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56" r:id="rId5"/>
    <p:sldId id="258" r:id="rId6"/>
    <p:sldId id="259" r:id="rId7"/>
    <p:sldId id="260" r:id="rId8"/>
    <p:sldId id="297" r:id="rId9"/>
    <p:sldId id="298" r:id="rId10"/>
    <p:sldId id="262" r:id="rId11"/>
    <p:sldId id="266" r:id="rId12"/>
    <p:sldId id="299" r:id="rId13"/>
    <p:sldId id="265" r:id="rId14"/>
    <p:sldId id="263" r:id="rId15"/>
    <p:sldId id="264" r:id="rId16"/>
    <p:sldId id="268" r:id="rId17"/>
    <p:sldId id="267" r:id="rId18"/>
    <p:sldId id="292" r:id="rId19"/>
    <p:sldId id="295" r:id="rId20"/>
    <p:sldId id="296" r:id="rId21"/>
    <p:sldId id="294" r:id="rId22"/>
    <p:sldId id="269" r:id="rId23"/>
    <p:sldId id="293" r:id="rId24"/>
    <p:sldId id="272" r:id="rId25"/>
    <p:sldId id="273" r:id="rId26"/>
    <p:sldId id="271" r:id="rId27"/>
    <p:sldId id="276" r:id="rId28"/>
    <p:sldId id="277" r:id="rId29"/>
    <p:sldId id="278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4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3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7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7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C76D-33D0-4B71-A08F-452BC831D6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5D88-2617-4F78-8877-7907202F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mpsz@rmpsz.ro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mpsz.r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„EGY CSÓNAKBAN EVEZÜNK”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MESTERPEDAGÓGUSOK III. SONKÁDI SZABADEGYETEME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endParaRPr lang="hu-HU" sz="2000" i="1" dirty="0"/>
          </a:p>
          <a:p>
            <a:pPr marL="0" indent="0" algn="ctr">
              <a:buNone/>
            </a:pPr>
            <a:endParaRPr lang="hu-HU" sz="2000" i="1" dirty="0" smtClean="0"/>
          </a:p>
          <a:p>
            <a:pPr marL="0" indent="0" algn="ctr">
              <a:buNone/>
            </a:pPr>
            <a:r>
              <a:rPr lang="hu-HU" sz="2000" i="1" dirty="0" smtClean="0"/>
              <a:t>„Azokból a kövekből, melyek utunkba gördülnek, egy kis ügyességgel lépcsőt építhetünk”</a:t>
            </a:r>
          </a:p>
          <a:p>
            <a:pPr marL="0" indent="0" algn="r">
              <a:buNone/>
            </a:pPr>
            <a:r>
              <a:rPr lang="hu-HU" sz="2000" i="1" dirty="0" smtClean="0"/>
              <a:t>(Széchenyi István)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r">
              <a:buNone/>
            </a:pPr>
            <a:r>
              <a:rPr lang="hu-HU" b="1" dirty="0" err="1" smtClean="0"/>
              <a:t>Burus</a:t>
            </a:r>
            <a:r>
              <a:rPr lang="hu-HU" b="1" dirty="0" smtClean="0"/>
              <a:t> </a:t>
            </a:r>
            <a:r>
              <a:rPr lang="hu-HU" b="1" dirty="0" err="1" smtClean="0"/>
              <a:t>Siklódi</a:t>
            </a:r>
            <a:r>
              <a:rPr lang="hu-HU" b="1" dirty="0" smtClean="0"/>
              <a:t> Botond</a:t>
            </a:r>
          </a:p>
          <a:p>
            <a:pPr marL="0" indent="0" algn="r">
              <a:buNone/>
            </a:pPr>
            <a:r>
              <a:rPr lang="hu-HU" sz="2200" b="1" i="1" dirty="0"/>
              <a:t>e</a:t>
            </a:r>
            <a:r>
              <a:rPr lang="hu-HU" sz="2200" b="1" i="1" dirty="0" smtClean="0"/>
              <a:t>lnök, RMPSZ</a:t>
            </a:r>
            <a:endParaRPr lang="hu-HU" sz="2200" b="1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25" y="3882650"/>
            <a:ext cx="2363004" cy="22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47">
            <a:extLst>
              <a:ext uri="{FF2B5EF4-FFF2-40B4-BE49-F238E27FC236}">
                <a16:creationId xmlns:a16="http://schemas.microsoft.com/office/drawing/2014/main" xmlns="" id="{181FB9B0-7C6B-446B-A172-4A6DB5BAF6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41789" y="4786313"/>
            <a:ext cx="3754437" cy="5143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2000" b="1" dirty="0" smtClean="0"/>
              <a:t>Otthoni</a:t>
            </a:r>
            <a:endParaRPr lang="en-US" altLang="hu-HU" sz="2000" b="1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232E32F6-3D90-468E-8B5A-CC37F324DA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9"/>
            <a:ext cx="10515600" cy="1325563"/>
          </a:xfrm>
          <a:extLst/>
        </p:spPr>
        <p:txBody>
          <a:bodyPr/>
          <a:lstStyle/>
          <a:p>
            <a:pPr algn="l"/>
            <a:r>
              <a:rPr lang="ro-RO" altLang="hu-H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Oktatási formák</a:t>
            </a:r>
            <a:endParaRPr lang="en-US" altLang="hu-H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368" name="AutoShape 80">
            <a:extLst>
              <a:ext uri="{FF2B5EF4-FFF2-40B4-BE49-F238E27FC236}">
                <a16:creationId xmlns:a16="http://schemas.microsoft.com/office/drawing/2014/main" xmlns="" id="{9CD1A3E4-16E0-4898-9574-9FFEE9F2632D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627063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2369" name="AutoShape 81">
            <a:extLst>
              <a:ext uri="{FF2B5EF4-FFF2-40B4-BE49-F238E27FC236}">
                <a16:creationId xmlns:a16="http://schemas.microsoft.com/office/drawing/2014/main" xmlns="" id="{DF8E3D8A-D7D6-4AA7-930B-2A2C6A39D4A2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21456" y="2062957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6390" name="AutoShape 83">
            <a:extLst>
              <a:ext uri="{FF2B5EF4-FFF2-40B4-BE49-F238E27FC236}">
                <a16:creationId xmlns:a16="http://schemas.microsoft.com/office/drawing/2014/main" xmlns="" id="{1B12E297-CA91-4DAD-83C4-C1B7D61530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64038" y="3357564"/>
            <a:ext cx="4176712" cy="4984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2000" b="1" dirty="0" smtClean="0">
                <a:solidFill>
                  <a:schemeClr val="accent2"/>
                </a:solidFill>
              </a:rPr>
              <a:t>Csökkentett látogatású</a:t>
            </a:r>
            <a:r>
              <a:rPr lang="en-US" altLang="hu-HU" sz="2000" b="1" dirty="0" smtClean="0">
                <a:solidFill>
                  <a:schemeClr val="accent2"/>
                </a:solidFill>
              </a:rPr>
              <a:t> </a:t>
            </a:r>
            <a:endParaRPr lang="en-US" altLang="hu-HU" sz="2000" b="1" dirty="0">
              <a:solidFill>
                <a:schemeClr val="accent2"/>
              </a:solidFill>
            </a:endParaRPr>
          </a:p>
        </p:txBody>
      </p:sp>
      <p:sp>
        <p:nvSpPr>
          <p:cNvPr id="16391" name="AutoShape 85">
            <a:extLst>
              <a:ext uri="{FF2B5EF4-FFF2-40B4-BE49-F238E27FC236}">
                <a16:creationId xmlns:a16="http://schemas.microsoft.com/office/drawing/2014/main" xmlns="" id="{9D495D75-D376-4B28-A0B8-420C7A0490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2538" y="2133600"/>
            <a:ext cx="3340100" cy="5016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2000" b="1" dirty="0" smtClean="0">
                <a:solidFill>
                  <a:schemeClr val="accent2"/>
                </a:solidFill>
              </a:rPr>
              <a:t>Nappali</a:t>
            </a:r>
            <a:endParaRPr lang="en-US" altLang="hu-HU" sz="2000" b="1" dirty="0">
              <a:solidFill>
                <a:schemeClr val="accent2"/>
              </a:solidFill>
            </a:endParaRPr>
          </a:p>
        </p:txBody>
      </p:sp>
      <p:grpSp>
        <p:nvGrpSpPr>
          <p:cNvPr id="16392" name="Group 86">
            <a:extLst>
              <a:ext uri="{FF2B5EF4-FFF2-40B4-BE49-F238E27FC236}">
                <a16:creationId xmlns:a16="http://schemas.microsoft.com/office/drawing/2014/main" xmlns="" id="{2792D2EA-7C41-45BC-999F-13FCAF0C1A88}"/>
              </a:ext>
            </a:extLst>
          </p:cNvPr>
          <p:cNvGrpSpPr>
            <a:grpSpLocks/>
          </p:cNvGrpSpPr>
          <p:nvPr/>
        </p:nvGrpSpPr>
        <p:grpSpPr bwMode="auto">
          <a:xfrm>
            <a:off x="3575051" y="4724400"/>
            <a:ext cx="587375" cy="596900"/>
            <a:chOff x="2078" y="1680"/>
            <a:chExt cx="1615" cy="1615"/>
          </a:xfrm>
        </p:grpSpPr>
        <p:sp>
          <p:nvSpPr>
            <p:cNvPr id="16415" name="Oval 87">
              <a:extLst>
                <a:ext uri="{FF2B5EF4-FFF2-40B4-BE49-F238E27FC236}">
                  <a16:creationId xmlns:a16="http://schemas.microsoft.com/office/drawing/2014/main" xmlns="" id="{BC4AFD6D-0CB5-45E9-AB44-AA31FA26EE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6416" name="Oval 88">
              <a:extLst>
                <a:ext uri="{FF2B5EF4-FFF2-40B4-BE49-F238E27FC236}">
                  <a16:creationId xmlns:a16="http://schemas.microsoft.com/office/drawing/2014/main" xmlns="" id="{5AC32E15-42DF-4C7C-BB55-C492F9F536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2377" name="Oval 89">
              <a:extLst>
                <a:ext uri="{FF2B5EF4-FFF2-40B4-BE49-F238E27FC236}">
                  <a16:creationId xmlns:a16="http://schemas.microsoft.com/office/drawing/2014/main" xmlns="" id="{1CBA4F23-38CF-4871-B1C5-40BD47F71B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85"/>
              <a:ext cx="714" cy="14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16418" name="Oval 90">
              <a:extLst>
                <a:ext uri="{FF2B5EF4-FFF2-40B4-BE49-F238E27FC236}">
                  <a16:creationId xmlns:a16="http://schemas.microsoft.com/office/drawing/2014/main" xmlns="" id="{EA943806-DD75-4891-B188-4F965F6D45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03"/>
              <a:ext cx="714" cy="117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2379" name="Oval 91">
              <a:extLst>
                <a:ext uri="{FF2B5EF4-FFF2-40B4-BE49-F238E27FC236}">
                  <a16:creationId xmlns:a16="http://schemas.microsoft.com/office/drawing/2014/main" xmlns="" id="{B7592A6E-68A0-48A0-9DF0-0B430F27A6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785"/>
              <a:ext cx="1096" cy="14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16420" name="Oval 92">
              <a:extLst>
                <a:ext uri="{FF2B5EF4-FFF2-40B4-BE49-F238E27FC236}">
                  <a16:creationId xmlns:a16="http://schemas.microsoft.com/office/drawing/2014/main" xmlns="" id="{FBFB644F-3A63-42A6-A5A0-440C869E5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03"/>
              <a:ext cx="1096" cy="117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grpSp>
        <p:nvGrpSpPr>
          <p:cNvPr id="16393" name="Group 93">
            <a:extLst>
              <a:ext uri="{FF2B5EF4-FFF2-40B4-BE49-F238E27FC236}">
                <a16:creationId xmlns:a16="http://schemas.microsoft.com/office/drawing/2014/main" xmlns="" id="{C4B8D849-AB1B-4D63-A83A-78A01C9D8546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3284539"/>
            <a:ext cx="598488" cy="598487"/>
            <a:chOff x="2078" y="1680"/>
            <a:chExt cx="1615" cy="1615"/>
          </a:xfrm>
        </p:grpSpPr>
        <p:sp>
          <p:nvSpPr>
            <p:cNvPr id="16409" name="Oval 94">
              <a:extLst>
                <a:ext uri="{FF2B5EF4-FFF2-40B4-BE49-F238E27FC236}">
                  <a16:creationId xmlns:a16="http://schemas.microsoft.com/office/drawing/2014/main" xmlns="" id="{453AF117-0286-4F3D-90D8-E61D6FB0A1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6410" name="Oval 95">
              <a:extLst>
                <a:ext uri="{FF2B5EF4-FFF2-40B4-BE49-F238E27FC236}">
                  <a16:creationId xmlns:a16="http://schemas.microsoft.com/office/drawing/2014/main" xmlns="" id="{E3B5CB40-CF15-49D3-8A45-AD37BDA39A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2384" name="Oval 96">
              <a:extLst>
                <a:ext uri="{FF2B5EF4-FFF2-40B4-BE49-F238E27FC236}">
                  <a16:creationId xmlns:a16="http://schemas.microsoft.com/office/drawing/2014/main" xmlns="" id="{597E25EF-17F3-4506-A8C7-378C63CD13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87"/>
              <a:ext cx="701" cy="14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16412" name="Oval 97">
              <a:extLst>
                <a:ext uri="{FF2B5EF4-FFF2-40B4-BE49-F238E27FC236}">
                  <a16:creationId xmlns:a16="http://schemas.microsoft.com/office/drawing/2014/main" xmlns="" id="{D79702C4-DFBD-47FA-A67F-9881C94EE3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04"/>
              <a:ext cx="701" cy="116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2386" name="Oval 98">
              <a:extLst>
                <a:ext uri="{FF2B5EF4-FFF2-40B4-BE49-F238E27FC236}">
                  <a16:creationId xmlns:a16="http://schemas.microsoft.com/office/drawing/2014/main" xmlns="" id="{2F066E9D-5B66-470B-953D-94CFCF572C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787"/>
              <a:ext cx="1097" cy="14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16414" name="Oval 99">
              <a:extLst>
                <a:ext uri="{FF2B5EF4-FFF2-40B4-BE49-F238E27FC236}">
                  <a16:creationId xmlns:a16="http://schemas.microsoft.com/office/drawing/2014/main" xmlns="" id="{A7F31C8B-904E-41B6-AAA2-707E178B2C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04"/>
              <a:ext cx="1096" cy="116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sp>
        <p:nvSpPr>
          <p:cNvPr id="16394" name="AutoShape 139">
            <a:extLst>
              <a:ext uri="{FF2B5EF4-FFF2-40B4-BE49-F238E27FC236}">
                <a16:creationId xmlns:a16="http://schemas.microsoft.com/office/drawing/2014/main" xmlns="" id="{5F156117-F4C1-46BD-B8C8-0FE31029CF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97213" y="5915025"/>
            <a:ext cx="4799012" cy="50958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2000" b="1" dirty="0" smtClean="0"/>
              <a:t>Kórházi</a:t>
            </a:r>
            <a:r>
              <a:rPr lang="ro-RO" altLang="hu-HU" sz="2000" b="1" dirty="0"/>
              <a:t>, orvosi felügyelet </a:t>
            </a:r>
            <a:r>
              <a:rPr lang="ro-RO" altLang="hu-HU" sz="2000" b="1" dirty="0" smtClean="0"/>
              <a:t>alatti</a:t>
            </a:r>
            <a:endParaRPr lang="en-US" altLang="hu-HU" sz="2000" b="1" dirty="0"/>
          </a:p>
        </p:txBody>
      </p:sp>
      <p:grpSp>
        <p:nvGrpSpPr>
          <p:cNvPr id="16395" name="Group 140">
            <a:extLst>
              <a:ext uri="{FF2B5EF4-FFF2-40B4-BE49-F238E27FC236}">
                <a16:creationId xmlns:a16="http://schemas.microsoft.com/office/drawing/2014/main" xmlns="" id="{C0F44E6F-FC85-4AC0-94A7-7D2B81D62200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5926138"/>
            <a:ext cx="547688" cy="527050"/>
            <a:chOff x="2078" y="1680"/>
            <a:chExt cx="1615" cy="1615"/>
          </a:xfrm>
        </p:grpSpPr>
        <p:sp>
          <p:nvSpPr>
            <p:cNvPr id="16403" name="Oval 141">
              <a:extLst>
                <a:ext uri="{FF2B5EF4-FFF2-40B4-BE49-F238E27FC236}">
                  <a16:creationId xmlns:a16="http://schemas.microsoft.com/office/drawing/2014/main" xmlns="" id="{57D19F46-F496-4CF1-BFDC-787EA7B06C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6404" name="Oval 142">
              <a:extLst>
                <a:ext uri="{FF2B5EF4-FFF2-40B4-BE49-F238E27FC236}">
                  <a16:creationId xmlns:a16="http://schemas.microsoft.com/office/drawing/2014/main" xmlns="" id="{9BBA4A72-A2A1-4439-A1E6-DA2CC71C91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2431" name="Oval 143">
              <a:extLst>
                <a:ext uri="{FF2B5EF4-FFF2-40B4-BE49-F238E27FC236}">
                  <a16:creationId xmlns:a16="http://schemas.microsoft.com/office/drawing/2014/main" xmlns="" id="{C426861F-6B77-4743-90C5-71B4757180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6" y="1692"/>
              <a:ext cx="766" cy="15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16406" name="Oval 144">
              <a:extLst>
                <a:ext uri="{FF2B5EF4-FFF2-40B4-BE49-F238E27FC236}">
                  <a16:creationId xmlns:a16="http://schemas.microsoft.com/office/drawing/2014/main" xmlns="" id="{3FC9E861-47E5-46DE-8F72-605E36D3B4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25"/>
              <a:ext cx="766" cy="132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2433" name="Oval 145">
              <a:extLst>
                <a:ext uri="{FF2B5EF4-FFF2-40B4-BE49-F238E27FC236}">
                  <a16:creationId xmlns:a16="http://schemas.microsoft.com/office/drawing/2014/main" xmlns="" id="{C8387356-0EA8-4BEC-98A9-5521532D3F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692"/>
              <a:ext cx="1095" cy="15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16408" name="Oval 146">
              <a:extLst>
                <a:ext uri="{FF2B5EF4-FFF2-40B4-BE49-F238E27FC236}">
                  <a16:creationId xmlns:a16="http://schemas.microsoft.com/office/drawing/2014/main" xmlns="" id="{4675C2A5-3C81-4096-9EFC-F8E7879639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5"/>
              <a:ext cx="1096" cy="1326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grpSp>
        <p:nvGrpSpPr>
          <p:cNvPr id="16396" name="Group 148">
            <a:extLst>
              <a:ext uri="{FF2B5EF4-FFF2-40B4-BE49-F238E27FC236}">
                <a16:creationId xmlns:a16="http://schemas.microsoft.com/office/drawing/2014/main" xmlns="" id="{B0C6BE15-4272-4C47-B5B6-BA2C273BD39F}"/>
              </a:ext>
            </a:extLst>
          </p:cNvPr>
          <p:cNvGrpSpPr>
            <a:grpSpLocks/>
          </p:cNvGrpSpPr>
          <p:nvPr/>
        </p:nvGrpSpPr>
        <p:grpSpPr bwMode="auto">
          <a:xfrm>
            <a:off x="3216276" y="2133601"/>
            <a:ext cx="600075" cy="600075"/>
            <a:chOff x="196" y="3871"/>
            <a:chExt cx="224" cy="240"/>
          </a:xfrm>
        </p:grpSpPr>
        <p:sp>
          <p:nvSpPr>
            <p:cNvPr id="16397" name="Oval 149">
              <a:extLst>
                <a:ext uri="{FF2B5EF4-FFF2-40B4-BE49-F238E27FC236}">
                  <a16:creationId xmlns:a16="http://schemas.microsoft.com/office/drawing/2014/main" xmlns="" id="{11274A14-3314-4FCC-BCEE-701009CC76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" y="3871"/>
              <a:ext cx="224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6398" name="Oval 150">
              <a:extLst>
                <a:ext uri="{FF2B5EF4-FFF2-40B4-BE49-F238E27FC236}">
                  <a16:creationId xmlns:a16="http://schemas.microsoft.com/office/drawing/2014/main" xmlns="" id="{F93017F4-2636-4D3E-95CD-A8DE50F72B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" y="3885"/>
              <a:ext cx="198" cy="21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2439" name="Oval 151">
              <a:extLst>
                <a:ext uri="{FF2B5EF4-FFF2-40B4-BE49-F238E27FC236}">
                  <a16:creationId xmlns:a16="http://schemas.microsoft.com/office/drawing/2014/main" xmlns="" id="{5419AB1D-6530-4AA2-9B09-ED37FB2C7A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" y="3887"/>
              <a:ext cx="97" cy="20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16400" name="Oval 152">
              <a:extLst>
                <a:ext uri="{FF2B5EF4-FFF2-40B4-BE49-F238E27FC236}">
                  <a16:creationId xmlns:a16="http://schemas.microsoft.com/office/drawing/2014/main" xmlns="" id="{95C85AC4-234A-4644-87D7-A3E4515AEE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" y="3904"/>
              <a:ext cx="97" cy="17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12441" name="Oval 153">
              <a:extLst>
                <a:ext uri="{FF2B5EF4-FFF2-40B4-BE49-F238E27FC236}">
                  <a16:creationId xmlns:a16="http://schemas.microsoft.com/office/drawing/2014/main" xmlns="" id="{DFC76290-D058-4999-88AE-402A9CCF0A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" y="3887"/>
              <a:ext cx="152" cy="20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16402" name="Oval 154">
              <a:extLst>
                <a:ext uri="{FF2B5EF4-FFF2-40B4-BE49-F238E27FC236}">
                  <a16:creationId xmlns:a16="http://schemas.microsoft.com/office/drawing/2014/main" xmlns="" id="{51B97EE2-4976-42EE-BE90-BB7CE97FBE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" y="3904"/>
              <a:ext cx="152" cy="17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49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672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13">
            <a:extLst>
              <a:ext uri="{FF2B5EF4-FFF2-40B4-BE49-F238E27FC236}">
                <a16:creationId xmlns:a16="http://schemas.microsoft.com/office/drawing/2014/main" xmlns="" id="{8BCEBC68-51E9-46E4-9812-8EBECA61A328}"/>
              </a:ext>
            </a:extLst>
          </p:cNvPr>
          <p:cNvSpPr>
            <a:spLocks noChangeArrowheads="1"/>
          </p:cNvSpPr>
          <p:nvPr/>
        </p:nvSpPr>
        <p:spPr bwMode="gray">
          <a:xfrm rot="21286933">
            <a:off x="3000375" y="5589588"/>
            <a:ext cx="1524000" cy="417512"/>
          </a:xfrm>
          <a:prstGeom prst="ellipse">
            <a:avLst/>
          </a:prstGeom>
          <a:gradFill rotWithShape="1">
            <a:gsLst>
              <a:gs pos="0">
                <a:schemeClr val="bg2">
                  <a:alpha val="6700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8435" name="Oval 14">
            <a:extLst>
              <a:ext uri="{FF2B5EF4-FFF2-40B4-BE49-F238E27FC236}">
                <a16:creationId xmlns:a16="http://schemas.microsoft.com/office/drawing/2014/main" xmlns="" id="{8ED06668-BB5F-4022-97FA-68FE480F523F}"/>
              </a:ext>
            </a:extLst>
          </p:cNvPr>
          <p:cNvSpPr>
            <a:spLocks noChangeArrowheads="1"/>
          </p:cNvSpPr>
          <p:nvPr/>
        </p:nvSpPr>
        <p:spPr bwMode="gray">
          <a:xfrm rot="21286933">
            <a:off x="5303838" y="6237288"/>
            <a:ext cx="1524000" cy="417512"/>
          </a:xfrm>
          <a:prstGeom prst="ellipse">
            <a:avLst/>
          </a:prstGeom>
          <a:gradFill rotWithShape="1">
            <a:gsLst>
              <a:gs pos="0">
                <a:schemeClr val="bg2">
                  <a:alpha val="6700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8436" name="Oval 15">
            <a:extLst>
              <a:ext uri="{FF2B5EF4-FFF2-40B4-BE49-F238E27FC236}">
                <a16:creationId xmlns:a16="http://schemas.microsoft.com/office/drawing/2014/main" xmlns="" id="{9991B0EB-E00A-4F98-9A8B-9215C0C3C85A}"/>
              </a:ext>
            </a:extLst>
          </p:cNvPr>
          <p:cNvSpPr>
            <a:spLocks noChangeArrowheads="1"/>
          </p:cNvSpPr>
          <p:nvPr/>
        </p:nvSpPr>
        <p:spPr bwMode="gray">
          <a:xfrm rot="21286933">
            <a:off x="7608888" y="6092826"/>
            <a:ext cx="1524000" cy="417513"/>
          </a:xfrm>
          <a:prstGeom prst="ellipse">
            <a:avLst/>
          </a:prstGeom>
          <a:gradFill rotWithShape="1">
            <a:gsLst>
              <a:gs pos="0">
                <a:schemeClr val="bg2">
                  <a:alpha val="6700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8437" name="Oval 16">
            <a:extLst>
              <a:ext uri="{FF2B5EF4-FFF2-40B4-BE49-F238E27FC236}">
                <a16:creationId xmlns:a16="http://schemas.microsoft.com/office/drawing/2014/main" xmlns="" id="{92BF6AF8-C72E-466E-8403-8D7D815BCAD0}"/>
              </a:ext>
            </a:extLst>
          </p:cNvPr>
          <p:cNvSpPr>
            <a:spLocks noChangeArrowheads="1"/>
          </p:cNvSpPr>
          <p:nvPr/>
        </p:nvSpPr>
        <p:spPr bwMode="gray">
          <a:xfrm rot="21286933">
            <a:off x="8975725" y="4149726"/>
            <a:ext cx="1524000" cy="417513"/>
          </a:xfrm>
          <a:prstGeom prst="ellipse">
            <a:avLst/>
          </a:prstGeom>
          <a:gradFill rotWithShape="1">
            <a:gsLst>
              <a:gs pos="0">
                <a:schemeClr val="bg2">
                  <a:alpha val="6700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8438" name="Oval 17">
            <a:extLst>
              <a:ext uri="{FF2B5EF4-FFF2-40B4-BE49-F238E27FC236}">
                <a16:creationId xmlns:a16="http://schemas.microsoft.com/office/drawing/2014/main" xmlns="" id="{F6DB8596-CD74-410B-B876-CE767EEA60D3}"/>
              </a:ext>
            </a:extLst>
          </p:cNvPr>
          <p:cNvSpPr>
            <a:spLocks noChangeArrowheads="1"/>
          </p:cNvSpPr>
          <p:nvPr/>
        </p:nvSpPr>
        <p:spPr bwMode="gray">
          <a:xfrm rot="21286933">
            <a:off x="6743700" y="2781301"/>
            <a:ext cx="1524000" cy="417513"/>
          </a:xfrm>
          <a:prstGeom prst="ellipse">
            <a:avLst/>
          </a:prstGeom>
          <a:gradFill rotWithShape="1">
            <a:gsLst>
              <a:gs pos="0">
                <a:schemeClr val="bg2">
                  <a:alpha val="6700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8439" name="Oval 18">
            <a:extLst>
              <a:ext uri="{FF2B5EF4-FFF2-40B4-BE49-F238E27FC236}">
                <a16:creationId xmlns:a16="http://schemas.microsoft.com/office/drawing/2014/main" xmlns="" id="{D16BE12E-745D-411F-9B74-67492C6A0C77}"/>
              </a:ext>
            </a:extLst>
          </p:cNvPr>
          <p:cNvSpPr>
            <a:spLocks noChangeArrowheads="1"/>
          </p:cNvSpPr>
          <p:nvPr/>
        </p:nvSpPr>
        <p:spPr bwMode="gray">
          <a:xfrm rot="21286933">
            <a:off x="4511675" y="2565401"/>
            <a:ext cx="1524000" cy="417513"/>
          </a:xfrm>
          <a:prstGeom prst="ellipse">
            <a:avLst/>
          </a:prstGeom>
          <a:gradFill rotWithShape="1">
            <a:gsLst>
              <a:gs pos="0">
                <a:schemeClr val="bg2">
                  <a:alpha val="6700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8440" name="Oval 12">
            <a:extLst>
              <a:ext uri="{FF2B5EF4-FFF2-40B4-BE49-F238E27FC236}">
                <a16:creationId xmlns:a16="http://schemas.microsoft.com/office/drawing/2014/main" xmlns="" id="{2655D39E-FF1A-4B05-83A1-D37955955D76}"/>
              </a:ext>
            </a:extLst>
          </p:cNvPr>
          <p:cNvSpPr>
            <a:spLocks noChangeArrowheads="1"/>
          </p:cNvSpPr>
          <p:nvPr/>
        </p:nvSpPr>
        <p:spPr bwMode="gray">
          <a:xfrm rot="21286933">
            <a:off x="2351088" y="3587751"/>
            <a:ext cx="1524000" cy="417513"/>
          </a:xfrm>
          <a:prstGeom prst="ellipse">
            <a:avLst/>
          </a:prstGeom>
          <a:gradFill rotWithShape="1">
            <a:gsLst>
              <a:gs pos="0">
                <a:schemeClr val="bg2">
                  <a:alpha val="6700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8441" name="Freeform 11">
            <a:extLst>
              <a:ext uri="{FF2B5EF4-FFF2-40B4-BE49-F238E27FC236}">
                <a16:creationId xmlns:a16="http://schemas.microsoft.com/office/drawing/2014/main" xmlns="" id="{8646FCEF-9049-47C5-8BED-B3365C171265}"/>
              </a:ext>
            </a:extLst>
          </p:cNvPr>
          <p:cNvSpPr>
            <a:spLocks noEditPoints="1"/>
          </p:cNvSpPr>
          <p:nvPr/>
        </p:nvSpPr>
        <p:spPr bwMode="gray">
          <a:xfrm rot="316845">
            <a:off x="2063751" y="2205039"/>
            <a:ext cx="7921625" cy="352742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FF9966">
                  <a:alpha val="26999"/>
                </a:srgbClr>
              </a:gs>
              <a:gs pos="100000">
                <a:schemeClr val="bg2">
                  <a:alpha val="62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E1C21481-045A-4832-A799-CB56CA794D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115246"/>
            <a:ext cx="10515600" cy="1325563"/>
          </a:xfrm>
          <a:extLst/>
        </p:spPr>
        <p:txBody>
          <a:bodyPr/>
          <a:lstStyle/>
          <a:p>
            <a:pPr algn="l"/>
            <a:r>
              <a:rPr lang="ro-RO" altLang="hu-H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Létszámok</a:t>
            </a:r>
            <a:endParaRPr lang="en-US" altLang="hu-H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443" name="Oval 4">
            <a:extLst>
              <a:ext uri="{FF2B5EF4-FFF2-40B4-BE49-F238E27FC236}">
                <a16:creationId xmlns:a16="http://schemas.microsoft.com/office/drawing/2014/main" xmlns="" id="{B52FFDFA-9B9C-4DAA-B624-C6CD80E2C8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74825" y="2276475"/>
            <a:ext cx="1771650" cy="1720850"/>
          </a:xfrm>
          <a:prstGeom prst="ellipse">
            <a:avLst/>
          </a:prstGeom>
          <a:gradFill rotWithShape="1">
            <a:gsLst>
              <a:gs pos="0">
                <a:srgbClr val="FFF6E9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o-RO" altLang="hu-HU" sz="1300" dirty="0" smtClean="0">
                <a:solidFill>
                  <a:schemeClr val="tx1"/>
                </a:solidFill>
              </a:rPr>
              <a:t>Bölcsödei/</a:t>
            </a:r>
          </a:p>
          <a:p>
            <a:pPr algn="ctr" eaLnBrk="1" hangingPunct="1">
              <a:spcBef>
                <a:spcPct val="0"/>
              </a:spcBef>
            </a:pPr>
            <a:r>
              <a:rPr lang="ro-RO" altLang="hu-HU" sz="1300" dirty="0">
                <a:solidFill>
                  <a:schemeClr val="tx1"/>
                </a:solidFill>
              </a:rPr>
              <a:t>t</a:t>
            </a:r>
            <a:r>
              <a:rPr lang="ro-RO" altLang="hu-HU" sz="1300" dirty="0" smtClean="0">
                <a:solidFill>
                  <a:schemeClr val="tx1"/>
                </a:solidFill>
              </a:rPr>
              <a:t>ipegő- csoportok</a:t>
            </a:r>
            <a:endParaRPr lang="ro-RO" altLang="hu-HU" sz="13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ro-RO" altLang="hu-HU" sz="1600" dirty="0">
                <a:solidFill>
                  <a:schemeClr val="tx1"/>
                </a:solidFill>
              </a:rPr>
              <a:t>5 &lt; </a:t>
            </a:r>
            <a:r>
              <a:rPr lang="ro-RO" altLang="hu-HU" sz="1600" b="1" dirty="0">
                <a:solidFill>
                  <a:schemeClr val="tx1"/>
                </a:solidFill>
              </a:rPr>
              <a:t>7 </a:t>
            </a:r>
            <a:r>
              <a:rPr lang="ro-RO" altLang="hu-HU" sz="1600" dirty="0">
                <a:solidFill>
                  <a:schemeClr val="tx1"/>
                </a:solidFill>
              </a:rPr>
              <a:t>&lt; 9</a:t>
            </a:r>
            <a:endParaRPr lang="en-US" altLang="hu-HU" sz="1600" dirty="0">
              <a:solidFill>
                <a:schemeClr val="tx1"/>
              </a:solidFill>
            </a:endParaRPr>
          </a:p>
        </p:txBody>
      </p:sp>
      <p:sp>
        <p:nvSpPr>
          <p:cNvPr id="18444" name="Oval 5">
            <a:extLst>
              <a:ext uri="{FF2B5EF4-FFF2-40B4-BE49-F238E27FC236}">
                <a16:creationId xmlns:a16="http://schemas.microsoft.com/office/drawing/2014/main" xmlns="" id="{5E70BE07-9E6A-4185-BB3B-7F1047817C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40463" y="1484313"/>
            <a:ext cx="1771650" cy="1720850"/>
          </a:xfrm>
          <a:prstGeom prst="ellipse">
            <a:avLst/>
          </a:prstGeom>
          <a:gradFill rotWithShape="1">
            <a:gsLst>
              <a:gs pos="0">
                <a:srgbClr val="FFF0F0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dirty="0" smtClean="0">
                <a:solidFill>
                  <a:schemeClr val="tx1"/>
                </a:solidFill>
              </a:rPr>
              <a:t>Elemi iskolai osztály: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 smtClean="0">
                <a:solidFill>
                  <a:schemeClr val="tx1"/>
                </a:solidFill>
              </a:rPr>
              <a:t>12 </a:t>
            </a:r>
            <a:r>
              <a:rPr lang="ro-RO" altLang="hu-HU" sz="1800" dirty="0">
                <a:solidFill>
                  <a:schemeClr val="tx1"/>
                </a:solidFill>
              </a:rPr>
              <a:t>&lt; </a:t>
            </a:r>
            <a:r>
              <a:rPr lang="ro-RO" altLang="hu-HU" sz="1800" b="1" dirty="0">
                <a:solidFill>
                  <a:schemeClr val="tx1"/>
                </a:solidFill>
              </a:rPr>
              <a:t>20 </a:t>
            </a:r>
            <a:r>
              <a:rPr lang="ro-RO" altLang="hu-HU" sz="1800" dirty="0">
                <a:solidFill>
                  <a:schemeClr val="tx1"/>
                </a:solidFill>
              </a:rPr>
              <a:t>&lt; 25</a:t>
            </a:r>
            <a:endParaRPr lang="en-US" altLang="hu-HU" sz="1800" dirty="0">
              <a:solidFill>
                <a:schemeClr val="tx1"/>
              </a:solidFill>
            </a:endParaRP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xmlns="" id="{1BA18065-873C-4CF2-90B1-27A636E312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5550" y="4292600"/>
            <a:ext cx="1771650" cy="172085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dirty="0" smtClean="0">
                <a:latin typeface="Arial" charset="0"/>
              </a:rPr>
              <a:t>Speciális oktatás:</a:t>
            </a:r>
            <a:endParaRPr lang="ro-RO" dirty="0"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dirty="0">
                <a:latin typeface="Arial" charset="0"/>
              </a:rPr>
              <a:t>8 &lt; </a:t>
            </a:r>
            <a:r>
              <a:rPr lang="ro-RO" b="1" dirty="0">
                <a:latin typeface="Arial" charset="0"/>
              </a:rPr>
              <a:t>10 </a:t>
            </a:r>
            <a:r>
              <a:rPr lang="ro-RO" dirty="0">
                <a:latin typeface="Arial" charset="0"/>
              </a:rPr>
              <a:t>&lt; 12</a:t>
            </a:r>
            <a:endParaRPr lang="en-US" dirty="0">
              <a:latin typeface="Arial" charset="0"/>
            </a:endParaRPr>
          </a:p>
        </p:txBody>
      </p:sp>
      <p:sp>
        <p:nvSpPr>
          <p:cNvPr id="18446" name="Oval 7">
            <a:extLst>
              <a:ext uri="{FF2B5EF4-FFF2-40B4-BE49-F238E27FC236}">
                <a16:creationId xmlns:a16="http://schemas.microsoft.com/office/drawing/2014/main" xmlns="" id="{7A53DAC7-AB59-48EC-8871-F81B6FFAA5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0600" y="4941888"/>
            <a:ext cx="1771650" cy="1720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dirty="0" smtClean="0">
                <a:solidFill>
                  <a:schemeClr val="tx1"/>
                </a:solidFill>
              </a:rPr>
              <a:t>Posztliceális osztály:</a:t>
            </a:r>
            <a:endParaRPr lang="ro-RO" altLang="hu-HU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>
                <a:solidFill>
                  <a:schemeClr val="tx1"/>
                </a:solidFill>
              </a:rPr>
              <a:t>15 &lt; </a:t>
            </a:r>
            <a:r>
              <a:rPr lang="ro-RO" altLang="hu-HU" sz="1800" b="1" dirty="0">
                <a:solidFill>
                  <a:schemeClr val="tx1"/>
                </a:solidFill>
              </a:rPr>
              <a:t>25 </a:t>
            </a:r>
            <a:r>
              <a:rPr lang="ro-RO" altLang="hu-HU" sz="1800" dirty="0">
                <a:solidFill>
                  <a:schemeClr val="tx1"/>
                </a:solidFill>
              </a:rPr>
              <a:t>&lt; 30</a:t>
            </a:r>
            <a:endParaRPr lang="en-US" altLang="hu-HU" sz="1800" dirty="0">
              <a:solidFill>
                <a:schemeClr val="tx1"/>
              </a:solidFill>
            </a:endParaRPr>
          </a:p>
        </p:txBody>
      </p:sp>
      <p:sp>
        <p:nvSpPr>
          <p:cNvPr id="18447" name="Oval 8">
            <a:extLst>
              <a:ext uri="{FF2B5EF4-FFF2-40B4-BE49-F238E27FC236}">
                <a16:creationId xmlns:a16="http://schemas.microsoft.com/office/drawing/2014/main" xmlns="" id="{E0A7C815-E8C2-4F23-B015-0FE119182B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35413" y="1268413"/>
            <a:ext cx="1771650" cy="1720850"/>
          </a:xfrm>
          <a:prstGeom prst="ellipse">
            <a:avLst/>
          </a:prstGeom>
          <a:gradFill rotWithShape="1">
            <a:gsLst>
              <a:gs pos="0">
                <a:srgbClr val="FFF6F2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o-RO" altLang="hu-HU" dirty="0" smtClean="0">
                <a:solidFill>
                  <a:schemeClr val="tx1"/>
                </a:solidFill>
              </a:rPr>
              <a:t>Óvodai csoportok:</a:t>
            </a:r>
            <a:endParaRPr lang="ro-RO" altLang="hu-HU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ro-RO" altLang="hu-HU" sz="1600" dirty="0">
                <a:solidFill>
                  <a:schemeClr val="tx1"/>
                </a:solidFill>
              </a:rPr>
              <a:t>10 &lt; </a:t>
            </a:r>
            <a:r>
              <a:rPr lang="ro-RO" altLang="hu-HU" sz="1600" b="1" dirty="0">
                <a:solidFill>
                  <a:schemeClr val="tx1"/>
                </a:solidFill>
              </a:rPr>
              <a:t>15 </a:t>
            </a:r>
            <a:r>
              <a:rPr lang="ro-RO" altLang="hu-HU" sz="1600" dirty="0">
                <a:solidFill>
                  <a:schemeClr val="tx1"/>
                </a:solidFill>
              </a:rPr>
              <a:t>&lt; 20</a:t>
            </a:r>
            <a:endParaRPr lang="en-US" altLang="hu-HU" sz="1600" dirty="0">
              <a:solidFill>
                <a:schemeClr val="tx1"/>
              </a:solidFill>
            </a:endParaRPr>
          </a:p>
        </p:txBody>
      </p:sp>
      <p:sp>
        <p:nvSpPr>
          <p:cNvPr id="26633" name="Oval 9">
            <a:extLst>
              <a:ext uri="{FF2B5EF4-FFF2-40B4-BE49-F238E27FC236}">
                <a16:creationId xmlns:a16="http://schemas.microsoft.com/office/drawing/2014/main" xmlns="" id="{60F8ED3C-1A3D-4E74-9AC3-3F6CE623D7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04063" y="4797425"/>
            <a:ext cx="1771650" cy="17208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dirty="0" smtClean="0">
                <a:latin typeface="Arial" charset="0"/>
              </a:rPr>
              <a:t>Középiskolai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dirty="0" smtClean="0">
                <a:latin typeface="Arial" charset="0"/>
              </a:rPr>
              <a:t>osztály:</a:t>
            </a:r>
            <a:endParaRPr lang="ro-RO" dirty="0"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dirty="0">
                <a:latin typeface="Arial" charset="0"/>
              </a:rPr>
              <a:t>15 &lt; </a:t>
            </a:r>
            <a:r>
              <a:rPr lang="ro-RO" b="1" dirty="0">
                <a:latin typeface="Arial" charset="0"/>
              </a:rPr>
              <a:t>25 </a:t>
            </a:r>
            <a:r>
              <a:rPr lang="ro-RO" dirty="0">
                <a:latin typeface="Arial" charset="0"/>
              </a:rPr>
              <a:t>&lt; 30</a:t>
            </a:r>
            <a:endParaRPr lang="en-US" dirty="0">
              <a:latin typeface="Arial" charset="0"/>
            </a:endParaRPr>
          </a:p>
        </p:txBody>
      </p:sp>
      <p:sp>
        <p:nvSpPr>
          <p:cNvPr id="18449" name="Oval 10">
            <a:extLst>
              <a:ext uri="{FF2B5EF4-FFF2-40B4-BE49-F238E27FC236}">
                <a16:creationId xmlns:a16="http://schemas.microsoft.com/office/drawing/2014/main" xmlns="" id="{AD43595D-9B74-4D5D-B8F4-54AE005363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72488" y="2852738"/>
            <a:ext cx="1771650" cy="1720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dirty="0" smtClean="0">
                <a:solidFill>
                  <a:schemeClr val="tx1"/>
                </a:solidFill>
              </a:rPr>
              <a:t>Általános iskolai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dirty="0" smtClean="0">
                <a:solidFill>
                  <a:schemeClr val="tx1"/>
                </a:solidFill>
              </a:rPr>
              <a:t> osztály: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 smtClean="0">
                <a:solidFill>
                  <a:schemeClr val="tx1"/>
                </a:solidFill>
              </a:rPr>
              <a:t>12 </a:t>
            </a:r>
            <a:r>
              <a:rPr lang="ro-RO" altLang="hu-HU" sz="1800" dirty="0">
                <a:solidFill>
                  <a:schemeClr val="tx1"/>
                </a:solidFill>
              </a:rPr>
              <a:t>&lt; </a:t>
            </a:r>
            <a:r>
              <a:rPr lang="ro-RO" altLang="hu-HU" sz="1800" b="1" dirty="0">
                <a:solidFill>
                  <a:schemeClr val="tx1"/>
                </a:solidFill>
              </a:rPr>
              <a:t>25 </a:t>
            </a:r>
            <a:r>
              <a:rPr lang="ro-RO" altLang="hu-HU" sz="1800" dirty="0">
                <a:solidFill>
                  <a:schemeClr val="tx1"/>
                </a:solidFill>
              </a:rPr>
              <a:t>&lt; 30</a:t>
            </a:r>
            <a:endParaRPr lang="en-US" altLang="hu-H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8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460F7F44-E3EA-4DEB-A961-5791C8F9FE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451" y="-95251"/>
            <a:ext cx="10515600" cy="1325563"/>
          </a:xfrm>
          <a:extLst/>
        </p:spPr>
        <p:txBody>
          <a:bodyPr/>
          <a:lstStyle/>
          <a:p>
            <a:pPr algn="l"/>
            <a:r>
              <a:rPr lang="ro-RO" altLang="hu-H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Mérés - értékelés</a:t>
            </a:r>
            <a:endParaRPr lang="en-US" altLang="hu-H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507" name="AutoShape 9">
            <a:extLst>
              <a:ext uri="{FF2B5EF4-FFF2-40B4-BE49-F238E27FC236}">
                <a16:creationId xmlns:a16="http://schemas.microsoft.com/office/drawing/2014/main" xmlns="" id="{96089437-9B0C-4153-BB16-F40317D6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264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99FF"/>
              </a:gs>
              <a:gs pos="50000">
                <a:srgbClr val="DDDDFF"/>
              </a:gs>
              <a:gs pos="100000">
                <a:srgbClr val="99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X.</a:t>
            </a:r>
            <a:endParaRPr lang="en-US" dirty="0">
              <a:latin typeface="Arial" charset="0"/>
            </a:endParaRPr>
          </a:p>
        </p:txBody>
      </p:sp>
      <p:sp>
        <p:nvSpPr>
          <p:cNvPr id="21508" name="AutoShape 10">
            <a:extLst>
              <a:ext uri="{FF2B5EF4-FFF2-40B4-BE49-F238E27FC236}">
                <a16:creationId xmlns:a16="http://schemas.microsoft.com/office/drawing/2014/main" xmlns="" id="{700644B1-F549-4D20-9660-0671BF23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039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99FF"/>
              </a:gs>
              <a:gs pos="50000">
                <a:srgbClr val="DDDDFF"/>
              </a:gs>
              <a:gs pos="100000">
                <a:srgbClr val="99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XI. </a:t>
            </a:r>
            <a:endParaRPr lang="en-US" dirty="0">
              <a:latin typeface="Arial" charset="0"/>
            </a:endParaRPr>
          </a:p>
        </p:txBody>
      </p:sp>
      <p:sp>
        <p:nvSpPr>
          <p:cNvPr id="21509" name="AutoShape 11">
            <a:extLst>
              <a:ext uri="{FF2B5EF4-FFF2-40B4-BE49-F238E27FC236}">
                <a16:creationId xmlns:a16="http://schemas.microsoft.com/office/drawing/2014/main" xmlns="" id="{B0AC0C98-70AE-4F5F-B4E6-5E07BA9A7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1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99FF"/>
              </a:gs>
              <a:gs pos="50000">
                <a:srgbClr val="DDDDFF"/>
              </a:gs>
              <a:gs pos="100000">
                <a:srgbClr val="99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XII/XIII.</a:t>
            </a:r>
            <a:endParaRPr lang="en-US" dirty="0">
              <a:latin typeface="Arial" charset="0"/>
            </a:endParaRPr>
          </a:p>
        </p:txBody>
      </p:sp>
      <p:sp>
        <p:nvSpPr>
          <p:cNvPr id="11278" name="AutoShape 14">
            <a:extLst>
              <a:ext uri="{FF2B5EF4-FFF2-40B4-BE49-F238E27FC236}">
                <a16:creationId xmlns:a16="http://schemas.microsoft.com/office/drawing/2014/main" xmlns="" id="{C811A436-2F35-4321-B289-770B8F95E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1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  <a:extLst/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VIII.</a:t>
            </a:r>
            <a:endParaRPr lang="en-US" dirty="0">
              <a:latin typeface="Arial" charset="0"/>
            </a:endParaRPr>
          </a:p>
        </p:txBody>
      </p:sp>
      <p:sp>
        <p:nvSpPr>
          <p:cNvPr id="11279" name="AutoShape 15">
            <a:extLst>
              <a:ext uri="{FF2B5EF4-FFF2-40B4-BE49-F238E27FC236}">
                <a16:creationId xmlns:a16="http://schemas.microsoft.com/office/drawing/2014/main" xmlns="" id="{C1C6539A-DC60-4CDC-85BC-9ADB3AC51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  <a:extLst/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VII.</a:t>
            </a:r>
            <a:endParaRPr lang="en-US" dirty="0">
              <a:latin typeface="Arial" charset="0"/>
            </a:endParaRPr>
          </a:p>
        </p:txBody>
      </p:sp>
      <p:sp>
        <p:nvSpPr>
          <p:cNvPr id="11282" name="AutoShape 18">
            <a:extLst>
              <a:ext uri="{FF2B5EF4-FFF2-40B4-BE49-F238E27FC236}">
                <a16:creationId xmlns:a16="http://schemas.microsoft.com/office/drawing/2014/main" xmlns="" id="{48720537-1DF5-47A7-84F3-F21D2173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  <a:extLst/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VI.</a:t>
            </a:r>
            <a:endParaRPr lang="en-US" dirty="0">
              <a:latin typeface="Arial" charset="0"/>
            </a:endParaRPr>
          </a:p>
        </p:txBody>
      </p:sp>
      <p:sp>
        <p:nvSpPr>
          <p:cNvPr id="11283" name="AutoShape 19">
            <a:extLst>
              <a:ext uri="{FF2B5EF4-FFF2-40B4-BE49-F238E27FC236}">
                <a16:creationId xmlns:a16="http://schemas.microsoft.com/office/drawing/2014/main" xmlns="" id="{A65C00FA-FC4C-40EA-80E6-D072597EF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  <a:extLst/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V.</a:t>
            </a:r>
            <a:endParaRPr lang="en-US" dirty="0">
              <a:latin typeface="Arial" charset="0"/>
            </a:endParaRPr>
          </a:p>
        </p:txBody>
      </p:sp>
      <p:sp>
        <p:nvSpPr>
          <p:cNvPr id="21515" name="AutoShape 20">
            <a:extLst>
              <a:ext uri="{FF2B5EF4-FFF2-40B4-BE49-F238E27FC236}">
                <a16:creationId xmlns:a16="http://schemas.microsoft.com/office/drawing/2014/main" xmlns="" id="{BF530473-FFF2-41F8-A75F-4DC7167C0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1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EECB"/>
              </a:gs>
              <a:gs pos="100000">
                <a:srgbClr val="FFCC66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IV.</a:t>
            </a:r>
            <a:endParaRPr lang="en-US" dirty="0">
              <a:latin typeface="Arial" charset="0"/>
            </a:endParaRPr>
          </a:p>
        </p:txBody>
      </p:sp>
      <p:sp>
        <p:nvSpPr>
          <p:cNvPr id="21516" name="AutoShape 21">
            <a:extLst>
              <a:ext uri="{FF2B5EF4-FFF2-40B4-BE49-F238E27FC236}">
                <a16:creationId xmlns:a16="http://schemas.microsoft.com/office/drawing/2014/main" xmlns="" id="{8DB3EF64-9B6A-42B7-91C7-CA7AEF25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4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EECB"/>
              </a:gs>
              <a:gs pos="100000">
                <a:srgbClr val="FFCC66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III.</a:t>
            </a:r>
            <a:endParaRPr lang="en-US" dirty="0">
              <a:latin typeface="Arial" charset="0"/>
            </a:endParaRPr>
          </a:p>
        </p:txBody>
      </p:sp>
      <p:sp>
        <p:nvSpPr>
          <p:cNvPr id="21517" name="AutoShape 22">
            <a:extLst>
              <a:ext uri="{FF2B5EF4-FFF2-40B4-BE49-F238E27FC236}">
                <a16:creationId xmlns:a16="http://schemas.microsoft.com/office/drawing/2014/main" xmlns="" id="{BFA32373-5897-48DB-95FC-5ADB0796F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4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EECB"/>
              </a:gs>
              <a:gs pos="100000">
                <a:srgbClr val="FFCC66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II.</a:t>
            </a:r>
            <a:endParaRPr lang="en-US" dirty="0">
              <a:latin typeface="Arial" charset="0"/>
            </a:endParaRPr>
          </a:p>
        </p:txBody>
      </p:sp>
      <p:sp>
        <p:nvSpPr>
          <p:cNvPr id="21518" name="AutoShape 23">
            <a:extLst>
              <a:ext uri="{FF2B5EF4-FFF2-40B4-BE49-F238E27FC236}">
                <a16:creationId xmlns:a16="http://schemas.microsoft.com/office/drawing/2014/main" xmlns="" id="{74DD75B2-60DF-4897-AC2B-140021606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9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EECB"/>
              </a:gs>
              <a:gs pos="100000">
                <a:srgbClr val="FFCC66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I.</a:t>
            </a:r>
            <a:endParaRPr lang="en-US" dirty="0">
              <a:latin typeface="Arial" charset="0"/>
            </a:endParaRPr>
          </a:p>
        </p:txBody>
      </p:sp>
      <p:sp>
        <p:nvSpPr>
          <p:cNvPr id="21519" name="AutoShape 24">
            <a:extLst>
              <a:ext uri="{FF2B5EF4-FFF2-40B4-BE49-F238E27FC236}">
                <a16:creationId xmlns:a16="http://schemas.microsoft.com/office/drawing/2014/main" xmlns="" id="{3443E7AA-18E9-4FE8-96F6-1F3886391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708275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EECB"/>
              </a:gs>
              <a:gs pos="100000">
                <a:srgbClr val="FFCC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előkészítő</a:t>
            </a:r>
            <a:endParaRPr lang="en-US" dirty="0">
              <a:latin typeface="Arial" charset="0"/>
            </a:endParaRPr>
          </a:p>
        </p:txBody>
      </p:sp>
      <p:sp>
        <p:nvSpPr>
          <p:cNvPr id="21520" name="Rectangle 26">
            <a:extLst>
              <a:ext uri="{FF2B5EF4-FFF2-40B4-BE49-F238E27FC236}">
                <a16:creationId xmlns:a16="http://schemas.microsoft.com/office/drawing/2014/main" xmlns="" id="{1F80F704-5441-4022-BE82-4987F4D41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484313"/>
            <a:ext cx="1225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Pedagó-gus</a:t>
            </a:r>
            <a:endParaRPr lang="en-US" altLang="hu-HU" sz="1800" dirty="0"/>
          </a:p>
        </p:txBody>
      </p:sp>
      <p:sp>
        <p:nvSpPr>
          <p:cNvPr id="21521" name="Rectangle 27">
            <a:extLst>
              <a:ext uri="{FF2B5EF4-FFF2-40B4-BE49-F238E27FC236}">
                <a16:creationId xmlns:a16="http://schemas.microsoft.com/office/drawing/2014/main" xmlns="" id="{0DEB0582-CDA6-41A7-9A81-14FFEEA2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805488"/>
            <a:ext cx="1225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Szöveges értékelő</a:t>
            </a:r>
            <a:endParaRPr lang="en-US" altLang="hu-HU" sz="1800" dirty="0"/>
          </a:p>
        </p:txBody>
      </p:sp>
      <p:sp>
        <p:nvSpPr>
          <p:cNvPr id="21522" name="Rectangle 29">
            <a:extLst>
              <a:ext uri="{FF2B5EF4-FFF2-40B4-BE49-F238E27FC236}">
                <a16:creationId xmlns:a16="http://schemas.microsoft.com/office/drawing/2014/main" xmlns="" id="{EC8861E6-CBBF-4D0A-99DA-A390714D9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1484313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Minisztérium</a:t>
            </a:r>
            <a:endParaRPr lang="en-US" altLang="hu-HU" sz="1800" dirty="0"/>
          </a:p>
        </p:txBody>
      </p:sp>
      <p:sp>
        <p:nvSpPr>
          <p:cNvPr id="21523" name="Rectangle 30">
            <a:extLst>
              <a:ext uri="{FF2B5EF4-FFF2-40B4-BE49-F238E27FC236}">
                <a16:creationId xmlns:a16="http://schemas.microsoft.com/office/drawing/2014/main" xmlns="" id="{69AF797A-DFBB-4A59-97A1-F6EF74D0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5876926"/>
            <a:ext cx="1365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Nemzeti felmérés egy mintán</a:t>
            </a:r>
            <a:endParaRPr lang="en-US" altLang="hu-HU" sz="1800" dirty="0"/>
          </a:p>
        </p:txBody>
      </p:sp>
      <p:sp>
        <p:nvSpPr>
          <p:cNvPr id="21524" name="Rectangle 32">
            <a:extLst>
              <a:ext uri="{FF2B5EF4-FFF2-40B4-BE49-F238E27FC236}">
                <a16:creationId xmlns:a16="http://schemas.microsoft.com/office/drawing/2014/main" xmlns="" id="{778A070A-40A0-4EB7-8E77-FE8E723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1484313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Oktatási egység</a:t>
            </a:r>
            <a:endParaRPr lang="en-US" altLang="hu-HU" sz="1800" dirty="0"/>
          </a:p>
        </p:txBody>
      </p:sp>
      <p:sp>
        <p:nvSpPr>
          <p:cNvPr id="21525" name="Rectangle 33">
            <a:extLst>
              <a:ext uri="{FF2B5EF4-FFF2-40B4-BE49-F238E27FC236}">
                <a16:creationId xmlns:a16="http://schemas.microsoft.com/office/drawing/2014/main" xmlns="" id="{D6074C61-4225-4CB7-8B9C-D63B3D35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876926"/>
            <a:ext cx="13843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Írás, olvasás, matematika</a:t>
            </a:r>
            <a:endParaRPr lang="en-US" altLang="hu-HU" sz="1800" dirty="0"/>
          </a:p>
        </p:txBody>
      </p:sp>
      <p:sp>
        <p:nvSpPr>
          <p:cNvPr id="21526" name="Rectangle 35">
            <a:extLst>
              <a:ext uri="{FF2B5EF4-FFF2-40B4-BE49-F238E27FC236}">
                <a16:creationId xmlns:a16="http://schemas.microsoft.com/office/drawing/2014/main" xmlns="" id="{8139A443-FBDB-45B1-B4BA-47C5AB22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975" y="1484313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Oktatási egység</a:t>
            </a:r>
            <a:endParaRPr lang="en-US" altLang="hu-HU" sz="1800" dirty="0"/>
          </a:p>
        </p:txBody>
      </p:sp>
      <p:sp>
        <p:nvSpPr>
          <p:cNvPr id="21527" name="Rectangle 36">
            <a:extLst>
              <a:ext uri="{FF2B5EF4-FFF2-40B4-BE49-F238E27FC236}">
                <a16:creationId xmlns:a16="http://schemas.microsoft.com/office/drawing/2014/main" xmlns="" id="{1650F95D-183B-4868-A03A-DA001B2D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6" y="5661026"/>
            <a:ext cx="18034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Nyelv és kommunikáci; </a:t>
            </a:r>
            <a:r>
              <a:rPr lang="hu-HU" altLang="hu-HU" sz="1800" dirty="0"/>
              <a:t>Matematika, természet-tudományok</a:t>
            </a:r>
            <a:endParaRPr lang="en-US" altLang="hu-HU" sz="1800" dirty="0"/>
          </a:p>
        </p:txBody>
      </p:sp>
      <p:sp>
        <p:nvSpPr>
          <p:cNvPr id="21528" name="Rectangle 38">
            <a:extLst>
              <a:ext uri="{FF2B5EF4-FFF2-40B4-BE49-F238E27FC236}">
                <a16:creationId xmlns:a16="http://schemas.microsoft.com/office/drawing/2014/main" xmlns="" id="{4C3CFEAF-FC62-4E08-9BF8-3FFC1397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63" y="1484313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Minisztérium</a:t>
            </a:r>
            <a:endParaRPr lang="en-US" altLang="hu-HU" sz="1800" dirty="0"/>
          </a:p>
        </p:txBody>
      </p:sp>
      <p:sp>
        <p:nvSpPr>
          <p:cNvPr id="21529" name="Rectangle 39">
            <a:extLst>
              <a:ext uri="{FF2B5EF4-FFF2-40B4-BE49-F238E27FC236}">
                <a16:creationId xmlns:a16="http://schemas.microsoft.com/office/drawing/2014/main" xmlns="" id="{C59BB470-A35B-4D6A-A54A-244EA9C00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5876926"/>
            <a:ext cx="1365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Teljeskörű nemzeti felmérés</a:t>
            </a:r>
            <a:endParaRPr lang="en-US" altLang="hu-HU" sz="1800" dirty="0"/>
          </a:p>
        </p:txBody>
      </p:sp>
      <p:sp>
        <p:nvSpPr>
          <p:cNvPr id="21530" name="Rectangle 41">
            <a:extLst>
              <a:ext uri="{FF2B5EF4-FFF2-40B4-BE49-F238E27FC236}">
                <a16:creationId xmlns:a16="http://schemas.microsoft.com/office/drawing/2014/main" xmlns="" id="{47AD01BF-74E7-4553-802A-3AA468158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50" y="1484313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Minisztérium</a:t>
            </a:r>
            <a:endParaRPr lang="en-US" altLang="hu-HU" sz="1800" dirty="0"/>
          </a:p>
        </p:txBody>
      </p:sp>
      <p:sp>
        <p:nvSpPr>
          <p:cNvPr id="21531" name="Rectangle 42">
            <a:extLst>
              <a:ext uri="{FF2B5EF4-FFF2-40B4-BE49-F238E27FC236}">
                <a16:creationId xmlns:a16="http://schemas.microsoft.com/office/drawing/2014/main" xmlns="" id="{65F2006D-21FB-498E-8255-4629248F9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714" y="5876926"/>
            <a:ext cx="13033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o-RO" altLang="hu-HU" sz="1800" dirty="0"/>
              <a:t>Országos érettségi vizsga</a:t>
            </a:r>
            <a:endParaRPr lang="en-US" altLang="hu-HU" sz="1800" dirty="0"/>
          </a:p>
        </p:txBody>
      </p:sp>
      <p:sp>
        <p:nvSpPr>
          <p:cNvPr id="21532" name="AutoShape 43">
            <a:extLst>
              <a:ext uri="{FF2B5EF4-FFF2-40B4-BE49-F238E27FC236}">
                <a16:creationId xmlns:a16="http://schemas.microsoft.com/office/drawing/2014/main" xmlns="" id="{798E78AE-2B55-4098-A037-622ED7FA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082801"/>
            <a:ext cx="503238" cy="3578225"/>
          </a:xfrm>
          <a:prstGeom prst="rightArrow">
            <a:avLst>
              <a:gd name="adj1" fmla="val 64778"/>
              <a:gd name="adj2" fmla="val 58046"/>
            </a:avLst>
          </a:prstGeom>
          <a:gradFill rotWithShape="1">
            <a:gsLst>
              <a:gs pos="0">
                <a:srgbClr val="CC0000"/>
              </a:gs>
              <a:gs pos="50000">
                <a:srgbClr val="EEA9A9"/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1533" name="AutoShape 49">
            <a:extLst>
              <a:ext uri="{FF2B5EF4-FFF2-40B4-BE49-F238E27FC236}">
                <a16:creationId xmlns:a16="http://schemas.microsoft.com/office/drawing/2014/main" xmlns="" id="{C8E6248A-F044-4348-97E9-0D40386F6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082801"/>
            <a:ext cx="503238" cy="3578225"/>
          </a:xfrm>
          <a:prstGeom prst="rightArrow">
            <a:avLst>
              <a:gd name="adj1" fmla="val 64778"/>
              <a:gd name="adj2" fmla="val 58046"/>
            </a:avLst>
          </a:prstGeom>
          <a:gradFill rotWithShape="1">
            <a:gsLst>
              <a:gs pos="0">
                <a:srgbClr val="CC0000"/>
              </a:gs>
              <a:gs pos="50000">
                <a:srgbClr val="EEA9A9"/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1534" name="AutoShape 50">
            <a:extLst>
              <a:ext uri="{FF2B5EF4-FFF2-40B4-BE49-F238E27FC236}">
                <a16:creationId xmlns:a16="http://schemas.microsoft.com/office/drawing/2014/main" xmlns="" id="{E89DD665-7A2D-43BD-8FBC-9E77A83B9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082801"/>
            <a:ext cx="503238" cy="3578225"/>
          </a:xfrm>
          <a:prstGeom prst="rightArrow">
            <a:avLst>
              <a:gd name="adj1" fmla="val 64778"/>
              <a:gd name="adj2" fmla="val 58046"/>
            </a:avLst>
          </a:prstGeom>
          <a:gradFill rotWithShape="1">
            <a:gsLst>
              <a:gs pos="0">
                <a:srgbClr val="CC0000"/>
              </a:gs>
              <a:gs pos="50000">
                <a:srgbClr val="EEA9A9"/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1535" name="AutoShape 51">
            <a:extLst>
              <a:ext uri="{FF2B5EF4-FFF2-40B4-BE49-F238E27FC236}">
                <a16:creationId xmlns:a16="http://schemas.microsoft.com/office/drawing/2014/main" xmlns="" id="{19A5FE5E-5FD7-497F-808B-F74F065E0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82801"/>
            <a:ext cx="503238" cy="3578225"/>
          </a:xfrm>
          <a:prstGeom prst="rightArrow">
            <a:avLst>
              <a:gd name="adj1" fmla="val 64778"/>
              <a:gd name="adj2" fmla="val 58046"/>
            </a:avLst>
          </a:prstGeom>
          <a:gradFill rotWithShape="1">
            <a:gsLst>
              <a:gs pos="0">
                <a:srgbClr val="CC0000"/>
              </a:gs>
              <a:gs pos="50000">
                <a:srgbClr val="EEA9A9"/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1536" name="AutoShape 52">
            <a:extLst>
              <a:ext uri="{FF2B5EF4-FFF2-40B4-BE49-F238E27FC236}">
                <a16:creationId xmlns:a16="http://schemas.microsoft.com/office/drawing/2014/main" xmlns="" id="{F1BF5829-6313-4F3A-B5F9-A8238F3B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195" y="2082801"/>
            <a:ext cx="503238" cy="3578225"/>
          </a:xfrm>
          <a:prstGeom prst="rightArrow">
            <a:avLst>
              <a:gd name="adj1" fmla="val 64778"/>
              <a:gd name="adj2" fmla="val 58046"/>
            </a:avLst>
          </a:prstGeom>
          <a:gradFill rotWithShape="1">
            <a:gsLst>
              <a:gs pos="0">
                <a:srgbClr val="CC0000"/>
              </a:gs>
              <a:gs pos="50000">
                <a:srgbClr val="EEA9A9"/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1537" name="AutoShape 53">
            <a:extLst>
              <a:ext uri="{FF2B5EF4-FFF2-40B4-BE49-F238E27FC236}">
                <a16:creationId xmlns:a16="http://schemas.microsoft.com/office/drawing/2014/main" xmlns="" id="{6895D462-B4BF-47F1-8D1B-F2B99D45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225" y="2082801"/>
            <a:ext cx="503238" cy="3578225"/>
          </a:xfrm>
          <a:prstGeom prst="rightArrow">
            <a:avLst>
              <a:gd name="adj1" fmla="val 64778"/>
              <a:gd name="adj2" fmla="val 58046"/>
            </a:avLst>
          </a:prstGeom>
          <a:gradFill rotWithShape="1">
            <a:gsLst>
              <a:gs pos="0">
                <a:srgbClr val="CC0000"/>
              </a:gs>
              <a:gs pos="50000">
                <a:srgbClr val="EEA9A9"/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4" name="AutoShape 9">
            <a:extLst>
              <a:ext uri="{FF2B5EF4-FFF2-40B4-BE49-F238E27FC236}">
                <a16:creationId xmlns:a16="http://schemas.microsoft.com/office/drawing/2014/main" xmlns="" id="{5049E1F7-D0CA-42BC-BC09-F59D6B55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171" y="2719387"/>
            <a:ext cx="288925" cy="2305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99FF"/>
              </a:gs>
              <a:gs pos="50000">
                <a:srgbClr val="DDDDFF"/>
              </a:gs>
              <a:gs pos="100000">
                <a:srgbClr val="99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74053" dir="3542175" algn="ctr" rotWithShape="0">
              <a:schemeClr val="bg2">
                <a:alpha val="50000"/>
              </a:schemeClr>
            </a:outerShdw>
          </a:effectLst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ro-RO" dirty="0">
                <a:latin typeface="Arial" charset="0"/>
              </a:rPr>
              <a:t>IX.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1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2">
            <a:extLst>
              <a:ext uri="{FF2B5EF4-FFF2-40B4-BE49-F238E27FC236}">
                <a16:creationId xmlns:a16="http://schemas.microsoft.com/office/drawing/2014/main" xmlns="" id="{1466A706-FC0F-46C5-98C4-DBC7AFC77F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6500" y="5157788"/>
            <a:ext cx="5105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4FD9D14A-6E24-4C16-A425-EEA627AA60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776"/>
            <a:ext cx="10515600" cy="1325563"/>
          </a:xfrm>
          <a:extLst/>
        </p:spPr>
        <p:txBody>
          <a:bodyPr/>
          <a:lstStyle/>
          <a:p>
            <a:pPr algn="l"/>
            <a:r>
              <a:rPr lang="ro-RO" altLang="hu-HU" dirty="0" smtClean="0"/>
              <a:t>„Iskola utáni iskola”</a:t>
            </a:r>
            <a:endParaRPr lang="en-US" altLang="hu-HU" dirty="0"/>
          </a:p>
        </p:txBody>
      </p:sp>
      <p:sp>
        <p:nvSpPr>
          <p:cNvPr id="17412" name="AutoShape 3">
            <a:extLst>
              <a:ext uri="{FF2B5EF4-FFF2-40B4-BE49-F238E27FC236}">
                <a16:creationId xmlns:a16="http://schemas.microsoft.com/office/drawing/2014/main" xmlns="" id="{211A9F33-2832-42A0-AEE7-01A6DBDA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403350"/>
            <a:ext cx="3289300" cy="5410200"/>
          </a:xfrm>
          <a:prstGeom prst="rightArrow">
            <a:avLst>
              <a:gd name="adj1" fmla="val 70250"/>
              <a:gd name="adj2" fmla="val 15986"/>
            </a:avLst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7413" name="AutoShape 4">
            <a:extLst>
              <a:ext uri="{FF2B5EF4-FFF2-40B4-BE49-F238E27FC236}">
                <a16:creationId xmlns:a16="http://schemas.microsoft.com/office/drawing/2014/main" xmlns="" id="{0A548831-4CA7-4817-BFBB-D5DB9F2AC3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28475" y="1341438"/>
            <a:ext cx="5105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xmlns="" id="{DE06FA69-5D8E-40AB-AB50-53E19ECD1F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2701" y="1395413"/>
            <a:ext cx="447675" cy="5000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5606" name="Freeform 6">
            <a:extLst>
              <a:ext uri="{FF2B5EF4-FFF2-40B4-BE49-F238E27FC236}">
                <a16:creationId xmlns:a16="http://schemas.microsoft.com/office/drawing/2014/main" xmlns="" id="{DBE9329D-CA71-466F-AFF8-22A573654BCF}"/>
              </a:ext>
            </a:extLst>
          </p:cNvPr>
          <p:cNvSpPr>
            <a:spLocks/>
          </p:cNvSpPr>
          <p:nvPr/>
        </p:nvSpPr>
        <p:spPr bwMode="gray">
          <a:xfrm>
            <a:off x="5113338" y="1414463"/>
            <a:ext cx="373062" cy="2222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xmlns="" id="{95DC8571-B7C5-463A-AAB2-3894CB23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411" y="2349501"/>
            <a:ext cx="313957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sz="2800" b="1" dirty="0" smtClean="0"/>
              <a:t>Az oktatási egységek a gyerekekkel való tevékenységeiket délutáni iskolai programokkal (after school) bővíthetik</a:t>
            </a:r>
            <a:endParaRPr lang="en-US" altLang="hu-HU" sz="2800" dirty="0"/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xmlns="" id="{46B0575C-FBAC-4F96-A9EB-E123FDCB63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6500" y="2103438"/>
            <a:ext cx="5105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18" name="AutoShape 10">
            <a:extLst>
              <a:ext uri="{FF2B5EF4-FFF2-40B4-BE49-F238E27FC236}">
                <a16:creationId xmlns:a16="http://schemas.microsoft.com/office/drawing/2014/main" xmlns="" id="{8E1FC90E-02CB-4F42-9C38-27B46BC2C3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2701" y="2157413"/>
            <a:ext cx="447675" cy="5000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ADCC4A"/>
              </a:gs>
              <a:gs pos="100000">
                <a:srgbClr val="798E34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5611" name="Freeform 11">
            <a:extLst>
              <a:ext uri="{FF2B5EF4-FFF2-40B4-BE49-F238E27FC236}">
                <a16:creationId xmlns:a16="http://schemas.microsoft.com/office/drawing/2014/main" xmlns="" id="{C328EA15-0F78-403D-A450-DF50A71B51C7}"/>
              </a:ext>
            </a:extLst>
          </p:cNvPr>
          <p:cNvSpPr>
            <a:spLocks/>
          </p:cNvSpPr>
          <p:nvPr/>
        </p:nvSpPr>
        <p:spPr bwMode="gray">
          <a:xfrm>
            <a:off x="5113338" y="2176463"/>
            <a:ext cx="373062" cy="2222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C1D876">
                  <a:gamma/>
                  <a:tint val="54510"/>
                  <a:invGamma/>
                </a:srgbClr>
              </a:gs>
              <a:gs pos="50000">
                <a:srgbClr val="C1D876">
                  <a:alpha val="0"/>
                </a:srgbClr>
              </a:gs>
              <a:gs pos="100000">
                <a:srgbClr val="C1D876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22" name="Text Box 13">
            <a:extLst>
              <a:ext uri="{FF2B5EF4-FFF2-40B4-BE49-F238E27FC236}">
                <a16:creationId xmlns:a16="http://schemas.microsoft.com/office/drawing/2014/main" xmlns="" id="{6E1A7646-AFFB-402D-9057-366F2E68DC9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02300" y="1570039"/>
            <a:ext cx="441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i="1" dirty="0" smtClean="0"/>
              <a:t>vezetőtanácsi döntés alapján</a:t>
            </a:r>
            <a:endParaRPr lang="ro-RO" altLang="hu-HU" sz="1800" i="1" dirty="0"/>
          </a:p>
        </p:txBody>
      </p:sp>
      <p:sp>
        <p:nvSpPr>
          <p:cNvPr id="17423" name="AutoShape 14">
            <a:extLst>
              <a:ext uri="{FF2B5EF4-FFF2-40B4-BE49-F238E27FC236}">
                <a16:creationId xmlns:a16="http://schemas.microsoft.com/office/drawing/2014/main" xmlns="" id="{3082C9AD-16E3-4749-906D-BED7238EE0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6500" y="2865438"/>
            <a:ext cx="5105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24" name="AutoShape 15">
            <a:extLst>
              <a:ext uri="{FF2B5EF4-FFF2-40B4-BE49-F238E27FC236}">
                <a16:creationId xmlns:a16="http://schemas.microsoft.com/office/drawing/2014/main" xmlns="" id="{6BBE4373-E1DB-4865-9B78-A77C2257A4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2701" y="2919413"/>
            <a:ext cx="447675" cy="5000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0EB2B"/>
              </a:gs>
              <a:gs pos="100000">
                <a:srgbClr val="A8A41E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5616" name="Freeform 16">
            <a:extLst>
              <a:ext uri="{FF2B5EF4-FFF2-40B4-BE49-F238E27FC236}">
                <a16:creationId xmlns:a16="http://schemas.microsoft.com/office/drawing/2014/main" xmlns="" id="{CE9B0D5E-C7C4-473A-A44D-DD7DA8E5450B}"/>
              </a:ext>
            </a:extLst>
          </p:cNvPr>
          <p:cNvSpPr>
            <a:spLocks/>
          </p:cNvSpPr>
          <p:nvPr/>
        </p:nvSpPr>
        <p:spPr bwMode="gray">
          <a:xfrm>
            <a:off x="5113338" y="2938463"/>
            <a:ext cx="373062" cy="2222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E6ED8F">
                  <a:gamma/>
                  <a:tint val="54510"/>
                  <a:invGamma/>
                </a:srgbClr>
              </a:gs>
              <a:gs pos="50000">
                <a:srgbClr val="E6ED8F">
                  <a:alpha val="0"/>
                </a:srgbClr>
              </a:gs>
              <a:gs pos="100000">
                <a:srgbClr val="E6ED8F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28" name="Text Box 18">
            <a:extLst>
              <a:ext uri="{FF2B5EF4-FFF2-40B4-BE49-F238E27FC236}">
                <a16:creationId xmlns:a16="http://schemas.microsoft.com/office/drawing/2014/main" xmlns="" id="{259B1840-31D3-4345-A36B-5A43E87993A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02301" y="2924176"/>
            <a:ext cx="43926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i="1" dirty="0"/>
              <a:t>h</a:t>
            </a:r>
            <a:r>
              <a:rPr lang="ro-RO" altLang="hu-HU" sz="1800" i="1" dirty="0" smtClean="0"/>
              <a:t>elyi önkormányzatokkal és szülői egyesületekkel partnerségben</a:t>
            </a:r>
            <a:endParaRPr lang="ro-RO" altLang="hu-HU" sz="1800" i="1" dirty="0"/>
          </a:p>
        </p:txBody>
      </p:sp>
      <p:sp>
        <p:nvSpPr>
          <p:cNvPr id="17429" name="AutoShape 19">
            <a:extLst>
              <a:ext uri="{FF2B5EF4-FFF2-40B4-BE49-F238E27FC236}">
                <a16:creationId xmlns:a16="http://schemas.microsoft.com/office/drawing/2014/main" xmlns="" id="{BFD77DE1-69FE-4672-B54C-C268DD29A5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6500" y="3627438"/>
            <a:ext cx="5105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30" name="AutoShape 20">
            <a:extLst>
              <a:ext uri="{FF2B5EF4-FFF2-40B4-BE49-F238E27FC236}">
                <a16:creationId xmlns:a16="http://schemas.microsoft.com/office/drawing/2014/main" xmlns="" id="{84D4FF45-E0CE-44F1-95AD-B13BF7D5B2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2701" y="3681413"/>
            <a:ext cx="447675" cy="5000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600"/>
              </a:gs>
              <a:gs pos="100000">
                <a:srgbClr val="B24700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5621" name="Freeform 21">
            <a:extLst>
              <a:ext uri="{FF2B5EF4-FFF2-40B4-BE49-F238E27FC236}">
                <a16:creationId xmlns:a16="http://schemas.microsoft.com/office/drawing/2014/main" xmlns="" id="{CEB6A3CC-15E0-4476-9FEC-2D8494846913}"/>
              </a:ext>
            </a:extLst>
          </p:cNvPr>
          <p:cNvSpPr>
            <a:spLocks/>
          </p:cNvSpPr>
          <p:nvPr/>
        </p:nvSpPr>
        <p:spPr bwMode="gray">
          <a:xfrm>
            <a:off x="5113338" y="3700463"/>
            <a:ext cx="373062" cy="2222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F9999">
                  <a:gamma/>
                  <a:tint val="54510"/>
                  <a:invGamma/>
                </a:srgbClr>
              </a:gs>
              <a:gs pos="50000">
                <a:srgbClr val="FF9999">
                  <a:alpha val="0"/>
                </a:srgbClr>
              </a:gs>
              <a:gs pos="100000">
                <a:srgbClr val="FF9999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34" name="AutoShape 24">
            <a:extLst>
              <a:ext uri="{FF2B5EF4-FFF2-40B4-BE49-F238E27FC236}">
                <a16:creationId xmlns:a16="http://schemas.microsoft.com/office/drawing/2014/main" xmlns="" id="{F6E5AD18-DCFB-412F-A411-B5BAC4B84C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6500" y="4389438"/>
            <a:ext cx="5105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35" name="AutoShape 25">
            <a:extLst>
              <a:ext uri="{FF2B5EF4-FFF2-40B4-BE49-F238E27FC236}">
                <a16:creationId xmlns:a16="http://schemas.microsoft.com/office/drawing/2014/main" xmlns="" id="{E7E4D49E-8900-417E-A0BB-4AE71011E4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2701" y="4443413"/>
            <a:ext cx="447675" cy="5000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00FF"/>
              </a:gs>
              <a:gs pos="100000">
                <a:srgbClr val="B200B2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5626" name="Freeform 26">
            <a:extLst>
              <a:ext uri="{FF2B5EF4-FFF2-40B4-BE49-F238E27FC236}">
                <a16:creationId xmlns:a16="http://schemas.microsoft.com/office/drawing/2014/main" xmlns="" id="{4A798248-F34D-45FC-821E-9A800FDB635B}"/>
              </a:ext>
            </a:extLst>
          </p:cNvPr>
          <p:cNvSpPr>
            <a:spLocks/>
          </p:cNvSpPr>
          <p:nvPr/>
        </p:nvSpPr>
        <p:spPr bwMode="gray">
          <a:xfrm>
            <a:off x="5113338" y="4462463"/>
            <a:ext cx="373062" cy="2222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FCCFF">
                  <a:gamma/>
                  <a:tint val="54510"/>
                  <a:invGamma/>
                </a:srgbClr>
              </a:gs>
              <a:gs pos="50000">
                <a:srgbClr val="FFCCFF">
                  <a:alpha val="0"/>
                </a:srgbClr>
              </a:gs>
              <a:gs pos="100000">
                <a:srgbClr val="FFCCFF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39" name="AutoShape 30">
            <a:extLst>
              <a:ext uri="{FF2B5EF4-FFF2-40B4-BE49-F238E27FC236}">
                <a16:creationId xmlns:a16="http://schemas.microsoft.com/office/drawing/2014/main" xmlns="" id="{420D6333-73A5-4992-AC54-CF39197622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2701" y="5205413"/>
            <a:ext cx="447675" cy="5000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9999FF"/>
              </a:gs>
              <a:gs pos="100000">
                <a:srgbClr val="6B6BB2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5631" name="Freeform 31">
            <a:extLst>
              <a:ext uri="{FF2B5EF4-FFF2-40B4-BE49-F238E27FC236}">
                <a16:creationId xmlns:a16="http://schemas.microsoft.com/office/drawing/2014/main" xmlns="" id="{2F066FBC-B6FD-4C0B-B8C6-87C034264EA6}"/>
              </a:ext>
            </a:extLst>
          </p:cNvPr>
          <p:cNvSpPr>
            <a:spLocks/>
          </p:cNvSpPr>
          <p:nvPr/>
        </p:nvSpPr>
        <p:spPr bwMode="gray">
          <a:xfrm>
            <a:off x="5113338" y="5224463"/>
            <a:ext cx="373062" cy="2222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CC99FF">
                  <a:gamma/>
                  <a:tint val="54510"/>
                  <a:invGamma/>
                </a:srgbClr>
              </a:gs>
              <a:gs pos="50000">
                <a:srgbClr val="CC99FF">
                  <a:alpha val="0"/>
                </a:srgbClr>
              </a:gs>
              <a:gs pos="100000">
                <a:srgbClr val="CC99FF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43" name="AutoShape 34">
            <a:extLst>
              <a:ext uri="{FF2B5EF4-FFF2-40B4-BE49-F238E27FC236}">
                <a16:creationId xmlns:a16="http://schemas.microsoft.com/office/drawing/2014/main" xmlns="" id="{AA10FC3E-FF87-4A55-BF09-DB0FE9541B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6500" y="5913438"/>
            <a:ext cx="5105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5635" name="AutoShape 35">
            <a:extLst>
              <a:ext uri="{FF2B5EF4-FFF2-40B4-BE49-F238E27FC236}">
                <a16:creationId xmlns:a16="http://schemas.microsoft.com/office/drawing/2014/main" xmlns="" id="{FA8B4EA4-9FB3-4BBD-B433-A1E79F1869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2701" y="5967413"/>
            <a:ext cx="447675" cy="5000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5636" name="Freeform 36">
            <a:extLst>
              <a:ext uri="{FF2B5EF4-FFF2-40B4-BE49-F238E27FC236}">
                <a16:creationId xmlns:a16="http://schemas.microsoft.com/office/drawing/2014/main" xmlns="" id="{6DD945EF-429C-40E6-A6B7-C9951CC7ED27}"/>
              </a:ext>
            </a:extLst>
          </p:cNvPr>
          <p:cNvSpPr>
            <a:spLocks/>
          </p:cNvSpPr>
          <p:nvPr/>
        </p:nvSpPr>
        <p:spPr bwMode="gray">
          <a:xfrm>
            <a:off x="5113338" y="5986463"/>
            <a:ext cx="373062" cy="2222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54510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7446" name="Text Box 39">
            <a:extLst>
              <a:ext uri="{FF2B5EF4-FFF2-40B4-BE49-F238E27FC236}">
                <a16:creationId xmlns:a16="http://schemas.microsoft.com/office/drawing/2014/main" xmlns="" id="{6283BF05-8137-43E7-A9AC-3BF4572F41E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02300" y="2276475"/>
            <a:ext cx="441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i="1" dirty="0"/>
              <a:t>t</a:t>
            </a:r>
            <a:r>
              <a:rPr lang="ro-RO" altLang="hu-HU" sz="1800" i="1" dirty="0" smtClean="0"/>
              <a:t>anórák után</a:t>
            </a:r>
            <a:endParaRPr lang="ro-RO" altLang="hu-HU" sz="1800" i="1" dirty="0"/>
          </a:p>
        </p:txBody>
      </p:sp>
      <p:sp>
        <p:nvSpPr>
          <p:cNvPr id="17447" name="Text Box 33">
            <a:extLst>
              <a:ext uri="{FF2B5EF4-FFF2-40B4-BE49-F238E27FC236}">
                <a16:creationId xmlns:a16="http://schemas.microsoft.com/office/drawing/2014/main" xmlns="" id="{207C5E4A-4435-4A56-B0F8-FDEB27577A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46737" y="5888931"/>
            <a:ext cx="44656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o-RO" altLang="hu-HU" sz="1600" i="1" dirty="0" smtClean="0"/>
              <a:t>államilag finanszírozhatók hátrányos helyzetű gyermekekből és tanulókból álló csoportok programjai</a:t>
            </a:r>
            <a:endParaRPr lang="ro-RO" altLang="hu-HU" sz="1600" dirty="0"/>
          </a:p>
        </p:txBody>
      </p:sp>
      <p:sp>
        <p:nvSpPr>
          <p:cNvPr id="17448" name="Text Box 28">
            <a:extLst>
              <a:ext uri="{FF2B5EF4-FFF2-40B4-BE49-F238E27FC236}">
                <a16:creationId xmlns:a16="http://schemas.microsoft.com/office/drawing/2014/main" xmlns="" id="{4AE3523A-B24F-4DE9-B5EF-8209D31E89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35638" y="4437064"/>
            <a:ext cx="4354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i="1" dirty="0"/>
              <a:t>o</a:t>
            </a:r>
            <a:r>
              <a:rPr lang="ro-RO" altLang="hu-HU" sz="1800" i="1" dirty="0" smtClean="0"/>
              <a:t>ktatási, szabadidős, készségfejlesztő tevékenységek</a:t>
            </a:r>
            <a:endParaRPr lang="ro-RO" altLang="hu-HU" sz="1800" dirty="0"/>
          </a:p>
        </p:txBody>
      </p:sp>
      <p:sp>
        <p:nvSpPr>
          <p:cNvPr id="17449" name="Text Box 41">
            <a:extLst>
              <a:ext uri="{FF2B5EF4-FFF2-40B4-BE49-F238E27FC236}">
                <a16:creationId xmlns:a16="http://schemas.microsoft.com/office/drawing/2014/main" xmlns="" id="{97646E96-E66F-4064-B68B-50D6707C818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02300" y="3792944"/>
            <a:ext cx="4354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o-RO" altLang="hu-HU" sz="1800" i="1" dirty="0"/>
              <a:t>e</a:t>
            </a:r>
            <a:r>
              <a:rPr lang="ro-RO" altLang="hu-HU" sz="1800" i="1" dirty="0" smtClean="0"/>
              <a:t>setleg civil szervezetekkel partnerségben</a:t>
            </a:r>
            <a:endParaRPr lang="ro-RO" altLang="hu-HU" sz="1800" dirty="0"/>
          </a:p>
        </p:txBody>
      </p:sp>
      <p:sp>
        <p:nvSpPr>
          <p:cNvPr id="17450" name="Text Box 43">
            <a:extLst>
              <a:ext uri="{FF2B5EF4-FFF2-40B4-BE49-F238E27FC236}">
                <a16:creationId xmlns:a16="http://schemas.microsoft.com/office/drawing/2014/main" xmlns="" id="{A4C666AB-B932-4FE5-AAE5-B40990E35A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02300" y="5205414"/>
            <a:ext cx="441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i="1" dirty="0"/>
              <a:t>t</a:t>
            </a:r>
            <a:r>
              <a:rPr lang="ro-RO" altLang="hu-HU" sz="1800" i="1" dirty="0" smtClean="0"/>
              <a:t>anulásserkentő és felzárkóztató tevékenységek</a:t>
            </a:r>
            <a:endParaRPr lang="ro-RO" altLang="hu-HU" sz="1800" i="1" dirty="0"/>
          </a:p>
        </p:txBody>
      </p:sp>
    </p:spTree>
    <p:extLst>
      <p:ext uri="{BB962C8B-B14F-4D97-AF65-F5344CB8AC3E}">
        <p14:creationId xmlns:p14="http://schemas.microsoft.com/office/powerpoint/2010/main" val="345978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7859" y="465483"/>
            <a:ext cx="1092054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+mj-lt"/>
              </a:rPr>
              <a:t>Demográfiai </a:t>
            </a:r>
            <a:r>
              <a:rPr lang="hu-HU" sz="4400" dirty="0" smtClean="0">
                <a:latin typeface="+mj-lt"/>
              </a:rPr>
              <a:t>trendek</a:t>
            </a:r>
          </a:p>
          <a:p>
            <a:endParaRPr lang="hu-HU" sz="4400" b="1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u-HU" sz="2400" dirty="0" smtClean="0"/>
              <a:t>a 2011-es népszámlálás szerint az ország népessége 10 év alatt 12,2%-</a:t>
            </a:r>
            <a:r>
              <a:rPr lang="hu-HU" sz="2400" dirty="0" err="1" smtClean="0"/>
              <a:t>kal</a:t>
            </a:r>
            <a:r>
              <a:rPr lang="hu-HU" sz="2400" dirty="0" smtClean="0"/>
              <a:t>, a magyar népesség 13,6%-</a:t>
            </a:r>
            <a:r>
              <a:rPr lang="hu-HU" sz="2400" dirty="0" err="1" smtClean="0"/>
              <a:t>kal</a:t>
            </a:r>
            <a:r>
              <a:rPr lang="hu-HU" sz="2400" dirty="0" smtClean="0"/>
              <a:t> (több mint 200.000 személy) csökkent</a:t>
            </a:r>
          </a:p>
          <a:p>
            <a:r>
              <a:rPr lang="hu-HU" sz="2400" dirty="0" smtClean="0"/>
              <a:t>Okai: 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Születések alacsony száma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Migráció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Asszimiláció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/>
              <a:t>Meghatározó a nyelvi környezet, a tömb- vagy szórványhelyzet. Dél-Erdélyben, északnyugaton jóval nagyobb arányú és gyorsuló az apadás, Székelyföldön kisebb</a:t>
            </a:r>
          </a:p>
          <a:p>
            <a:endParaRPr lang="hu-HU" sz="2400" dirty="0" smtClean="0"/>
          </a:p>
          <a:p>
            <a:r>
              <a:rPr lang="hu-HU" sz="2400" dirty="0" smtClean="0"/>
              <a:t>Az országostól </a:t>
            </a:r>
            <a:r>
              <a:rPr lang="hu-HU" sz="2400" b="1" i="1" dirty="0" smtClean="0"/>
              <a:t>eltérő képet mutat az erdélyi nagyrégió </a:t>
            </a:r>
            <a:r>
              <a:rPr lang="hu-HU" sz="2400" dirty="0" smtClean="0"/>
              <a:t>demográfiai helyzete: a magyarok aránya közel </a:t>
            </a:r>
            <a:r>
              <a:rPr lang="hu-HU" sz="2400" b="1" dirty="0" smtClean="0"/>
              <a:t>20%</a:t>
            </a:r>
            <a:r>
              <a:rPr lang="hu-HU" sz="2400" dirty="0" smtClean="0"/>
              <a:t> (az országos arányuk </a:t>
            </a:r>
            <a:r>
              <a:rPr lang="hu-HU" sz="2400" b="1" dirty="0" smtClean="0"/>
              <a:t>6,5%</a:t>
            </a:r>
            <a:r>
              <a:rPr lang="hu-HU" sz="2400" dirty="0" smtClean="0"/>
              <a:t>). A politikai döntések ritkán számolnak a magyar oktatás jelentős, helyenként domináns tömegességével.</a:t>
            </a:r>
          </a:p>
        </p:txBody>
      </p:sp>
    </p:spTree>
    <p:extLst>
      <p:ext uri="{BB962C8B-B14F-4D97-AF65-F5344CB8AC3E}">
        <p14:creationId xmlns:p14="http://schemas.microsoft.com/office/powerpoint/2010/main" val="276339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5522" y="-86342"/>
            <a:ext cx="1071154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+mj-lt"/>
              </a:rPr>
              <a:t>Magyar </a:t>
            </a:r>
            <a:r>
              <a:rPr lang="hu-HU" sz="4400" b="1" dirty="0" smtClean="0">
                <a:latin typeface="+mj-lt"/>
              </a:rPr>
              <a:t>iskolák</a:t>
            </a:r>
          </a:p>
          <a:p>
            <a:endParaRPr lang="hu-HU" sz="2000" b="1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u-HU" sz="2000" dirty="0"/>
              <a:t>k</a:t>
            </a:r>
            <a:r>
              <a:rPr lang="hu-HU" sz="2000" dirty="0" smtClean="0"/>
              <a:t>ülönböző típusúak: önálló iskolák (állami és/vagy egyházi líceumok, általános iskolák), magyar tagozatok románnal közös intézményben, szórványkollégiumok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a</a:t>
            </a:r>
            <a:r>
              <a:rPr lang="hu-HU" sz="2000" dirty="0" smtClean="0"/>
              <a:t>z oktatás egészét lefedő iskolahálózat, kivéve a szórványoktatás, amelynek intézményi ellátottsága továbbra is elégtelen (a fontos központok iskolái, a kollégiumok, az iskolabuszok nem elégítik ki a szórvány igényeit)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egyházi ingatlanok visszaszolgáltatásának hatása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magyar iskolák közötti harc a pedagógusokért, az apadó létszámú tanulókért</a:t>
            </a:r>
          </a:p>
          <a:p>
            <a:r>
              <a:rPr lang="hu-HU" sz="2000" b="1" i="1" dirty="0" smtClean="0"/>
              <a:t>Centralizálás-decentralizálás: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decentralizálás alapelvét, az EU csatlakozás feltételeként és nem a hazai elvárásoknak megfelelően, csak a 2004/339-es, majd a 2006/195-ös kerettörvény szabályozta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l</a:t>
            </a:r>
            <a:r>
              <a:rPr lang="hu-HU" sz="2000" dirty="0" smtClean="0"/>
              <a:t>egfőbb része a finanszírozás átalakítása (fejkvóta-rendszerű finanszírozás, </a:t>
            </a:r>
            <a:r>
              <a:rPr lang="hu-HU" sz="2000" dirty="0" smtClean="0"/>
              <a:t>2010/12-től </a:t>
            </a:r>
            <a:r>
              <a:rPr lang="hu-HU" sz="2000" dirty="0" smtClean="0"/>
              <a:t>az oktatási rendszer egészében)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látszat-centralizálás: az alapfinanszírozáshoz tartozó személyi költségek biztosítása a helyi önkormányzatokon keresztül oktatási szakaszok, profilok, szakok, diáklétszám, tannyelv, városi-falusi környezet szerinti differenciálásban, az oktatási folyamathoz kapcsolódó egyéb költségek áthárítása a helyi költségvetésre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megyei tanfelügyelőségek továbbra is a centralizálást képviselik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magyar oktatáspolitikusok a decentralizálásért szálltak síkra, de helyi szinten közreműködnek az iskolák centralizálásában, összevonásában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8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1959429" y="1214845"/>
          <a:ext cx="8360228" cy="454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0651">
                  <a:extLst>
                    <a:ext uri="{9D8B030D-6E8A-4147-A177-3AD203B41FA5}">
                      <a16:colId xmlns:a16="http://schemas.microsoft.com/office/drawing/2014/main" xmlns="" val="3991745599"/>
                    </a:ext>
                  </a:extLst>
                </a:gridCol>
                <a:gridCol w="2439577">
                  <a:extLst>
                    <a:ext uri="{9D8B030D-6E8A-4147-A177-3AD203B41FA5}">
                      <a16:colId xmlns:a16="http://schemas.microsoft.com/office/drawing/2014/main" xmlns="" val="881570560"/>
                    </a:ext>
                  </a:extLst>
                </a:gridCol>
              </a:tblGrid>
              <a:tr h="651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Diavlo Black"/>
                        </a:rPr>
                        <a:t>Ciklus</a:t>
                      </a:r>
                      <a:endParaRPr lang="en-US" sz="1200" dirty="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Diavlo Black"/>
                        </a:rPr>
                        <a:t>Létszám</a:t>
                      </a:r>
                      <a:endParaRPr lang="en-US" sz="120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8235868"/>
                  </a:ext>
                </a:extLst>
              </a:tr>
              <a:tr h="65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Diavlo Black"/>
                        </a:rPr>
                        <a:t>Óvodások</a:t>
                      </a:r>
                      <a:endParaRPr lang="en-US" sz="1200" dirty="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Diavlo Black"/>
                        </a:rPr>
                        <a:t>     33876</a:t>
                      </a:r>
                      <a:endParaRPr lang="en-US" sz="120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5233037"/>
                  </a:ext>
                </a:extLst>
              </a:tr>
              <a:tr h="65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Diavlo Black"/>
                        </a:rPr>
                        <a:t>Elemisták és gimnazisták</a:t>
                      </a:r>
                      <a:endParaRPr lang="en-US" sz="1200" dirty="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Diavlo Black"/>
                        </a:rPr>
                        <a:t>     94697</a:t>
                      </a:r>
                      <a:endParaRPr lang="en-US" sz="120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1063776"/>
                  </a:ext>
                </a:extLst>
              </a:tr>
              <a:tr h="65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Diavlo Black"/>
                        </a:rPr>
                        <a:t>Középiskolások</a:t>
                      </a:r>
                      <a:endParaRPr lang="en-US" sz="120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Diavlo Black"/>
                        </a:rPr>
                        <a:t>     27212</a:t>
                      </a:r>
                      <a:endParaRPr lang="en-US" sz="120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0241752"/>
                  </a:ext>
                </a:extLst>
              </a:tr>
              <a:tr h="65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Diavlo Black"/>
                        </a:rPr>
                        <a:t>Szakiskolások</a:t>
                      </a:r>
                      <a:endParaRPr lang="en-US" sz="1200" dirty="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Diavlo Black"/>
                        </a:rPr>
                        <a:t>       5998</a:t>
                      </a:r>
                      <a:endParaRPr lang="en-US" sz="120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6809806"/>
                  </a:ext>
                </a:extLst>
              </a:tr>
              <a:tr h="634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  <a:latin typeface="Diavlo Black"/>
                        </a:rPr>
                        <a:t>Posztliceális</a:t>
                      </a:r>
                      <a:r>
                        <a:rPr lang="hu-HU" sz="1600" dirty="0">
                          <a:effectLst/>
                          <a:latin typeface="Diavlo Black"/>
                        </a:rPr>
                        <a:t> képzésben részt vevők</a:t>
                      </a:r>
                      <a:endParaRPr lang="en-US" sz="1200" dirty="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Diavlo Black"/>
                        </a:rPr>
                        <a:t>       1214</a:t>
                      </a:r>
                      <a:endParaRPr lang="en-US" sz="120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1511698"/>
                  </a:ext>
                </a:extLst>
              </a:tr>
              <a:tr h="65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  <a:latin typeface="Diavlo Black"/>
                        </a:rPr>
                        <a:t>          Összesen</a:t>
                      </a:r>
                      <a:endParaRPr lang="en-US" sz="1200" b="1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Diavlo Black"/>
                        </a:rPr>
                        <a:t>   </a:t>
                      </a:r>
                      <a:r>
                        <a:rPr lang="hu-HU" sz="1600" b="1" dirty="0" smtClean="0">
                          <a:effectLst/>
                          <a:latin typeface="Diavlo Black"/>
                        </a:rPr>
                        <a:t>162997</a:t>
                      </a:r>
                      <a:endParaRPr lang="en-US" sz="1200" b="1" dirty="0">
                        <a:effectLst/>
                        <a:latin typeface="Diavlo Black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53537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9429" y="6083085"/>
            <a:ext cx="75372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Magyar tannyelvű osztályokban tanuló diákok száma a 2016/2017-es tanévben</a:t>
            </a:r>
            <a:endParaRPr kumimoji="0" lang="hu-H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84217" y="569315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+mj-lt"/>
              </a:rPr>
              <a:t>Tanulók</a:t>
            </a:r>
            <a:endParaRPr lang="hu-HU" sz="4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45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0079" y="444137"/>
            <a:ext cx="1102505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+mj-lt"/>
              </a:rPr>
              <a:t>Pedagógusok</a:t>
            </a:r>
            <a:endParaRPr lang="hu-HU" sz="4400" b="1" dirty="0" smtClean="0">
              <a:latin typeface="+mj-lt"/>
            </a:endParaRPr>
          </a:p>
          <a:p>
            <a:endParaRPr lang="hu-HU" sz="2000" b="1" i="1" dirty="0" smtClean="0"/>
          </a:p>
          <a:p>
            <a:endParaRPr lang="hu-HU" sz="2000" b="1" i="1" dirty="0"/>
          </a:p>
          <a:p>
            <a:r>
              <a:rPr lang="hu-HU" sz="2000" b="1" i="1" dirty="0" smtClean="0"/>
              <a:t>Képzés</a:t>
            </a:r>
          </a:p>
          <a:p>
            <a:endParaRPr lang="hu-HU" sz="2000" b="1" i="1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a magyar pedagógusképzés a rendszerváltásután látványosan, de kaotikusan bővült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bolognai rendszer bevezetése után teljesen kontraszelektívvé vált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könnyen szerzett diplomának nincs fedezete sem alkalmasságban, sem elkötelezettségben, sem felkészültségben 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pedagógusképzésből hiányzik az alsó tagozatos oktatásra való felkészítés, a revitalizációs oktatás stb.</a:t>
            </a:r>
          </a:p>
          <a:p>
            <a:endParaRPr lang="hu-HU" sz="2000" b="1" i="1" dirty="0" smtClean="0"/>
          </a:p>
          <a:p>
            <a:r>
              <a:rPr lang="hu-HU" sz="2000" b="1" i="1" dirty="0" smtClean="0"/>
              <a:t>Kinevezés</a:t>
            </a:r>
          </a:p>
          <a:p>
            <a:endParaRPr lang="hu-HU" sz="2000" b="1" i="1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pályáztatás, vizsgáztatás, kinevezés országosan egységesített rendszerben, 2011-től teljesen központosított módon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2011-től a vizsgára jelentkezés feltétele a gyakorlati próba (egy tanóra megtartása egy erre kijelölt iskolában)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az iskola vezetésének nincs beleszólási joga abba, hogy kit alkalmaz a saját intézményében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akik sikertelenül vizsgáznak, a tanévkezdés előtt helyettes tanári, tanítói állásra jelentkezhetnek újabb vizsgával, amelyen már képesítés nélküliek is részt </a:t>
            </a:r>
            <a:r>
              <a:rPr lang="hu-HU" sz="2000" dirty="0" smtClean="0"/>
              <a:t>vehetnek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86229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8860B279-A53B-4419-9913-FAA27FA405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extLst/>
        </p:spPr>
        <p:txBody>
          <a:bodyPr/>
          <a:lstStyle/>
          <a:p>
            <a:pPr algn="l"/>
            <a:r>
              <a:rPr lang="ro-RO" altLang="hu-HU" dirty="0">
                <a:latin typeface="Calibri Light" panose="020F0302020204030204" pitchFamily="34" charset="0"/>
                <a:cs typeface="Calibri Light" panose="020F0302020204030204" pitchFamily="34" charset="0"/>
              </a:rPr>
              <a:t>ALAPKÉPZÉS</a:t>
            </a:r>
            <a:endParaRPr lang="en-US" altLang="hu-H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4579" name="Group 4">
            <a:extLst>
              <a:ext uri="{FF2B5EF4-FFF2-40B4-BE49-F238E27FC236}">
                <a16:creationId xmlns:a16="http://schemas.microsoft.com/office/drawing/2014/main" xmlns="" id="{176FEE57-F984-4AD1-9EE0-C53D771CD2F9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2465389"/>
            <a:ext cx="2170113" cy="4030663"/>
            <a:chOff x="96" y="1587"/>
            <a:chExt cx="1367" cy="2539"/>
          </a:xfrm>
        </p:grpSpPr>
        <p:sp>
          <p:nvSpPr>
            <p:cNvPr id="24625" name="AutoShape 5">
              <a:extLst>
                <a:ext uri="{FF2B5EF4-FFF2-40B4-BE49-F238E27FC236}">
                  <a16:creationId xmlns:a16="http://schemas.microsoft.com/office/drawing/2014/main" xmlns="" id="{FE10475A-AA38-4522-8A96-00029D65B8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" y="177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26" name="AutoShape 6">
              <a:extLst>
                <a:ext uri="{FF2B5EF4-FFF2-40B4-BE49-F238E27FC236}">
                  <a16:creationId xmlns:a16="http://schemas.microsoft.com/office/drawing/2014/main" xmlns="" id="{4B825698-C25C-4B95-BEFE-F142F1A98E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7" y="178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27" name="AutoShape 7">
              <a:extLst>
                <a:ext uri="{FF2B5EF4-FFF2-40B4-BE49-F238E27FC236}">
                  <a16:creationId xmlns:a16="http://schemas.microsoft.com/office/drawing/2014/main" xmlns="" id="{85842117-6EAF-4988-8F88-AC752E1A00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" y="308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28" name="AutoShape 8">
              <a:extLst>
                <a:ext uri="{FF2B5EF4-FFF2-40B4-BE49-F238E27FC236}">
                  <a16:creationId xmlns:a16="http://schemas.microsoft.com/office/drawing/2014/main" xmlns="" id="{BC5C0319-DCA8-48CE-A33E-01CAA2F318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" y="179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29" name="AutoShape 9">
              <a:extLst>
                <a:ext uri="{FF2B5EF4-FFF2-40B4-BE49-F238E27FC236}">
                  <a16:creationId xmlns:a16="http://schemas.microsoft.com/office/drawing/2014/main" xmlns="" id="{E3C0D04F-C9CB-4C99-9B2D-6CF65A967D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" y="3578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366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30" name="AutoShape 10">
              <a:extLst>
                <a:ext uri="{FF2B5EF4-FFF2-40B4-BE49-F238E27FC236}">
                  <a16:creationId xmlns:a16="http://schemas.microsoft.com/office/drawing/2014/main" xmlns="" id="{9C3D5E81-A36D-4E8D-9065-43D9E94437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" y="3593"/>
              <a:ext cx="1304" cy="487"/>
            </a:xfrm>
            <a:prstGeom prst="roundRect">
              <a:avLst>
                <a:gd name="adj" fmla="val 45583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grpSp>
          <p:nvGrpSpPr>
            <p:cNvPr id="24631" name="Group 11">
              <a:extLst>
                <a:ext uri="{FF2B5EF4-FFF2-40B4-BE49-F238E27FC236}">
                  <a16:creationId xmlns:a16="http://schemas.microsoft.com/office/drawing/2014/main" xmlns="" id="{D269F29E-4F58-4DBB-B67B-FF7C5D8F22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" y="1587"/>
              <a:ext cx="405" cy="392"/>
              <a:chOff x="1289" y="587"/>
              <a:chExt cx="668" cy="647"/>
            </a:xfrm>
          </p:grpSpPr>
          <p:sp>
            <p:nvSpPr>
              <p:cNvPr id="24634" name="Oval 12">
                <a:extLst>
                  <a:ext uri="{FF2B5EF4-FFF2-40B4-BE49-F238E27FC236}">
                    <a16:creationId xmlns:a16="http://schemas.microsoft.com/office/drawing/2014/main" xmlns="" id="{D7DDE101-801F-4C39-B86A-6BB53ECB9DE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91"/>
                <a:ext cx="668" cy="4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635" name="Oval 13">
                <a:extLst>
                  <a:ext uri="{FF2B5EF4-FFF2-40B4-BE49-F238E27FC236}">
                    <a16:creationId xmlns:a16="http://schemas.microsoft.com/office/drawing/2014/main" xmlns="" id="{2D32EF0B-DB21-4B51-A031-8D604C3478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636" name="Oval 14">
                <a:extLst>
                  <a:ext uri="{FF2B5EF4-FFF2-40B4-BE49-F238E27FC236}">
                    <a16:creationId xmlns:a16="http://schemas.microsoft.com/office/drawing/2014/main" xmlns="" id="{95B6C77A-4D5C-4DAA-A605-07DB76149F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637" name="Oval 15">
                <a:extLst>
                  <a:ext uri="{FF2B5EF4-FFF2-40B4-BE49-F238E27FC236}">
                    <a16:creationId xmlns:a16="http://schemas.microsoft.com/office/drawing/2014/main" xmlns="" id="{327D0ABD-38E8-43CF-B05F-2187742B5F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638" name="Oval 16">
                <a:extLst>
                  <a:ext uri="{FF2B5EF4-FFF2-40B4-BE49-F238E27FC236}">
                    <a16:creationId xmlns:a16="http://schemas.microsoft.com/office/drawing/2014/main" xmlns="" id="{7C39BE6E-8890-4C6B-9CAE-C34917B34F3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</p:grpSp>
        <p:sp>
          <p:nvSpPr>
            <p:cNvPr id="24632" name="Text Box 17">
              <a:extLst>
                <a:ext uri="{FF2B5EF4-FFF2-40B4-BE49-F238E27FC236}">
                  <a16:creationId xmlns:a16="http://schemas.microsoft.com/office/drawing/2014/main" xmlns="" id="{61BA208A-F717-4E0F-BDF6-97A0C9BFA1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52" y="164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ro-RO" altLang="hu-HU" sz="240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  <a:endParaRPr lang="ro-RO" altLang="hu-HU" sz="18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633" name="Text Box 18">
              <a:extLst>
                <a:ext uri="{FF2B5EF4-FFF2-40B4-BE49-F238E27FC236}">
                  <a16:creationId xmlns:a16="http://schemas.microsoft.com/office/drawing/2014/main" xmlns="" id="{C9A029DC-3841-488B-8550-6E1C60ABE65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" y="2064"/>
              <a:ext cx="129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ro-RO" altLang="hu-HU" sz="1600" dirty="0">
                  <a:solidFill>
                    <a:srgbClr val="000000"/>
                  </a:solidFill>
                </a:rPr>
                <a:t>e</a:t>
              </a:r>
              <a:r>
                <a:rPr lang="ro-RO" altLang="hu-HU" sz="1600" dirty="0" smtClean="0">
                  <a:solidFill>
                    <a:srgbClr val="000000"/>
                  </a:solidFill>
                </a:rPr>
                <a:t>gyetemek akkreditált képzési programjaiban megvalósított elméleti, szakmai alapképzés</a:t>
              </a:r>
              <a:endParaRPr lang="en-US" altLang="hu-HU" dirty="0"/>
            </a:p>
          </p:txBody>
        </p:sp>
      </p:grpSp>
      <p:grpSp>
        <p:nvGrpSpPr>
          <p:cNvPr id="24580" name="Group 19">
            <a:extLst>
              <a:ext uri="{FF2B5EF4-FFF2-40B4-BE49-F238E27FC236}">
                <a16:creationId xmlns:a16="http://schemas.microsoft.com/office/drawing/2014/main" xmlns="" id="{DD5B31EA-DDEC-4AFF-86E1-20F1CEF8C2FD}"/>
              </a:ext>
            </a:extLst>
          </p:cNvPr>
          <p:cNvGrpSpPr>
            <a:grpSpLocks/>
          </p:cNvGrpSpPr>
          <p:nvPr/>
        </p:nvGrpSpPr>
        <p:grpSpPr bwMode="auto">
          <a:xfrm>
            <a:off x="3987800" y="2465389"/>
            <a:ext cx="2166938" cy="4030663"/>
            <a:chOff x="1536" y="1587"/>
            <a:chExt cx="1365" cy="2539"/>
          </a:xfrm>
        </p:grpSpPr>
        <p:sp>
          <p:nvSpPr>
            <p:cNvPr id="24612" name="AutoShape 20">
              <a:extLst>
                <a:ext uri="{FF2B5EF4-FFF2-40B4-BE49-F238E27FC236}">
                  <a16:creationId xmlns:a16="http://schemas.microsoft.com/office/drawing/2014/main" xmlns="" id="{A892384C-C77C-4C00-8B51-D2B550BAC9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7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13" name="AutoShape 21">
              <a:extLst>
                <a:ext uri="{FF2B5EF4-FFF2-40B4-BE49-F238E27FC236}">
                  <a16:creationId xmlns:a16="http://schemas.microsoft.com/office/drawing/2014/main" xmlns="" id="{5A8181C3-D472-45BF-AA82-C1D8E02CB5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57" y="178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14" name="AutoShape 22">
              <a:extLst>
                <a:ext uri="{FF2B5EF4-FFF2-40B4-BE49-F238E27FC236}">
                  <a16:creationId xmlns:a16="http://schemas.microsoft.com/office/drawing/2014/main" xmlns="" id="{9F0ABFB5-A28A-4658-A62B-42309BFA6B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8" y="308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15" name="AutoShape 23">
              <a:extLst>
                <a:ext uri="{FF2B5EF4-FFF2-40B4-BE49-F238E27FC236}">
                  <a16:creationId xmlns:a16="http://schemas.microsoft.com/office/drawing/2014/main" xmlns="" id="{0E941189-E681-4C29-A153-3FD99314BB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8" y="179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16" name="Oval 24">
              <a:extLst>
                <a:ext uri="{FF2B5EF4-FFF2-40B4-BE49-F238E27FC236}">
                  <a16:creationId xmlns:a16="http://schemas.microsoft.com/office/drawing/2014/main" xmlns="" id="{D186DB19-2CBE-4667-A57D-8B56821627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05" y="1650"/>
              <a:ext cx="405" cy="27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17" name="Oval 25">
              <a:extLst>
                <a:ext uri="{FF2B5EF4-FFF2-40B4-BE49-F238E27FC236}">
                  <a16:creationId xmlns:a16="http://schemas.microsoft.com/office/drawing/2014/main" xmlns="" id="{88DD4416-C057-472B-A0C7-5107904B6A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09" y="1587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18" name="Oval 26">
              <a:extLst>
                <a:ext uri="{FF2B5EF4-FFF2-40B4-BE49-F238E27FC236}">
                  <a16:creationId xmlns:a16="http://schemas.microsoft.com/office/drawing/2014/main" xmlns="" id="{1F8BBBB3-AA86-41F6-9B27-F4155851B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4" y="1589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19" name="Oval 27">
              <a:extLst>
                <a:ext uri="{FF2B5EF4-FFF2-40B4-BE49-F238E27FC236}">
                  <a16:creationId xmlns:a16="http://schemas.microsoft.com/office/drawing/2014/main" xmlns="" id="{EB0CC074-1B97-48FF-AED9-7B7637F663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8" y="1593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20" name="Oval 28">
              <a:extLst>
                <a:ext uri="{FF2B5EF4-FFF2-40B4-BE49-F238E27FC236}">
                  <a16:creationId xmlns:a16="http://schemas.microsoft.com/office/drawing/2014/main" xmlns="" id="{5D612549-7E91-480D-8A83-2084D5A572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0" y="1603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21" name="Text Box 29">
              <a:extLst>
                <a:ext uri="{FF2B5EF4-FFF2-40B4-BE49-F238E27FC236}">
                  <a16:creationId xmlns:a16="http://schemas.microsoft.com/office/drawing/2014/main" xmlns="" id="{C186601A-CEB9-4190-AC48-7696E41099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2" y="164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ro-RO" altLang="hu-HU" sz="2400">
                  <a:solidFill>
                    <a:srgbClr val="000000"/>
                  </a:solidFill>
                </a:rPr>
                <a:t>2</a:t>
              </a:r>
              <a:endParaRPr lang="en-US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4622" name="Text Box 30">
              <a:extLst>
                <a:ext uri="{FF2B5EF4-FFF2-40B4-BE49-F238E27FC236}">
                  <a16:creationId xmlns:a16="http://schemas.microsoft.com/office/drawing/2014/main" xmlns="" id="{975B9585-5D7F-46C3-B629-9258E87131E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84" y="2064"/>
              <a:ext cx="129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ro-RO" altLang="hu-HU" sz="1600" dirty="0" smtClean="0">
                  <a:solidFill>
                    <a:srgbClr val="000000"/>
                  </a:solidFill>
                </a:rPr>
                <a:t>2 éves időtartamű pedagógus mesteri képzés</a:t>
              </a:r>
              <a:r>
                <a:rPr lang="en-US" altLang="hu-HU" dirty="0" smtClean="0"/>
                <a:t> </a:t>
              </a:r>
              <a:endParaRPr lang="en-US" altLang="hu-HU" dirty="0"/>
            </a:p>
          </p:txBody>
        </p:sp>
        <p:sp>
          <p:nvSpPr>
            <p:cNvPr id="24623" name="AutoShape 31">
              <a:extLst>
                <a:ext uri="{FF2B5EF4-FFF2-40B4-BE49-F238E27FC236}">
                  <a16:creationId xmlns:a16="http://schemas.microsoft.com/office/drawing/2014/main" xmlns="" id="{00C21709-73D5-4E0F-8030-CFA55F9620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8" y="3578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366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24" name="AutoShape 32">
              <a:extLst>
                <a:ext uri="{FF2B5EF4-FFF2-40B4-BE49-F238E27FC236}">
                  <a16:creationId xmlns:a16="http://schemas.microsoft.com/office/drawing/2014/main" xmlns="" id="{92510FB6-10CD-4B3C-9D97-BAB097510B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6" y="3600"/>
              <a:ext cx="1304" cy="487"/>
            </a:xfrm>
            <a:prstGeom prst="roundRect">
              <a:avLst>
                <a:gd name="adj" fmla="val 42917"/>
              </a:avLst>
            </a:prstGeom>
            <a:gradFill rotWithShape="1">
              <a:gsLst>
                <a:gs pos="0">
                  <a:srgbClr val="66FF33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grpSp>
        <p:nvGrpSpPr>
          <p:cNvPr id="24581" name="Group 33">
            <a:extLst>
              <a:ext uri="{FF2B5EF4-FFF2-40B4-BE49-F238E27FC236}">
                <a16:creationId xmlns:a16="http://schemas.microsoft.com/office/drawing/2014/main" xmlns="" id="{1A6AF146-B526-4B45-B369-B98B8B9CC3F4}"/>
              </a:ext>
            </a:extLst>
          </p:cNvPr>
          <p:cNvGrpSpPr>
            <a:grpSpLocks/>
          </p:cNvGrpSpPr>
          <p:nvPr/>
        </p:nvGrpSpPr>
        <p:grpSpPr bwMode="auto">
          <a:xfrm>
            <a:off x="6221413" y="2465389"/>
            <a:ext cx="2170112" cy="4030663"/>
            <a:chOff x="2928" y="1574"/>
            <a:chExt cx="1367" cy="2539"/>
          </a:xfrm>
        </p:grpSpPr>
        <p:sp>
          <p:nvSpPr>
            <p:cNvPr id="24598" name="AutoShape 34">
              <a:extLst>
                <a:ext uri="{FF2B5EF4-FFF2-40B4-BE49-F238E27FC236}">
                  <a16:creationId xmlns:a16="http://schemas.microsoft.com/office/drawing/2014/main" xmlns="" id="{854B92C6-4B74-410D-B707-880BC37AFC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32" y="1765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599" name="AutoShape 35">
              <a:extLst>
                <a:ext uri="{FF2B5EF4-FFF2-40B4-BE49-F238E27FC236}">
                  <a16:creationId xmlns:a16="http://schemas.microsoft.com/office/drawing/2014/main" xmlns="" id="{0272E0AF-4737-48B9-A049-C712BA8B29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53" y="1770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00" name="AutoShape 36">
              <a:extLst>
                <a:ext uri="{FF2B5EF4-FFF2-40B4-BE49-F238E27FC236}">
                  <a16:creationId xmlns:a16="http://schemas.microsoft.com/office/drawing/2014/main" xmlns="" id="{9C236221-ED17-4B6B-865C-0C80BEB731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64" y="3070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01" name="AutoShape 37">
              <a:extLst>
                <a:ext uri="{FF2B5EF4-FFF2-40B4-BE49-F238E27FC236}">
                  <a16:creationId xmlns:a16="http://schemas.microsoft.com/office/drawing/2014/main" xmlns="" id="{C338BA9A-BF80-4887-9E11-59609F8360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64" y="1784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grpSp>
          <p:nvGrpSpPr>
            <p:cNvPr id="24602" name="Group 38">
              <a:extLst>
                <a:ext uri="{FF2B5EF4-FFF2-40B4-BE49-F238E27FC236}">
                  <a16:creationId xmlns:a16="http://schemas.microsoft.com/office/drawing/2014/main" xmlns="" id="{55EDB0D9-3B5E-4AB6-9F3B-6CA1289F2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1" y="1574"/>
              <a:ext cx="405" cy="392"/>
              <a:chOff x="1289" y="587"/>
              <a:chExt cx="668" cy="647"/>
            </a:xfrm>
          </p:grpSpPr>
          <p:sp>
            <p:nvSpPr>
              <p:cNvPr id="24607" name="Oval 39">
                <a:extLst>
                  <a:ext uri="{FF2B5EF4-FFF2-40B4-BE49-F238E27FC236}">
                    <a16:creationId xmlns:a16="http://schemas.microsoft.com/office/drawing/2014/main" xmlns="" id="{F09BE1AC-4C9C-4FD0-80D1-966CC59E011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91"/>
                <a:ext cx="668" cy="4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608" name="Oval 40">
                <a:extLst>
                  <a:ext uri="{FF2B5EF4-FFF2-40B4-BE49-F238E27FC236}">
                    <a16:creationId xmlns:a16="http://schemas.microsoft.com/office/drawing/2014/main" xmlns="" id="{C841382A-34CE-4F8F-A733-19250781D3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609" name="Oval 41">
                <a:extLst>
                  <a:ext uri="{FF2B5EF4-FFF2-40B4-BE49-F238E27FC236}">
                    <a16:creationId xmlns:a16="http://schemas.microsoft.com/office/drawing/2014/main" xmlns="" id="{D7D70BC9-D001-44FE-9F00-F9D6AF3C4E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610" name="Oval 42">
                <a:extLst>
                  <a:ext uri="{FF2B5EF4-FFF2-40B4-BE49-F238E27FC236}">
                    <a16:creationId xmlns:a16="http://schemas.microsoft.com/office/drawing/2014/main" xmlns="" id="{70EDB843-744E-43B2-B879-0BEE7FBBF0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611" name="Oval 43">
                <a:extLst>
                  <a:ext uri="{FF2B5EF4-FFF2-40B4-BE49-F238E27FC236}">
                    <a16:creationId xmlns:a16="http://schemas.microsoft.com/office/drawing/2014/main" xmlns="" id="{91B3CFDE-65B3-4375-9BBC-1FBE796F7B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</p:grpSp>
        <p:sp>
          <p:nvSpPr>
            <p:cNvPr id="24603" name="Text Box 44">
              <a:extLst>
                <a:ext uri="{FF2B5EF4-FFF2-40B4-BE49-F238E27FC236}">
                  <a16:creationId xmlns:a16="http://schemas.microsoft.com/office/drawing/2014/main" xmlns="" id="{06DBA174-DBF3-4B73-B42A-0D394A2808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88" y="162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ro-RO" altLang="hu-HU" sz="2400">
                  <a:solidFill>
                    <a:srgbClr val="000000"/>
                  </a:solidFill>
                </a:rPr>
                <a:t>3</a:t>
              </a:r>
              <a:endParaRPr lang="en-US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4604" name="Text Box 45">
              <a:extLst>
                <a:ext uri="{FF2B5EF4-FFF2-40B4-BE49-F238E27FC236}">
                  <a16:creationId xmlns:a16="http://schemas.microsoft.com/office/drawing/2014/main" xmlns="" id="{48924A05-F761-4F5C-ADE0-2CD651260C4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0" y="2051"/>
              <a:ext cx="129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ro-RO" altLang="hu-HU" sz="1600" dirty="0">
                  <a:solidFill>
                    <a:srgbClr val="000000"/>
                  </a:solidFill>
                </a:rPr>
                <a:t>e</a:t>
              </a:r>
              <a:r>
                <a:rPr lang="ro-RO" altLang="hu-HU" sz="1600" dirty="0" smtClean="0">
                  <a:solidFill>
                    <a:srgbClr val="000000"/>
                  </a:solidFill>
                </a:rPr>
                <a:t>gy iskolai évig tartó szakmai gyakorlat oktatási intézményben, mentor koordinálásával</a:t>
              </a:r>
              <a:endParaRPr lang="en-US" altLang="hu-HU" dirty="0"/>
            </a:p>
          </p:txBody>
        </p:sp>
        <p:sp>
          <p:nvSpPr>
            <p:cNvPr id="24605" name="AutoShape 46">
              <a:extLst>
                <a:ext uri="{FF2B5EF4-FFF2-40B4-BE49-F238E27FC236}">
                  <a16:creationId xmlns:a16="http://schemas.microsoft.com/office/drawing/2014/main" xmlns="" id="{D6728406-8B6D-44CB-B7F4-9FC46117F1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3565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6633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606" name="AutoShape 47">
              <a:extLst>
                <a:ext uri="{FF2B5EF4-FFF2-40B4-BE49-F238E27FC236}">
                  <a16:creationId xmlns:a16="http://schemas.microsoft.com/office/drawing/2014/main" xmlns="" id="{B23824B1-8D08-4C3E-B30C-B04C03FB26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56" y="3587"/>
              <a:ext cx="1304" cy="487"/>
            </a:xfrm>
            <a:prstGeom prst="roundRect">
              <a:avLst>
                <a:gd name="adj" fmla="val 38602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sp>
        <p:nvSpPr>
          <p:cNvPr id="38960" name="Text Box 48">
            <a:extLst>
              <a:ext uri="{FF2B5EF4-FFF2-40B4-BE49-F238E27FC236}">
                <a16:creationId xmlns:a16="http://schemas.microsoft.com/office/drawing/2014/main" xmlns="" id="{624090FE-5FEF-41B9-BCD7-C2DD85A8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524000"/>
            <a:ext cx="80041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Az egyetem előtti oktatás pedagógusállásainak elfoglalásához szükséges alapképzés tartalma:</a:t>
            </a:r>
            <a:endParaRPr lang="en-US" dirty="0">
              <a:latin typeface="Arial" charset="0"/>
            </a:endParaRPr>
          </a:p>
        </p:txBody>
      </p:sp>
      <p:grpSp>
        <p:nvGrpSpPr>
          <p:cNvPr id="24583" name="Group 49">
            <a:extLst>
              <a:ext uri="{FF2B5EF4-FFF2-40B4-BE49-F238E27FC236}">
                <a16:creationId xmlns:a16="http://schemas.microsoft.com/office/drawing/2014/main" xmlns="" id="{956556FF-3D10-4F07-9DEF-5101959E9B0C}"/>
              </a:ext>
            </a:extLst>
          </p:cNvPr>
          <p:cNvGrpSpPr>
            <a:grpSpLocks/>
          </p:cNvGrpSpPr>
          <p:nvPr/>
        </p:nvGrpSpPr>
        <p:grpSpPr bwMode="auto">
          <a:xfrm>
            <a:off x="8458201" y="2465389"/>
            <a:ext cx="2170113" cy="4030663"/>
            <a:chOff x="4320" y="1553"/>
            <a:chExt cx="1367" cy="2539"/>
          </a:xfrm>
        </p:grpSpPr>
        <p:sp>
          <p:nvSpPr>
            <p:cNvPr id="24584" name="AutoShape 50">
              <a:extLst>
                <a:ext uri="{FF2B5EF4-FFF2-40B4-BE49-F238E27FC236}">
                  <a16:creationId xmlns:a16="http://schemas.microsoft.com/office/drawing/2014/main" xmlns="" id="{5DF50F98-DF11-4B6D-A140-568DD88DF9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4" y="1744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rgbClr val="8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585" name="AutoShape 51">
              <a:extLst>
                <a:ext uri="{FF2B5EF4-FFF2-40B4-BE49-F238E27FC236}">
                  <a16:creationId xmlns:a16="http://schemas.microsoft.com/office/drawing/2014/main" xmlns="" id="{D245E759-2E05-4D27-94FF-CA68CD2068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45" y="1756"/>
              <a:ext cx="1322" cy="17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50000">
                  <a:srgbClr val="FF6699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586" name="AutoShape 52">
              <a:extLst>
                <a:ext uri="{FF2B5EF4-FFF2-40B4-BE49-F238E27FC236}">
                  <a16:creationId xmlns:a16="http://schemas.microsoft.com/office/drawing/2014/main" xmlns="" id="{EE3D80A5-040E-4C21-A051-5F31E38EDA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56" y="3070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FF">
                    <a:alpha val="1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587" name="AutoShape 53">
              <a:extLst>
                <a:ext uri="{FF2B5EF4-FFF2-40B4-BE49-F238E27FC236}">
                  <a16:creationId xmlns:a16="http://schemas.microsoft.com/office/drawing/2014/main" xmlns="" id="{1948BC30-0C74-483D-9F99-6198C28EDA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56" y="176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FFCCFF">
                    <a:alpha val="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grpSp>
          <p:nvGrpSpPr>
            <p:cNvPr id="24588" name="Group 54">
              <a:extLst>
                <a:ext uri="{FF2B5EF4-FFF2-40B4-BE49-F238E27FC236}">
                  <a16:creationId xmlns:a16="http://schemas.microsoft.com/office/drawing/2014/main" xmlns="" id="{00241D29-F769-49EE-93FD-1AAB08219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3" y="1553"/>
              <a:ext cx="405" cy="392"/>
              <a:chOff x="1289" y="587"/>
              <a:chExt cx="668" cy="647"/>
            </a:xfrm>
          </p:grpSpPr>
          <p:sp>
            <p:nvSpPr>
              <p:cNvPr id="24593" name="Oval 55">
                <a:extLst>
                  <a:ext uri="{FF2B5EF4-FFF2-40B4-BE49-F238E27FC236}">
                    <a16:creationId xmlns:a16="http://schemas.microsoft.com/office/drawing/2014/main" xmlns="" id="{B8A5FE0E-93DC-4CD2-B48F-CFAA714EB0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91"/>
                <a:ext cx="668" cy="4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594" name="Oval 56">
                <a:extLst>
                  <a:ext uri="{FF2B5EF4-FFF2-40B4-BE49-F238E27FC236}">
                    <a16:creationId xmlns:a16="http://schemas.microsoft.com/office/drawing/2014/main" xmlns="" id="{A0DD590E-5067-4B53-A40A-F005A2BB8E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595" name="Oval 57">
                <a:extLst>
                  <a:ext uri="{FF2B5EF4-FFF2-40B4-BE49-F238E27FC236}">
                    <a16:creationId xmlns:a16="http://schemas.microsoft.com/office/drawing/2014/main" xmlns="" id="{5FEF3F2A-5AC6-45F0-9FA8-0C3A058FBE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596" name="Oval 58">
                <a:extLst>
                  <a:ext uri="{FF2B5EF4-FFF2-40B4-BE49-F238E27FC236}">
                    <a16:creationId xmlns:a16="http://schemas.microsoft.com/office/drawing/2014/main" xmlns="" id="{D5D9A7BC-4F2C-4691-950A-5BBED14349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  <p:sp>
            <p:nvSpPr>
              <p:cNvPr id="24597" name="Oval 59">
                <a:extLst>
                  <a:ext uri="{FF2B5EF4-FFF2-40B4-BE49-F238E27FC236}">
                    <a16:creationId xmlns:a16="http://schemas.microsoft.com/office/drawing/2014/main" xmlns="" id="{A630E88D-11EB-4370-B0D8-A971ABC3DA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400">
                    <a:solidFill>
                      <a:srgbClr val="0066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o-RO" altLang="hu-HU"/>
              </a:p>
            </p:txBody>
          </p:sp>
        </p:grpSp>
        <p:sp>
          <p:nvSpPr>
            <p:cNvPr id="24589" name="Text Box 60">
              <a:extLst>
                <a:ext uri="{FF2B5EF4-FFF2-40B4-BE49-F238E27FC236}">
                  <a16:creationId xmlns:a16="http://schemas.microsoft.com/office/drawing/2014/main" xmlns="" id="{F4D43864-E9D4-490E-B78C-C93E3FE89CB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880" y="160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ro-RO" altLang="hu-HU" sz="2400">
                  <a:solidFill>
                    <a:srgbClr val="000000"/>
                  </a:solidFill>
                </a:rPr>
                <a:t>4</a:t>
              </a:r>
              <a:endParaRPr lang="en-US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4590" name="Text Box 61">
              <a:extLst>
                <a:ext uri="{FF2B5EF4-FFF2-40B4-BE49-F238E27FC236}">
                  <a16:creationId xmlns:a16="http://schemas.microsoft.com/office/drawing/2014/main" xmlns="" id="{F1CC478A-26D5-46A0-AD96-4EAE0BA8A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72" y="2030"/>
              <a:ext cx="1296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ro-RO" altLang="hu-HU" sz="1600" dirty="0" smtClean="0">
                  <a:solidFill>
                    <a:srgbClr val="000000"/>
                  </a:solidFill>
                </a:rPr>
                <a:t>Kivételes esetekben a bölcsődei nevelésben tevékenykedők képzése pedagóguai középiskolákban történhet</a:t>
              </a:r>
              <a:endParaRPr lang="en-US" altLang="hu-HU" dirty="0"/>
            </a:p>
          </p:txBody>
        </p:sp>
        <p:sp>
          <p:nvSpPr>
            <p:cNvPr id="24591" name="AutoShape 62">
              <a:extLst>
                <a:ext uri="{FF2B5EF4-FFF2-40B4-BE49-F238E27FC236}">
                  <a16:creationId xmlns:a16="http://schemas.microsoft.com/office/drawing/2014/main" xmlns="" id="{CB326D97-4604-49EF-9412-1F69E57E80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354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4592" name="AutoShape 63">
              <a:extLst>
                <a:ext uri="{FF2B5EF4-FFF2-40B4-BE49-F238E27FC236}">
                  <a16:creationId xmlns:a16="http://schemas.microsoft.com/office/drawing/2014/main" xmlns="" id="{798B998B-CEB1-4A02-8BCE-FA3DB4E400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48" y="3559"/>
              <a:ext cx="1304" cy="487"/>
            </a:xfrm>
            <a:prstGeom prst="roundRect">
              <a:avLst>
                <a:gd name="adj" fmla="val 42713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</p:spTree>
    <p:extLst>
      <p:ext uri="{BB962C8B-B14F-4D97-AF65-F5344CB8AC3E}">
        <p14:creationId xmlns:p14="http://schemas.microsoft.com/office/powerpoint/2010/main" val="2200342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54">
            <a:extLst>
              <a:ext uri="{FF2B5EF4-FFF2-40B4-BE49-F238E27FC236}">
                <a16:creationId xmlns:a16="http://schemas.microsoft.com/office/drawing/2014/main" xmlns="" id="{99C37CDA-B179-4120-9728-DCEF36F6FA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6689" y="5106988"/>
            <a:ext cx="5864225" cy="5143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57188" indent="-357188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b="1" dirty="0" smtClean="0"/>
              <a:t>heti 20 óra a speciális oktatásban résztvevő nevelőknek és szakoktatóknak</a:t>
            </a:r>
            <a:endParaRPr lang="en-US" altLang="hu-HU" sz="1800" b="1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431404B6-630B-4C1B-B04C-92EF79614B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34143"/>
            <a:ext cx="10515600" cy="1325563"/>
          </a:xfrm>
          <a:extLst/>
        </p:spPr>
        <p:txBody>
          <a:bodyPr>
            <a:normAutofit/>
          </a:bodyPr>
          <a:lstStyle/>
          <a:p>
            <a:pPr algn="l"/>
            <a:r>
              <a:rPr lang="ro-RO" altLang="hu-H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Besorolás és didaktikai norma</a:t>
            </a:r>
            <a:endParaRPr lang="en-US" altLang="hu-H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891" name="AutoShape 3">
            <a:extLst>
              <a:ext uri="{FF2B5EF4-FFF2-40B4-BE49-F238E27FC236}">
                <a16:creationId xmlns:a16="http://schemas.microsoft.com/office/drawing/2014/main" xmlns="" id="{E9DB53C7-7875-46AE-997E-1D892A7E3D5A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627063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xmlns="" id="{A5F218A3-DC7B-4DCA-9F6E-F74084FFAE09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21456" y="2062957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8678" name="AutoShape 6">
            <a:extLst>
              <a:ext uri="{FF2B5EF4-FFF2-40B4-BE49-F238E27FC236}">
                <a16:creationId xmlns:a16="http://schemas.microsoft.com/office/drawing/2014/main" xmlns="" id="{F590FD33-D96F-4674-8C8D-7ED18909A7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64039" y="3286126"/>
            <a:ext cx="5476875" cy="4984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57188" indent="-357188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hu-HU" altLang="hu-HU" sz="1800" b="1" dirty="0"/>
              <a:t>h</a:t>
            </a:r>
            <a:r>
              <a:rPr lang="hu-HU" altLang="hu-HU" sz="1800" b="1" dirty="0" smtClean="0"/>
              <a:t>eti 24 óra szakoktatóknak</a:t>
            </a:r>
            <a:endParaRPr lang="en-US" altLang="hu-HU" sz="1800" dirty="0"/>
          </a:p>
        </p:txBody>
      </p:sp>
      <p:sp>
        <p:nvSpPr>
          <p:cNvPr id="28679" name="AutoShape 7">
            <a:extLst>
              <a:ext uri="{FF2B5EF4-FFF2-40B4-BE49-F238E27FC236}">
                <a16:creationId xmlns:a16="http://schemas.microsoft.com/office/drawing/2014/main" xmlns="" id="{9E640254-E1AE-465F-A873-B2B0081374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97314" y="2276476"/>
            <a:ext cx="6015037" cy="5238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57188" indent="-357188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b="1" dirty="0" smtClean="0"/>
              <a:t>heti 18 óra általános és középiskolai tanároknak</a:t>
            </a:r>
            <a:endParaRPr lang="en-US" altLang="hu-HU" sz="1800" b="1" dirty="0"/>
          </a:p>
        </p:txBody>
      </p:sp>
      <p:sp>
        <p:nvSpPr>
          <p:cNvPr id="28680" name="AutoShape 8">
            <a:extLst>
              <a:ext uri="{FF2B5EF4-FFF2-40B4-BE49-F238E27FC236}">
                <a16:creationId xmlns:a16="http://schemas.microsoft.com/office/drawing/2014/main" xmlns="" id="{DA059735-1194-4DF1-A065-F5A76EEDEC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3238" y="1412875"/>
            <a:ext cx="4132262" cy="5016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57188" indent="-357188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b="1" dirty="0" smtClean="0"/>
              <a:t>egy elemi és óvodai oktatói állás</a:t>
            </a:r>
            <a:endParaRPr lang="en-US" altLang="hu-HU" sz="1800" b="1" dirty="0"/>
          </a:p>
        </p:txBody>
      </p:sp>
      <p:grpSp>
        <p:nvGrpSpPr>
          <p:cNvPr id="28681" name="Group 9">
            <a:extLst>
              <a:ext uri="{FF2B5EF4-FFF2-40B4-BE49-F238E27FC236}">
                <a16:creationId xmlns:a16="http://schemas.microsoft.com/office/drawing/2014/main" xmlns="" id="{E3B1515A-3F78-4289-A502-52613E6473CE}"/>
              </a:ext>
            </a:extLst>
          </p:cNvPr>
          <p:cNvGrpSpPr>
            <a:grpSpLocks/>
          </p:cNvGrpSpPr>
          <p:nvPr/>
        </p:nvGrpSpPr>
        <p:grpSpPr bwMode="auto">
          <a:xfrm>
            <a:off x="2490789" y="1484313"/>
            <a:ext cx="587375" cy="596900"/>
            <a:chOff x="2078" y="1680"/>
            <a:chExt cx="1615" cy="1615"/>
          </a:xfrm>
        </p:grpSpPr>
        <p:sp>
          <p:nvSpPr>
            <p:cNvPr id="28719" name="Oval 10">
              <a:extLst>
                <a:ext uri="{FF2B5EF4-FFF2-40B4-BE49-F238E27FC236}">
                  <a16:creationId xmlns:a16="http://schemas.microsoft.com/office/drawing/2014/main" xmlns="" id="{CFAEF759-0731-4EDC-A35D-0EC926029F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8720" name="Oval 11">
              <a:extLst>
                <a:ext uri="{FF2B5EF4-FFF2-40B4-BE49-F238E27FC236}">
                  <a16:creationId xmlns:a16="http://schemas.microsoft.com/office/drawing/2014/main" xmlns="" id="{960CA0B9-7430-43FF-BB01-6C50886696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00" name="Oval 12">
              <a:extLst>
                <a:ext uri="{FF2B5EF4-FFF2-40B4-BE49-F238E27FC236}">
                  <a16:creationId xmlns:a16="http://schemas.microsoft.com/office/drawing/2014/main" xmlns="" id="{FB482BCF-F076-4874-82FA-7C8433BA57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85"/>
              <a:ext cx="714" cy="14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722" name="Oval 13">
              <a:extLst>
                <a:ext uri="{FF2B5EF4-FFF2-40B4-BE49-F238E27FC236}">
                  <a16:creationId xmlns:a16="http://schemas.microsoft.com/office/drawing/2014/main" xmlns="" id="{A951C5B9-A0F5-4A6B-AB2C-5A16F612BB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03"/>
              <a:ext cx="714" cy="117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02" name="Oval 14">
              <a:extLst>
                <a:ext uri="{FF2B5EF4-FFF2-40B4-BE49-F238E27FC236}">
                  <a16:creationId xmlns:a16="http://schemas.microsoft.com/office/drawing/2014/main" xmlns="" id="{AAFC6505-66D4-4F45-9960-381C87316B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785"/>
              <a:ext cx="1096" cy="14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724" name="Oval 15">
              <a:extLst>
                <a:ext uri="{FF2B5EF4-FFF2-40B4-BE49-F238E27FC236}">
                  <a16:creationId xmlns:a16="http://schemas.microsoft.com/office/drawing/2014/main" xmlns="" id="{B323A39E-45BE-4504-838E-9D35EEDCB4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03"/>
              <a:ext cx="1096" cy="117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grpSp>
        <p:nvGrpSpPr>
          <p:cNvPr id="28682" name="Group 16">
            <a:extLst>
              <a:ext uri="{FF2B5EF4-FFF2-40B4-BE49-F238E27FC236}">
                <a16:creationId xmlns:a16="http://schemas.microsoft.com/office/drawing/2014/main" xmlns="" id="{5FBD3631-2DB1-4565-9F24-33AAE11DC937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3213100"/>
            <a:ext cx="598488" cy="598488"/>
            <a:chOff x="2078" y="1680"/>
            <a:chExt cx="1615" cy="1615"/>
          </a:xfrm>
        </p:grpSpPr>
        <p:sp>
          <p:nvSpPr>
            <p:cNvPr id="28713" name="Oval 17">
              <a:extLst>
                <a:ext uri="{FF2B5EF4-FFF2-40B4-BE49-F238E27FC236}">
                  <a16:creationId xmlns:a16="http://schemas.microsoft.com/office/drawing/2014/main" xmlns="" id="{6522D86B-4F0B-4B7B-9597-0468F50F7F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8714" name="Oval 18">
              <a:extLst>
                <a:ext uri="{FF2B5EF4-FFF2-40B4-BE49-F238E27FC236}">
                  <a16:creationId xmlns:a16="http://schemas.microsoft.com/office/drawing/2014/main" xmlns="" id="{51264CED-C88C-4278-898D-045955E8DE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07" name="Oval 19">
              <a:extLst>
                <a:ext uri="{FF2B5EF4-FFF2-40B4-BE49-F238E27FC236}">
                  <a16:creationId xmlns:a16="http://schemas.microsoft.com/office/drawing/2014/main" xmlns="" id="{22967468-ADCB-44AC-A7BD-885007DEC0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87"/>
              <a:ext cx="701" cy="14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716" name="Oval 20">
              <a:extLst>
                <a:ext uri="{FF2B5EF4-FFF2-40B4-BE49-F238E27FC236}">
                  <a16:creationId xmlns:a16="http://schemas.microsoft.com/office/drawing/2014/main" xmlns="" id="{8C59E39E-CCD3-4DBB-A1EE-0879EC4F1A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04"/>
              <a:ext cx="701" cy="116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09" name="Oval 21">
              <a:extLst>
                <a:ext uri="{FF2B5EF4-FFF2-40B4-BE49-F238E27FC236}">
                  <a16:creationId xmlns:a16="http://schemas.microsoft.com/office/drawing/2014/main" xmlns="" id="{4DEE3B93-65A6-400C-8ED6-0BBCADC19E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787"/>
              <a:ext cx="1097" cy="14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718" name="Oval 22">
              <a:extLst>
                <a:ext uri="{FF2B5EF4-FFF2-40B4-BE49-F238E27FC236}">
                  <a16:creationId xmlns:a16="http://schemas.microsoft.com/office/drawing/2014/main" xmlns="" id="{7793B0FA-5A45-45AC-959F-586943E9C5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04"/>
              <a:ext cx="1096" cy="116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grpSp>
        <p:nvGrpSpPr>
          <p:cNvPr id="28683" name="Group 23">
            <a:extLst>
              <a:ext uri="{FF2B5EF4-FFF2-40B4-BE49-F238E27FC236}">
                <a16:creationId xmlns:a16="http://schemas.microsoft.com/office/drawing/2014/main" xmlns="" id="{AC44D147-8769-400F-B2DF-FE360C56B287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2276475"/>
            <a:ext cx="565150" cy="579438"/>
            <a:chOff x="2078" y="1680"/>
            <a:chExt cx="1615" cy="1615"/>
          </a:xfrm>
        </p:grpSpPr>
        <p:sp>
          <p:nvSpPr>
            <p:cNvPr id="28707" name="Oval 24">
              <a:extLst>
                <a:ext uri="{FF2B5EF4-FFF2-40B4-BE49-F238E27FC236}">
                  <a16:creationId xmlns:a16="http://schemas.microsoft.com/office/drawing/2014/main" xmlns="" id="{09BCB984-6190-455D-99DC-BBE5031DC1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8708" name="Oval 25">
              <a:extLst>
                <a:ext uri="{FF2B5EF4-FFF2-40B4-BE49-F238E27FC236}">
                  <a16:creationId xmlns:a16="http://schemas.microsoft.com/office/drawing/2014/main" xmlns="" id="{ED15E3FD-C755-4B73-AD63-A12D339B27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14" name="Oval 26">
              <a:extLst>
                <a:ext uri="{FF2B5EF4-FFF2-40B4-BE49-F238E27FC236}">
                  <a16:creationId xmlns:a16="http://schemas.microsoft.com/office/drawing/2014/main" xmlns="" id="{60DA032C-B416-42C1-82D2-61FEBBB926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5" y="1764"/>
              <a:ext cx="742" cy="14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710" name="Oval 27">
              <a:extLst>
                <a:ext uri="{FF2B5EF4-FFF2-40B4-BE49-F238E27FC236}">
                  <a16:creationId xmlns:a16="http://schemas.microsoft.com/office/drawing/2014/main" xmlns="" id="{9AD3B08A-69A5-41BC-BE59-3253733CB4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85"/>
              <a:ext cx="742" cy="12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16" name="Oval 28">
              <a:extLst>
                <a:ext uri="{FF2B5EF4-FFF2-40B4-BE49-F238E27FC236}">
                  <a16:creationId xmlns:a16="http://schemas.microsoft.com/office/drawing/2014/main" xmlns="" id="{957B7F7A-2222-4A50-9B33-F535E09E7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66"/>
              <a:ext cx="1098" cy="14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712" name="Oval 29">
              <a:extLst>
                <a:ext uri="{FF2B5EF4-FFF2-40B4-BE49-F238E27FC236}">
                  <a16:creationId xmlns:a16="http://schemas.microsoft.com/office/drawing/2014/main" xmlns="" id="{A0EC1461-6A73-4729-956C-F3B3E885C1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85"/>
              <a:ext cx="1096" cy="1206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grpSp>
        <p:nvGrpSpPr>
          <p:cNvPr id="28684" name="Group 30">
            <a:extLst>
              <a:ext uri="{FF2B5EF4-FFF2-40B4-BE49-F238E27FC236}">
                <a16:creationId xmlns:a16="http://schemas.microsoft.com/office/drawing/2014/main" xmlns="" id="{EB851990-78BE-41B0-BD2F-53EF58D97090}"/>
              </a:ext>
            </a:extLst>
          </p:cNvPr>
          <p:cNvGrpSpPr>
            <a:grpSpLocks/>
          </p:cNvGrpSpPr>
          <p:nvPr/>
        </p:nvGrpSpPr>
        <p:grpSpPr bwMode="auto">
          <a:xfrm>
            <a:off x="3427414" y="5084763"/>
            <a:ext cx="600075" cy="576262"/>
            <a:chOff x="1204" y="3125"/>
            <a:chExt cx="224" cy="240"/>
          </a:xfrm>
        </p:grpSpPr>
        <p:sp>
          <p:nvSpPr>
            <p:cNvPr id="28701" name="Oval 31">
              <a:extLst>
                <a:ext uri="{FF2B5EF4-FFF2-40B4-BE49-F238E27FC236}">
                  <a16:creationId xmlns:a16="http://schemas.microsoft.com/office/drawing/2014/main" xmlns="" id="{A8671CFE-2D2F-46BB-9E86-BAF1ACA425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4" y="3125"/>
              <a:ext cx="224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8702" name="Oval 32">
              <a:extLst>
                <a:ext uri="{FF2B5EF4-FFF2-40B4-BE49-F238E27FC236}">
                  <a16:creationId xmlns:a16="http://schemas.microsoft.com/office/drawing/2014/main" xmlns="" id="{9DE49CD5-25FB-486E-A1D0-3A3974FB90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7" y="3139"/>
              <a:ext cx="198" cy="21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21" name="Oval 33">
              <a:extLst>
                <a:ext uri="{FF2B5EF4-FFF2-40B4-BE49-F238E27FC236}">
                  <a16:creationId xmlns:a16="http://schemas.microsoft.com/office/drawing/2014/main" xmlns="" id="{B94B732B-C3B3-4441-9052-B4F3CA38AC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28" y="3137"/>
              <a:ext cx="97" cy="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704" name="Oval 34">
              <a:extLst>
                <a:ext uri="{FF2B5EF4-FFF2-40B4-BE49-F238E27FC236}">
                  <a16:creationId xmlns:a16="http://schemas.microsoft.com/office/drawing/2014/main" xmlns="" id="{5D8C0758-02CB-4F5A-AE1E-DF5036BB69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28" y="3155"/>
              <a:ext cx="97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33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23" name="Oval 35">
              <a:extLst>
                <a:ext uri="{FF2B5EF4-FFF2-40B4-BE49-F238E27FC236}">
                  <a16:creationId xmlns:a16="http://schemas.microsoft.com/office/drawing/2014/main" xmlns="" id="{F81E324E-1312-4053-8776-66E522F2E8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0" y="3137"/>
              <a:ext cx="152" cy="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37924" name="Oval 36">
              <a:extLst>
                <a:ext uri="{FF2B5EF4-FFF2-40B4-BE49-F238E27FC236}">
                  <a16:creationId xmlns:a16="http://schemas.microsoft.com/office/drawing/2014/main" xmlns="" id="{0A9F0C07-878B-4BDF-BF44-C39A76BA22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0" y="3137"/>
              <a:ext cx="152" cy="21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843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</p:grpSp>
      <p:sp>
        <p:nvSpPr>
          <p:cNvPr id="28685" name="AutoShape 37">
            <a:extLst>
              <a:ext uri="{FF2B5EF4-FFF2-40B4-BE49-F238E27FC236}">
                <a16:creationId xmlns:a16="http://schemas.microsoft.com/office/drawing/2014/main" xmlns="" id="{0D8D47E7-C09A-42AF-BE5C-11644EB849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97214" y="5915025"/>
            <a:ext cx="5375275" cy="50958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57188" indent="-357188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b="1" dirty="0" smtClean="0"/>
              <a:t>egy dokumentumkezelői állás</a:t>
            </a:r>
            <a:endParaRPr lang="en-US" altLang="hu-HU" sz="1800" b="1" dirty="0"/>
          </a:p>
        </p:txBody>
      </p:sp>
      <p:grpSp>
        <p:nvGrpSpPr>
          <p:cNvPr id="28686" name="Group 38">
            <a:extLst>
              <a:ext uri="{FF2B5EF4-FFF2-40B4-BE49-F238E27FC236}">
                <a16:creationId xmlns:a16="http://schemas.microsoft.com/office/drawing/2014/main" xmlns="" id="{F449A09A-EC96-4998-9BD6-5AAD9475EFF1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5926138"/>
            <a:ext cx="547688" cy="527050"/>
            <a:chOff x="2078" y="1680"/>
            <a:chExt cx="1615" cy="1615"/>
          </a:xfrm>
        </p:grpSpPr>
        <p:sp>
          <p:nvSpPr>
            <p:cNvPr id="28695" name="Oval 39">
              <a:extLst>
                <a:ext uri="{FF2B5EF4-FFF2-40B4-BE49-F238E27FC236}">
                  <a16:creationId xmlns:a16="http://schemas.microsoft.com/office/drawing/2014/main" xmlns="" id="{97F05F64-D353-4308-8D42-E9BED9FC7B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8696" name="Oval 40">
              <a:extLst>
                <a:ext uri="{FF2B5EF4-FFF2-40B4-BE49-F238E27FC236}">
                  <a16:creationId xmlns:a16="http://schemas.microsoft.com/office/drawing/2014/main" xmlns="" id="{9F60C903-B37B-41F3-A62C-0B8CEADFCD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29" name="Oval 41">
              <a:extLst>
                <a:ext uri="{FF2B5EF4-FFF2-40B4-BE49-F238E27FC236}">
                  <a16:creationId xmlns:a16="http://schemas.microsoft.com/office/drawing/2014/main" xmlns="" id="{3375FCE3-1D22-400A-89AC-E03CBDB255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6" y="1692"/>
              <a:ext cx="766" cy="15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698" name="Oval 42">
              <a:extLst>
                <a:ext uri="{FF2B5EF4-FFF2-40B4-BE49-F238E27FC236}">
                  <a16:creationId xmlns:a16="http://schemas.microsoft.com/office/drawing/2014/main" xmlns="" id="{38416F53-39A6-4527-9ABB-6D69627C88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25"/>
              <a:ext cx="766" cy="132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31" name="Oval 43">
              <a:extLst>
                <a:ext uri="{FF2B5EF4-FFF2-40B4-BE49-F238E27FC236}">
                  <a16:creationId xmlns:a16="http://schemas.microsoft.com/office/drawing/2014/main" xmlns="" id="{3F966F04-0B6A-4BF9-A344-FDE75B83E0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692"/>
              <a:ext cx="1095" cy="15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700" name="Oval 44">
              <a:extLst>
                <a:ext uri="{FF2B5EF4-FFF2-40B4-BE49-F238E27FC236}">
                  <a16:creationId xmlns:a16="http://schemas.microsoft.com/office/drawing/2014/main" xmlns="" id="{CD9C99FD-A5CC-4655-A25B-DAB71DBE3F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5"/>
              <a:ext cx="1096" cy="1326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  <p:sp>
        <p:nvSpPr>
          <p:cNvPr id="28687" name="AutoShape 45">
            <a:extLst>
              <a:ext uri="{FF2B5EF4-FFF2-40B4-BE49-F238E27FC236}">
                <a16:creationId xmlns:a16="http://schemas.microsoft.com/office/drawing/2014/main" xmlns="" id="{3A358AE9-FA1C-4B6F-982F-DC31E72731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5951" y="4283075"/>
            <a:ext cx="5414963" cy="5143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57188" indent="-357188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sz="1800" b="1" dirty="0" smtClean="0"/>
              <a:t>heti 16 óra a speciális oktatásban résztvevő tanároknak</a:t>
            </a:r>
            <a:endParaRPr lang="en-US" altLang="hu-HU" sz="1800" b="1" dirty="0"/>
          </a:p>
        </p:txBody>
      </p:sp>
      <p:grpSp>
        <p:nvGrpSpPr>
          <p:cNvPr id="28688" name="Group 46">
            <a:extLst>
              <a:ext uri="{FF2B5EF4-FFF2-40B4-BE49-F238E27FC236}">
                <a16:creationId xmlns:a16="http://schemas.microsoft.com/office/drawing/2014/main" xmlns="" id="{B390985F-5C2A-4E22-AFD7-A463CA841370}"/>
              </a:ext>
            </a:extLst>
          </p:cNvPr>
          <p:cNvGrpSpPr>
            <a:grpSpLocks/>
          </p:cNvGrpSpPr>
          <p:nvPr/>
        </p:nvGrpSpPr>
        <p:grpSpPr bwMode="auto">
          <a:xfrm>
            <a:off x="3835401" y="4198939"/>
            <a:ext cx="600075" cy="600075"/>
            <a:chOff x="196" y="3871"/>
            <a:chExt cx="224" cy="240"/>
          </a:xfrm>
        </p:grpSpPr>
        <p:sp>
          <p:nvSpPr>
            <p:cNvPr id="28689" name="Oval 47">
              <a:extLst>
                <a:ext uri="{FF2B5EF4-FFF2-40B4-BE49-F238E27FC236}">
                  <a16:creationId xmlns:a16="http://schemas.microsoft.com/office/drawing/2014/main" xmlns="" id="{8E2E8406-0D87-4D58-9CFE-3037D7551B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" y="3871"/>
              <a:ext cx="224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28690" name="Oval 48">
              <a:extLst>
                <a:ext uri="{FF2B5EF4-FFF2-40B4-BE49-F238E27FC236}">
                  <a16:creationId xmlns:a16="http://schemas.microsoft.com/office/drawing/2014/main" xmlns="" id="{35F0C7E2-B477-44DD-8195-EC00C3449B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" y="3885"/>
              <a:ext cx="198" cy="21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37" name="Oval 49">
              <a:extLst>
                <a:ext uri="{FF2B5EF4-FFF2-40B4-BE49-F238E27FC236}">
                  <a16:creationId xmlns:a16="http://schemas.microsoft.com/office/drawing/2014/main" xmlns="" id="{C9B94CD9-12E7-4FC7-BED5-87ED893D61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" y="3887"/>
              <a:ext cx="97" cy="20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692" name="Oval 50">
              <a:extLst>
                <a:ext uri="{FF2B5EF4-FFF2-40B4-BE49-F238E27FC236}">
                  <a16:creationId xmlns:a16="http://schemas.microsoft.com/office/drawing/2014/main" xmlns="" id="{0AF9CF41-5FBA-4ADC-8E44-B6D60B47E1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" y="3904"/>
              <a:ext cx="97" cy="17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  <p:sp>
          <p:nvSpPr>
            <p:cNvPr id="37939" name="Oval 51">
              <a:extLst>
                <a:ext uri="{FF2B5EF4-FFF2-40B4-BE49-F238E27FC236}">
                  <a16:creationId xmlns:a16="http://schemas.microsoft.com/office/drawing/2014/main" xmlns="" id="{D8E0B97A-A2CB-45A2-80CB-D896C7749D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" y="3887"/>
              <a:ext cx="152" cy="20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o-RO">
                <a:latin typeface="Arial" charset="0"/>
              </a:endParaRPr>
            </a:p>
          </p:txBody>
        </p:sp>
        <p:sp>
          <p:nvSpPr>
            <p:cNvPr id="28694" name="Oval 52">
              <a:extLst>
                <a:ext uri="{FF2B5EF4-FFF2-40B4-BE49-F238E27FC236}">
                  <a16:creationId xmlns:a16="http://schemas.microsoft.com/office/drawing/2014/main" xmlns="" id="{94F48D29-345A-447A-B8BB-ACFF899DE4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" y="3904"/>
              <a:ext cx="152" cy="17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49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66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o-RO" altLang="hu-HU"/>
            </a:p>
          </p:txBody>
        </p:sp>
      </p:grpSp>
    </p:spTree>
    <p:extLst>
      <p:ext uri="{BB962C8B-B14F-4D97-AF65-F5344CB8AC3E}">
        <p14:creationId xmlns:p14="http://schemas.microsoft.com/office/powerpoint/2010/main" val="231879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417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83" y="119014"/>
            <a:ext cx="1872208" cy="18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Életpálya, továbbképzés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04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</a:t>
            </a:r>
            <a:r>
              <a:rPr lang="hu-HU" b="1" i="1" dirty="0"/>
              <a:t>kinevezés</a:t>
            </a:r>
            <a:r>
              <a:rPr lang="hu-HU" dirty="0"/>
              <a:t>üket, </a:t>
            </a:r>
            <a:r>
              <a:rPr lang="hu-HU" b="1" i="1" dirty="0"/>
              <a:t>véglegesítés</a:t>
            </a:r>
            <a:r>
              <a:rPr lang="hu-HU" dirty="0"/>
              <a:t>üket követő pályán fontos ösztönző, motiváló tényező a pedagógusok számára annak a lehetősége, hogy erre szervezett programok, feltételek szerint </a:t>
            </a:r>
            <a:r>
              <a:rPr lang="hu-HU" b="1" i="1" dirty="0"/>
              <a:t>előbb II</a:t>
            </a:r>
            <a:r>
              <a:rPr lang="hu-HU" dirty="0"/>
              <a:t>., majd </a:t>
            </a:r>
            <a:r>
              <a:rPr lang="hu-HU" b="1" i="1" dirty="0"/>
              <a:t>I. tanári fokozatot </a:t>
            </a:r>
            <a:r>
              <a:rPr lang="hu-HU" dirty="0"/>
              <a:t>szerezhetnek meg, ennek megfelelő, magasabb bérezési </a:t>
            </a:r>
            <a:r>
              <a:rPr lang="hu-HU" dirty="0" smtClean="0"/>
              <a:t>kategóriával.</a:t>
            </a:r>
          </a:p>
          <a:p>
            <a:r>
              <a:rPr lang="hu-HU" dirty="0" smtClean="0"/>
              <a:t>Ez </a:t>
            </a:r>
            <a:r>
              <a:rPr lang="hu-HU" dirty="0"/>
              <a:t>nem új dolog a román oktatási rendszerben, az 1990 előtti évtizedekben is megvolt rá a lehetőség. Az I. fokozat megszerzésének feltétele egy </a:t>
            </a:r>
            <a:r>
              <a:rPr lang="hu-HU" b="1" dirty="0"/>
              <a:t>tudományos-módszertani dolgozat megírása és megvédése</a:t>
            </a:r>
            <a:r>
              <a:rPr lang="hu-HU" dirty="0"/>
              <a:t> </a:t>
            </a:r>
            <a:r>
              <a:rPr lang="hu-HU" dirty="0" smtClean="0"/>
              <a:t>is. </a:t>
            </a:r>
            <a:r>
              <a:rPr lang="hu-HU" dirty="0"/>
              <a:t>Maga a rendszer némely vonatkozásában formális ugyan, de még mindig fontos, ösztönző lehetőség a tanári </a:t>
            </a:r>
            <a:r>
              <a:rPr lang="hu-HU" dirty="0" smtClean="0"/>
              <a:t>életpályán.</a:t>
            </a:r>
          </a:p>
          <a:p>
            <a:r>
              <a:rPr lang="hu-HU" dirty="0" smtClean="0"/>
              <a:t>A </a:t>
            </a:r>
            <a:r>
              <a:rPr lang="hu-HU" dirty="0"/>
              <a:t>legfiatalabb pedagógus-nemzedékből egyre többen szereznek PhD fokozatot (ezt I. tanári fokozatként is elismerik). </a:t>
            </a:r>
          </a:p>
          <a:p>
            <a:r>
              <a:rPr lang="hu-HU" dirty="0"/>
              <a:t>Szintén a folytonosság jegyében továbbra is kötelező az, hogy minden pedagógus ötévenként továbbképzésen vegyen részt.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715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449FA1B8-B821-4A7D-AEAA-3E2303B9DA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976" y="-38100"/>
            <a:ext cx="10515600" cy="1325563"/>
          </a:xfrm>
          <a:extLst/>
        </p:spPr>
        <p:txBody>
          <a:bodyPr/>
          <a:lstStyle/>
          <a:p>
            <a:pPr algn="l"/>
            <a:r>
              <a:rPr lang="ro-RO" altLang="hu-H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Nyugdíjazás</a:t>
            </a:r>
            <a:endParaRPr lang="en-US" altLang="hu-H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699" name="AutoShape 5">
            <a:extLst>
              <a:ext uri="{FF2B5EF4-FFF2-40B4-BE49-F238E27FC236}">
                <a16:creationId xmlns:a16="http://schemas.microsoft.com/office/drawing/2014/main" xmlns="" id="{D494C227-A62E-4BFB-A1AE-B24DC0701E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92313" y="1570038"/>
            <a:ext cx="785495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6870" name="AutoShape 6">
            <a:extLst>
              <a:ext uri="{FF2B5EF4-FFF2-40B4-BE49-F238E27FC236}">
                <a16:creationId xmlns:a16="http://schemas.microsoft.com/office/drawing/2014/main" xmlns="" id="{9BB9035A-4DBF-4174-B142-C698762B34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3764" y="1668464"/>
            <a:ext cx="987425" cy="8731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6871" name="Freeform 7">
            <a:extLst>
              <a:ext uri="{FF2B5EF4-FFF2-40B4-BE49-F238E27FC236}">
                <a16:creationId xmlns:a16="http://schemas.microsoft.com/office/drawing/2014/main" xmlns="" id="{C5F02279-3FFC-4CC9-A321-3D277DDFFDD1}"/>
              </a:ext>
            </a:extLst>
          </p:cNvPr>
          <p:cNvSpPr>
            <a:spLocks/>
          </p:cNvSpPr>
          <p:nvPr/>
        </p:nvSpPr>
        <p:spPr bwMode="gray">
          <a:xfrm>
            <a:off x="2259013" y="1724026"/>
            <a:ext cx="754062" cy="43656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6054A756-E8BB-437E-BBE6-E3EDF1986C4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01900" y="1800226"/>
            <a:ext cx="382588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o-RO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xmlns="" id="{F455211B-C29C-4B3C-8E3F-EFBF0954BF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94064" y="1735139"/>
            <a:ext cx="6364287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ro-RO" altLang="hu-HU" sz="1800" dirty="0" smtClean="0"/>
              <a:t>A didaktikai személyzet az állami nyugdíjrendszert szabályozó társadalombiztosítási jogszabályoknak megfelelően részesülhet nyugdíjban.</a:t>
            </a:r>
            <a:endParaRPr lang="ro-RO" altLang="hu-HU" sz="1800" dirty="0">
              <a:solidFill>
                <a:schemeClr val="accent2"/>
              </a:solidFill>
            </a:endParaRPr>
          </a:p>
        </p:txBody>
      </p:sp>
      <p:sp>
        <p:nvSpPr>
          <p:cNvPr id="29704" name="AutoShape 10">
            <a:extLst>
              <a:ext uri="{FF2B5EF4-FFF2-40B4-BE49-F238E27FC236}">
                <a16:creationId xmlns:a16="http://schemas.microsoft.com/office/drawing/2014/main" xmlns="" id="{3ABD7F71-A944-4F64-A05A-FB2C0164B6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9650" y="3154363"/>
            <a:ext cx="785495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9705" name="AutoShape 11">
            <a:extLst>
              <a:ext uri="{FF2B5EF4-FFF2-40B4-BE49-F238E27FC236}">
                <a16:creationId xmlns:a16="http://schemas.microsoft.com/office/drawing/2014/main" xmlns="" id="{0BC485E9-BD26-4099-80BA-20B9B8BE84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1101" y="3252789"/>
            <a:ext cx="987425" cy="8731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9966"/>
              </a:gs>
              <a:gs pos="100000">
                <a:srgbClr val="B26B47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36876" name="Freeform 12">
            <a:extLst>
              <a:ext uri="{FF2B5EF4-FFF2-40B4-BE49-F238E27FC236}">
                <a16:creationId xmlns:a16="http://schemas.microsoft.com/office/drawing/2014/main" xmlns="" id="{1FF503E2-DB82-4FA2-8FD2-66E7594F3C2C}"/>
              </a:ext>
            </a:extLst>
          </p:cNvPr>
          <p:cNvSpPr>
            <a:spLocks/>
          </p:cNvSpPr>
          <p:nvPr/>
        </p:nvSpPr>
        <p:spPr bwMode="gray">
          <a:xfrm>
            <a:off x="2546351" y="3308351"/>
            <a:ext cx="754063" cy="43656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F9966">
                  <a:gamma/>
                  <a:tint val="54510"/>
                  <a:invGamma/>
                </a:srgbClr>
              </a:gs>
              <a:gs pos="50000">
                <a:srgbClr val="FF9966">
                  <a:alpha val="0"/>
                </a:srgbClr>
              </a:gs>
              <a:gs pos="100000">
                <a:srgbClr val="FF9966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xmlns="" id="{681D1D4D-E8BE-4FF0-A75E-D271F2FD97D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89239" y="3384551"/>
            <a:ext cx="382587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o-RO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xmlns="" id="{3ABA6291-B011-4FFF-BCC8-2D306CB816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1400" y="3319464"/>
            <a:ext cx="63642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ro-RO" altLang="hu-HU" sz="1800" dirty="0" smtClean="0"/>
              <a:t>A törvényes nyugdíjkorhatár elérése után tilos vezetői, irányítói vagy ellenőrzési pozíciót betölteni. </a:t>
            </a:r>
            <a:endParaRPr lang="ro-RO" altLang="hu-HU" sz="1800" dirty="0"/>
          </a:p>
        </p:txBody>
      </p:sp>
      <p:sp>
        <p:nvSpPr>
          <p:cNvPr id="29711" name="AutoShape 16">
            <a:extLst>
              <a:ext uri="{FF2B5EF4-FFF2-40B4-BE49-F238E27FC236}">
                <a16:creationId xmlns:a16="http://schemas.microsoft.com/office/drawing/2014/main" xmlns="" id="{730F62E7-3426-4A54-B645-78B0CC2A4F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40013" y="4724400"/>
            <a:ext cx="785495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3F3F3"/>
              </a:gs>
              <a:gs pos="100000">
                <a:srgbClr val="DDDDDD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9712" name="AutoShape 17">
            <a:extLst>
              <a:ext uri="{FF2B5EF4-FFF2-40B4-BE49-F238E27FC236}">
                <a16:creationId xmlns:a16="http://schemas.microsoft.com/office/drawing/2014/main" xmlns="" id="{A457647A-354B-4564-BCD1-9B0E3697E9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1464" y="4822826"/>
            <a:ext cx="987425" cy="8731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0066"/>
              </a:gs>
              <a:gs pos="100000">
                <a:srgbClr val="B20047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36882" name="Freeform 18">
            <a:extLst>
              <a:ext uri="{FF2B5EF4-FFF2-40B4-BE49-F238E27FC236}">
                <a16:creationId xmlns:a16="http://schemas.microsoft.com/office/drawing/2014/main" xmlns="" id="{FBD4DA0B-8A91-495F-8C7F-508822A6016C}"/>
              </a:ext>
            </a:extLst>
          </p:cNvPr>
          <p:cNvSpPr>
            <a:spLocks/>
          </p:cNvSpPr>
          <p:nvPr/>
        </p:nvSpPr>
        <p:spPr bwMode="gray">
          <a:xfrm>
            <a:off x="2906713" y="4878388"/>
            <a:ext cx="754062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F0066">
                  <a:gamma/>
                  <a:tint val="54510"/>
                  <a:invGamma/>
                </a:srgbClr>
              </a:gs>
              <a:gs pos="50000">
                <a:srgbClr val="FF0066">
                  <a:alpha val="0"/>
                </a:srgbClr>
              </a:gs>
              <a:gs pos="100000">
                <a:srgbClr val="FF0066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xmlns="" id="{7425F9DF-D9A8-467C-94A4-DF7F579E6C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49600" y="4954588"/>
            <a:ext cx="382588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o-RO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717" name="Text Box 20">
            <a:extLst>
              <a:ext uri="{FF2B5EF4-FFF2-40B4-BE49-F238E27FC236}">
                <a16:creationId xmlns:a16="http://schemas.microsoft.com/office/drawing/2014/main" xmlns="" id="{1EEEF37A-2F35-4FB5-A45A-BADA58EC779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1764" y="4889500"/>
            <a:ext cx="6364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ro-RO" altLang="hu-HU" sz="1800" dirty="0" smtClean="0"/>
              <a:t>A nyugállományba vonult pedagógusok a nyugdíjkorhatár elérése után órabéres kifizetéssel fejthetnek ki oktatói tevékenységet. </a:t>
            </a:r>
            <a:endParaRPr lang="ro-RO" altLang="hu-HU" sz="1800" dirty="0"/>
          </a:p>
        </p:txBody>
      </p:sp>
    </p:spTree>
    <p:extLst>
      <p:ext uri="{BB962C8B-B14F-4D97-AF65-F5344CB8AC3E}">
        <p14:creationId xmlns:p14="http://schemas.microsoft.com/office/powerpoint/2010/main" val="177447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3954" y="209006"/>
            <a:ext cx="1106424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+mj-lt"/>
              </a:rPr>
              <a:t>Tanterv</a:t>
            </a:r>
            <a:endParaRPr lang="hu-HU" sz="44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/>
              <a:t>a Nemzeti Alaptanterv (Curriculum National) Romániában az oktatás egységes rendszerének alapdokumentuma</a:t>
            </a:r>
          </a:p>
          <a:p>
            <a:r>
              <a:rPr lang="hu-HU" sz="2000" b="1" i="1" dirty="0" smtClean="0"/>
              <a:t>Kerettantervek: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műveltségi területek listája és az azokhoz tartozó tantárgyak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e</a:t>
            </a:r>
            <a:r>
              <a:rPr lang="hu-HU" sz="2000" dirty="0" smtClean="0"/>
              <a:t>zeknek egyes évfolyamokon való elrendezése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a</a:t>
            </a:r>
            <a:r>
              <a:rPr lang="hu-HU" sz="2000" dirty="0" smtClean="0"/>
              <a:t> kötelező minimális és a választható maximális óraszám (helyi tervezés a kettő közötti különbség)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n</a:t>
            </a:r>
            <a:r>
              <a:rPr lang="hu-HU" sz="2000" dirty="0" smtClean="0"/>
              <a:t>em merevek, iskolatípusokhoz és szakirányokhoz, helyi igényekhez igazíthatók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h</a:t>
            </a:r>
            <a:r>
              <a:rPr lang="hu-HU" sz="2000" dirty="0" smtClean="0"/>
              <a:t>árom részből állnak: törzsanyag, iskolatípushoz igazodó sajátos tantervi rész, helyi igényeket, lehetőségeket tartalmazó rész</a:t>
            </a:r>
          </a:p>
          <a:p>
            <a:r>
              <a:rPr lang="hu-HU" sz="2000" b="1" i="1" dirty="0" smtClean="0"/>
              <a:t>A kisebbségi oktatásban: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esélyegyenlőség: az országos alaptanterv óraterveinek változatlan átvétele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a</a:t>
            </a:r>
            <a:r>
              <a:rPr lang="hu-HU" sz="2000" dirty="0" smtClean="0"/>
              <a:t>nyanyelv: a román tanulók román nyelv és irodalom óraszámával azonos időkeretben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r</a:t>
            </a:r>
            <a:r>
              <a:rPr lang="hu-HU" sz="2000" dirty="0" smtClean="0"/>
              <a:t>omán nyelv: az államnyelv tanulására fordított kötelező óraszámban – a kisebbségi tanulók többletterhelése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e</a:t>
            </a:r>
            <a:r>
              <a:rPr lang="hu-HU" sz="2000" dirty="0" smtClean="0"/>
              <a:t>nnek okán a választahó tárgyak számának csökkenése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kisebbségi oktatás óraterveiben a minimális óraszám is meghaladja a többségi iskolák maximális óraszámát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kötelező törzsanyagra fordítható óraszám azonos a román tannyelvű iskolák maximális óraszámával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az esélyegyenlőség a román nyelvre van alapozva, nem az anyanyelvre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3944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6" name="AutoShape 28">
            <a:extLst>
              <a:ext uri="{FF2B5EF4-FFF2-40B4-BE49-F238E27FC236}">
                <a16:creationId xmlns:a16="http://schemas.microsoft.com/office/drawing/2014/main" xmlns="" id="{7422111A-E861-4B34-8B00-2D197BF85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2995613"/>
            <a:ext cx="863600" cy="3529012"/>
          </a:xfrm>
          <a:prstGeom prst="can">
            <a:avLst>
              <a:gd name="adj" fmla="val 4025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rot="10800000" vert="eaVert"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>
                <a:solidFill>
                  <a:srgbClr val="FFFF66"/>
                </a:solidFill>
                <a:latin typeface="Arial" charset="0"/>
              </a:rPr>
              <a:t>70%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>
                <a:solidFill>
                  <a:srgbClr val="FFFF66"/>
                </a:solidFill>
                <a:latin typeface="Arial" charset="0"/>
              </a:rPr>
              <a:t>Kötelező tantárgyak</a:t>
            </a:r>
            <a:endParaRPr lang="en-US" b="1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AF4144C2-7B3A-4B56-A1CC-667B1E4BE1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5517"/>
            <a:ext cx="10515600" cy="1325563"/>
          </a:xfrm>
          <a:extLst/>
        </p:spPr>
        <p:txBody>
          <a:bodyPr/>
          <a:lstStyle/>
          <a:p>
            <a:pPr algn="l"/>
            <a:r>
              <a:rPr lang="ro-RO" altLang="hu-H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Curriculum</a:t>
            </a:r>
            <a:endParaRPr lang="en-US" altLang="hu-H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460" name="AutoShape 5">
            <a:extLst>
              <a:ext uri="{FF2B5EF4-FFF2-40B4-BE49-F238E27FC236}">
                <a16:creationId xmlns:a16="http://schemas.microsoft.com/office/drawing/2014/main" xmlns="" id="{35235C42-5B15-4ECE-92C0-44E301ED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1" y="4243388"/>
            <a:ext cx="2295525" cy="2209800"/>
          </a:xfrm>
          <a:prstGeom prst="roundRect">
            <a:avLst>
              <a:gd name="adj" fmla="val 4690"/>
            </a:avLst>
          </a:prstGeom>
          <a:solidFill>
            <a:srgbClr val="FFCCFF"/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7654" name="AutoShape 6">
            <a:extLst>
              <a:ext uri="{FF2B5EF4-FFF2-40B4-BE49-F238E27FC236}">
                <a16:creationId xmlns:a16="http://schemas.microsoft.com/office/drawing/2014/main" xmlns="" id="{D269C206-5AEB-4FB9-9828-793637E2B9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84614" y="4105275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9462" name="AutoShape 7">
            <a:extLst>
              <a:ext uri="{FF2B5EF4-FFF2-40B4-BE49-F238E27FC236}">
                <a16:creationId xmlns:a16="http://schemas.microsoft.com/office/drawing/2014/main" xmlns="" id="{6D38AA1A-5365-46F8-835A-33FFB5158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61014" y="4181476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9463" name="AutoShape 8">
            <a:extLst>
              <a:ext uri="{FF2B5EF4-FFF2-40B4-BE49-F238E27FC236}">
                <a16:creationId xmlns:a16="http://schemas.microsoft.com/office/drawing/2014/main" xmlns="" id="{0021B965-1EED-4538-8489-88FAD6C92A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0339" y="4171951"/>
            <a:ext cx="71437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9464" name="AutoShape 9">
            <a:extLst>
              <a:ext uri="{FF2B5EF4-FFF2-40B4-BE49-F238E27FC236}">
                <a16:creationId xmlns:a16="http://schemas.microsoft.com/office/drawing/2014/main" xmlns="" id="{F5724C52-5473-4CD3-8C61-7B5F52ED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6" y="3067050"/>
            <a:ext cx="2295525" cy="3386138"/>
          </a:xfrm>
          <a:prstGeom prst="roundRect">
            <a:avLst>
              <a:gd name="adj" fmla="val 4690"/>
            </a:avLst>
          </a:prstGeom>
          <a:solidFill>
            <a:srgbClr val="FFFFCC"/>
          </a:solidFill>
          <a:ln w="5715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7658" name="AutoShape 10">
            <a:extLst>
              <a:ext uri="{FF2B5EF4-FFF2-40B4-BE49-F238E27FC236}">
                <a16:creationId xmlns:a16="http://schemas.microsoft.com/office/drawing/2014/main" xmlns="" id="{7603335A-CDBA-4FF1-9A5F-16A026F676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53226" y="2924176"/>
            <a:ext cx="1863725" cy="327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9466" name="AutoShape 11">
            <a:extLst>
              <a:ext uri="{FF2B5EF4-FFF2-40B4-BE49-F238E27FC236}">
                <a16:creationId xmlns:a16="http://schemas.microsoft.com/office/drawing/2014/main" xmlns="" id="{63246BB9-E864-44A1-9378-C215EF50AC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39150" y="2995613"/>
            <a:ext cx="71438" cy="16351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9467" name="AutoShape 12">
            <a:extLst>
              <a:ext uri="{FF2B5EF4-FFF2-40B4-BE49-F238E27FC236}">
                <a16:creationId xmlns:a16="http://schemas.microsoft.com/office/drawing/2014/main" xmlns="" id="{C4E7862C-A3BA-4B02-B2FB-56B970D93A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6414" y="2995613"/>
            <a:ext cx="71437" cy="16351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9468" name="Text Box 14">
            <a:extLst>
              <a:ext uri="{FF2B5EF4-FFF2-40B4-BE49-F238E27FC236}">
                <a16:creationId xmlns:a16="http://schemas.microsoft.com/office/drawing/2014/main" xmlns="" id="{B6C84DC7-F511-4D66-A6B7-5157F2E9228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48193" y="4049713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chemeClr val="bg1"/>
                </a:solidFill>
              </a:rPr>
              <a:t>Általános</a:t>
            </a:r>
            <a:endParaRPr lang="en-US" altLang="hu-HU" sz="1600" b="1" dirty="0">
              <a:solidFill>
                <a:schemeClr val="bg1"/>
              </a:solidFill>
            </a:endParaRPr>
          </a:p>
        </p:txBody>
      </p:sp>
      <p:sp>
        <p:nvSpPr>
          <p:cNvPr id="19469" name="Text Box 15">
            <a:extLst>
              <a:ext uri="{FF2B5EF4-FFF2-40B4-BE49-F238E27FC236}">
                <a16:creationId xmlns:a16="http://schemas.microsoft.com/office/drawing/2014/main" xmlns="" id="{3CF25DFD-CCA9-46FF-B49B-0C2C40191BC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98806" y="2879725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hu-HU" altLang="hu-HU" sz="1600" b="1" dirty="0" smtClean="0">
                <a:solidFill>
                  <a:srgbClr val="FFFFFF"/>
                </a:solidFill>
              </a:rPr>
              <a:t>Középiskola</a:t>
            </a:r>
            <a:endParaRPr lang="en-US" altLang="hu-HU" sz="1600" b="1" dirty="0">
              <a:solidFill>
                <a:srgbClr val="FFFFFF"/>
              </a:solidFill>
            </a:endParaRPr>
          </a:p>
        </p:txBody>
      </p:sp>
      <p:sp>
        <p:nvSpPr>
          <p:cNvPr id="19470" name="AutoShape 16">
            <a:extLst>
              <a:ext uri="{FF2B5EF4-FFF2-40B4-BE49-F238E27FC236}">
                <a16:creationId xmlns:a16="http://schemas.microsoft.com/office/drawing/2014/main" xmlns="" id="{A989DB0D-4991-4F75-95D0-3B9A505C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2189163"/>
            <a:ext cx="2295525" cy="1693862"/>
          </a:xfrm>
          <a:prstGeom prst="roundRect">
            <a:avLst>
              <a:gd name="adj" fmla="val 4690"/>
            </a:avLst>
          </a:prstGeom>
          <a:solidFill>
            <a:srgbClr val="CCFFFF"/>
          </a:solidFill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7665" name="AutoShape 17">
            <a:extLst>
              <a:ext uri="{FF2B5EF4-FFF2-40B4-BE49-F238E27FC236}">
                <a16:creationId xmlns:a16="http://schemas.microsoft.com/office/drawing/2014/main" xmlns="" id="{34CE580F-4A49-4277-A06E-35C07A6AB8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63976" y="2046289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o-RO">
              <a:latin typeface="Arial" charset="0"/>
            </a:endParaRPr>
          </a:p>
        </p:txBody>
      </p:sp>
      <p:sp>
        <p:nvSpPr>
          <p:cNvPr id="19472" name="AutoShape 18">
            <a:extLst>
              <a:ext uri="{FF2B5EF4-FFF2-40B4-BE49-F238E27FC236}">
                <a16:creationId xmlns:a16="http://schemas.microsoft.com/office/drawing/2014/main" xmlns="" id="{0574B88B-B394-4AD2-83AE-524CD7751E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48314" y="2117726"/>
            <a:ext cx="71437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9473" name="AutoShape 19">
            <a:extLst>
              <a:ext uri="{FF2B5EF4-FFF2-40B4-BE49-F238E27FC236}">
                <a16:creationId xmlns:a16="http://schemas.microsoft.com/office/drawing/2014/main" xmlns="" id="{B1DBB6F3-6D43-4422-9862-AF43B654A9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65576" y="2117726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19474" name="Text Box 20">
            <a:extLst>
              <a:ext uri="{FF2B5EF4-FFF2-40B4-BE49-F238E27FC236}">
                <a16:creationId xmlns:a16="http://schemas.microsoft.com/office/drawing/2014/main" xmlns="" id="{52E1AB3F-CCB7-40FA-9188-7464CD2988B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29391" y="1993900"/>
            <a:ext cx="732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chemeClr val="bg1"/>
                </a:solidFill>
              </a:rPr>
              <a:t>Elemi</a:t>
            </a:r>
            <a:endParaRPr lang="en-US" altLang="hu-HU" sz="1600" b="1" dirty="0">
              <a:solidFill>
                <a:schemeClr val="bg1"/>
              </a:solidFill>
            </a:endParaRPr>
          </a:p>
        </p:txBody>
      </p:sp>
      <p:sp>
        <p:nvSpPr>
          <p:cNvPr id="19475" name="Text Box 21">
            <a:extLst>
              <a:ext uri="{FF2B5EF4-FFF2-40B4-BE49-F238E27FC236}">
                <a16:creationId xmlns:a16="http://schemas.microsoft.com/office/drawing/2014/main" xmlns="" id="{C05C2D7D-4CDA-4CA8-8CB3-A5E1EE6F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2325688"/>
            <a:ext cx="213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b="1" dirty="0" smtClean="0">
                <a:solidFill>
                  <a:srgbClr val="003366"/>
                </a:solidFill>
              </a:rPr>
              <a:t>Heti legtöbb </a:t>
            </a:r>
            <a:endParaRPr lang="ro-RO" altLang="hu-HU" b="1" dirty="0">
              <a:solidFill>
                <a:srgbClr val="003366"/>
              </a:solidFill>
            </a:endParaRPr>
          </a:p>
          <a:p>
            <a:pPr algn="ctr">
              <a:spcBef>
                <a:spcPct val="0"/>
              </a:spcBef>
            </a:pPr>
            <a:r>
              <a:rPr lang="ro-RO" altLang="hu-HU" sz="6000" b="1" dirty="0">
                <a:solidFill>
                  <a:srgbClr val="003366"/>
                </a:solidFill>
              </a:rPr>
              <a:t>20</a:t>
            </a:r>
            <a:r>
              <a:rPr lang="ro-RO" altLang="hu-HU" b="1" dirty="0">
                <a:solidFill>
                  <a:srgbClr val="003366"/>
                </a:solidFill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o-RO" altLang="hu-HU" b="1" dirty="0" smtClean="0">
                <a:solidFill>
                  <a:srgbClr val="003366"/>
                </a:solidFill>
              </a:rPr>
              <a:t>óra</a:t>
            </a:r>
            <a:endParaRPr lang="en-US" altLang="hu-HU" b="1" dirty="0">
              <a:solidFill>
                <a:srgbClr val="003366"/>
              </a:solidFill>
            </a:endParaRPr>
          </a:p>
        </p:txBody>
      </p:sp>
      <p:sp>
        <p:nvSpPr>
          <p:cNvPr id="19476" name="Text Box 22">
            <a:extLst>
              <a:ext uri="{FF2B5EF4-FFF2-40B4-BE49-F238E27FC236}">
                <a16:creationId xmlns:a16="http://schemas.microsoft.com/office/drawing/2014/main" xmlns="" id="{DB7869C9-F624-4924-B607-B217C309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4725988"/>
            <a:ext cx="213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b="1" dirty="0">
                <a:solidFill>
                  <a:srgbClr val="0000CC"/>
                </a:solidFill>
              </a:rPr>
              <a:t> </a:t>
            </a:r>
            <a:r>
              <a:rPr lang="ro-RO" altLang="hu-HU" b="1" dirty="0">
                <a:solidFill>
                  <a:srgbClr val="003366"/>
                </a:solidFill>
              </a:rPr>
              <a:t>Heti legtöbb </a:t>
            </a:r>
          </a:p>
          <a:p>
            <a:pPr algn="ctr">
              <a:spcBef>
                <a:spcPct val="0"/>
              </a:spcBef>
            </a:pPr>
            <a:r>
              <a:rPr lang="ro-RO" altLang="hu-HU" sz="6000" b="1" dirty="0" smtClean="0">
                <a:solidFill>
                  <a:srgbClr val="0000CC"/>
                </a:solidFill>
              </a:rPr>
              <a:t>25</a:t>
            </a:r>
            <a:r>
              <a:rPr lang="ro-RO" altLang="hu-HU" b="1" dirty="0" smtClean="0">
                <a:solidFill>
                  <a:srgbClr val="0000CC"/>
                </a:solidFill>
              </a:rPr>
              <a:t> </a:t>
            </a:r>
            <a:endParaRPr lang="ro-RO" altLang="hu-HU" b="1" dirty="0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</a:pPr>
            <a:r>
              <a:rPr lang="ro-RO" altLang="hu-HU" b="1" dirty="0" smtClean="0">
                <a:solidFill>
                  <a:srgbClr val="0000CC"/>
                </a:solidFill>
              </a:rPr>
              <a:t>óra</a:t>
            </a:r>
            <a:endParaRPr lang="en-US" altLang="hu-HU" b="1" dirty="0">
              <a:solidFill>
                <a:srgbClr val="0000CC"/>
              </a:solidFill>
            </a:endParaRPr>
          </a:p>
        </p:txBody>
      </p:sp>
      <p:sp>
        <p:nvSpPr>
          <p:cNvPr id="19477" name="Text Box 23">
            <a:extLst>
              <a:ext uri="{FF2B5EF4-FFF2-40B4-BE49-F238E27FC236}">
                <a16:creationId xmlns:a16="http://schemas.microsoft.com/office/drawing/2014/main" xmlns="" id="{E6109146-CDB2-4AC6-A49C-4E96C898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4076700"/>
            <a:ext cx="213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b="1" dirty="0">
                <a:solidFill>
                  <a:srgbClr val="003366"/>
                </a:solidFill>
              </a:rPr>
              <a:t>Heti legtöbb </a:t>
            </a:r>
          </a:p>
          <a:p>
            <a:pPr algn="ctr">
              <a:spcBef>
                <a:spcPct val="0"/>
              </a:spcBef>
            </a:pPr>
            <a:r>
              <a:rPr lang="ro-RO" altLang="hu-HU" sz="6000" b="1" dirty="0" smtClean="0"/>
              <a:t>30</a:t>
            </a:r>
            <a:r>
              <a:rPr lang="ro-RO" altLang="hu-HU" b="1" dirty="0" smtClean="0"/>
              <a:t> </a:t>
            </a:r>
            <a:endParaRPr lang="ro-RO" altLang="hu-HU" b="1" dirty="0"/>
          </a:p>
          <a:p>
            <a:pPr algn="ctr">
              <a:spcBef>
                <a:spcPct val="0"/>
              </a:spcBef>
            </a:pPr>
            <a:r>
              <a:rPr lang="ro-RO" altLang="hu-HU" b="1" dirty="0" smtClean="0"/>
              <a:t>óra</a:t>
            </a:r>
            <a:endParaRPr lang="en-US" altLang="hu-HU" b="1" dirty="0"/>
          </a:p>
        </p:txBody>
      </p:sp>
      <p:sp>
        <p:nvSpPr>
          <p:cNvPr id="27672" name="AutoShape 24">
            <a:extLst>
              <a:ext uri="{FF2B5EF4-FFF2-40B4-BE49-F238E27FC236}">
                <a16:creationId xmlns:a16="http://schemas.microsoft.com/office/drawing/2014/main" xmlns="" id="{EEC0B73E-555E-48E3-8A79-17170DDB6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273301"/>
            <a:ext cx="863600" cy="4251325"/>
          </a:xfrm>
          <a:prstGeom prst="can">
            <a:avLst>
              <a:gd name="adj" fmla="val 38425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rot="10800000" vert="eaVert"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>
                <a:solidFill>
                  <a:srgbClr val="FFFF66"/>
                </a:solidFill>
                <a:latin typeface="Arial" charset="0"/>
              </a:rPr>
              <a:t>80%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 smtClean="0">
                <a:solidFill>
                  <a:srgbClr val="FFFF66"/>
                </a:solidFill>
                <a:latin typeface="Arial" charset="0"/>
              </a:rPr>
              <a:t>Kötelező tantárgyak</a:t>
            </a:r>
            <a:endParaRPr lang="en-US" b="1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7674" name="AutoShape 26">
            <a:extLst>
              <a:ext uri="{FF2B5EF4-FFF2-40B4-BE49-F238E27FC236}">
                <a16:creationId xmlns:a16="http://schemas.microsoft.com/office/drawing/2014/main" xmlns="" id="{4C4A5C0F-F720-44B1-8903-1A3C3C32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484313"/>
            <a:ext cx="863600" cy="1008062"/>
          </a:xfrm>
          <a:prstGeom prst="can">
            <a:avLst>
              <a:gd name="adj" fmla="val 36948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/>
        </p:spPr>
        <p:txBody>
          <a:bodyPr rot="10800000" vert="eaVert"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20%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saját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tanterv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7675" name="AutoShape 27">
            <a:extLst>
              <a:ext uri="{FF2B5EF4-FFF2-40B4-BE49-F238E27FC236}">
                <a16:creationId xmlns:a16="http://schemas.microsoft.com/office/drawing/2014/main" xmlns="" id="{3A9A730D-45D0-4461-BBF7-8B404F85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1484313"/>
            <a:ext cx="863600" cy="1727200"/>
          </a:xfrm>
          <a:prstGeom prst="can">
            <a:avLst>
              <a:gd name="adj" fmla="val 38231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/>
        </p:spPr>
        <p:txBody>
          <a:bodyPr rot="10800000" vert="eaVert"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30%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saját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o-RO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tanterv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15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2" y="762497"/>
            <a:ext cx="9640389" cy="493290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50452" y="5956663"/>
            <a:ext cx="696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>
                <a:latin typeface="Diavlo Black"/>
              </a:rPr>
              <a:t>Az elemi oktatás 2014/2015-ös tanévben érvényes kerettanterve </a:t>
            </a:r>
            <a:r>
              <a:rPr lang="hu-HU" i="1" dirty="0" smtClean="0">
                <a:latin typeface="Diavlo Black"/>
              </a:rPr>
              <a:t>a</a:t>
            </a:r>
          </a:p>
          <a:p>
            <a:pPr algn="ctr"/>
            <a:r>
              <a:rPr lang="hu-HU" b="1" i="1" dirty="0" smtClean="0">
                <a:latin typeface="Diavlo Black"/>
              </a:rPr>
              <a:t>Nyelv </a:t>
            </a:r>
            <a:r>
              <a:rPr lang="hu-HU" b="1" i="1" dirty="0" smtClean="0">
                <a:latin typeface="Diavlo Black"/>
              </a:rPr>
              <a:t>és </a:t>
            </a:r>
            <a:r>
              <a:rPr lang="hu-HU" b="1" i="1" dirty="0" smtClean="0">
                <a:latin typeface="Diavlo Black"/>
              </a:rPr>
              <a:t>kommunikáció </a:t>
            </a:r>
            <a:r>
              <a:rPr lang="hu-HU" i="1" dirty="0" smtClean="0">
                <a:latin typeface="Diavlo Black"/>
              </a:rPr>
              <a:t>műveltségi </a:t>
            </a:r>
            <a:r>
              <a:rPr lang="hu-HU" i="1" dirty="0" smtClean="0">
                <a:latin typeface="Diavlo Black"/>
              </a:rPr>
              <a:t>területre</a:t>
            </a:r>
            <a:endParaRPr lang="en-US" i="1" dirty="0">
              <a:latin typeface="Diavlo Black"/>
            </a:endParaRPr>
          </a:p>
        </p:txBody>
      </p:sp>
    </p:spTree>
    <p:extLst>
      <p:ext uri="{BB962C8B-B14F-4D97-AF65-F5344CB8AC3E}">
        <p14:creationId xmlns:p14="http://schemas.microsoft.com/office/powerpoint/2010/main" val="80703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79650" y="5708469"/>
            <a:ext cx="802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>
                <a:latin typeface="Diavlo Black"/>
              </a:rPr>
              <a:t>Az alsó középfokú oktatás 2014/2015-ös tanévben érvényes kerettanterve a </a:t>
            </a:r>
            <a:endParaRPr lang="hu-HU" i="1" dirty="0" smtClean="0">
              <a:latin typeface="Diavlo Black"/>
            </a:endParaRPr>
          </a:p>
          <a:p>
            <a:pPr algn="ctr"/>
            <a:r>
              <a:rPr lang="hu-HU" b="1" i="1" dirty="0" smtClean="0">
                <a:latin typeface="Diavlo Black"/>
              </a:rPr>
              <a:t>Nyelv </a:t>
            </a:r>
            <a:r>
              <a:rPr lang="hu-HU" b="1" i="1" dirty="0" smtClean="0">
                <a:latin typeface="Diavlo Black"/>
              </a:rPr>
              <a:t>és </a:t>
            </a:r>
            <a:r>
              <a:rPr lang="hu-HU" b="1" i="1" dirty="0" smtClean="0">
                <a:latin typeface="Diavlo Black"/>
              </a:rPr>
              <a:t>kommunikáció </a:t>
            </a:r>
            <a:r>
              <a:rPr lang="hu-HU" i="1" dirty="0" smtClean="0">
                <a:latin typeface="Diavlo Black"/>
              </a:rPr>
              <a:t>műveltségi </a:t>
            </a:r>
            <a:r>
              <a:rPr lang="hu-HU" i="1" dirty="0" smtClean="0">
                <a:latin typeface="Diavlo Black"/>
              </a:rPr>
              <a:t>területre</a:t>
            </a:r>
            <a:endParaRPr lang="en-US" i="1" dirty="0">
              <a:latin typeface="Diavlo Black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1371600" y="927465"/>
          <a:ext cx="9836330" cy="4441370"/>
        </p:xfrm>
        <a:graphic>
          <a:graphicData uri="http://schemas.openxmlformats.org/drawingml/2006/table">
            <a:tbl>
              <a:tblPr firstRow="1" firstCol="1" bandRow="1"/>
              <a:tblGrid>
                <a:gridCol w="2894918">
                  <a:extLst>
                    <a:ext uri="{9D8B030D-6E8A-4147-A177-3AD203B41FA5}">
                      <a16:colId xmlns:a16="http://schemas.microsoft.com/office/drawing/2014/main" xmlns="" val="4294281284"/>
                    </a:ext>
                  </a:extLst>
                </a:gridCol>
                <a:gridCol w="2411146">
                  <a:extLst>
                    <a:ext uri="{9D8B030D-6E8A-4147-A177-3AD203B41FA5}">
                      <a16:colId xmlns:a16="http://schemas.microsoft.com/office/drawing/2014/main" xmlns="" val="2574191023"/>
                    </a:ext>
                  </a:extLst>
                </a:gridCol>
                <a:gridCol w="1093170">
                  <a:extLst>
                    <a:ext uri="{9D8B030D-6E8A-4147-A177-3AD203B41FA5}">
                      <a16:colId xmlns:a16="http://schemas.microsoft.com/office/drawing/2014/main" xmlns="" val="3508267015"/>
                    </a:ext>
                  </a:extLst>
                </a:gridCol>
                <a:gridCol w="1093170">
                  <a:extLst>
                    <a:ext uri="{9D8B030D-6E8A-4147-A177-3AD203B41FA5}">
                      <a16:colId xmlns:a16="http://schemas.microsoft.com/office/drawing/2014/main" xmlns="" val="3143075932"/>
                    </a:ext>
                  </a:extLst>
                </a:gridCol>
                <a:gridCol w="937791">
                  <a:extLst>
                    <a:ext uri="{9D8B030D-6E8A-4147-A177-3AD203B41FA5}">
                      <a16:colId xmlns:a16="http://schemas.microsoft.com/office/drawing/2014/main" xmlns="" val="3870080320"/>
                    </a:ext>
                  </a:extLst>
                </a:gridCol>
                <a:gridCol w="1406135">
                  <a:extLst>
                    <a:ext uri="{9D8B030D-6E8A-4147-A177-3AD203B41FA5}">
                      <a16:colId xmlns:a16="http://schemas.microsoft.com/office/drawing/2014/main" xmlns="" val="2885957059"/>
                    </a:ext>
                  </a:extLst>
                </a:gridCol>
              </a:tblGrid>
              <a:tr h="433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Műveltségterület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Tantárgy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Évfolyam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1197826"/>
                  </a:ext>
                </a:extLst>
              </a:tr>
              <a:tr h="758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i="1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Nyelv és kommunikáció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V.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VI.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VII.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VIII.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9933812"/>
                  </a:ext>
                </a:extLst>
              </a:tr>
              <a:tr h="649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román nyelv és irodalom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4195308"/>
                  </a:ext>
                </a:extLst>
              </a:tr>
              <a:tr h="649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magyar nyelv és irodalom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620603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idegen nyelv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2-3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2-3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2-3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2-3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135685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latin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–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–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–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050074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kötelező törzsanyag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31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721192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választható tárgy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1-3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1-3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1-2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1-2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19998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heti min. óraszám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32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31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5676091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heti max. óraszám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31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33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Diavlo Black"/>
                          <a:ea typeface="Times New Roman" panose="02020603050405020304" pitchFamily="18" charset="0"/>
                        </a:rPr>
                        <a:t>32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133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8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7681" y="116610"/>
            <a:ext cx="1177218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+mj-lt"/>
              </a:rPr>
              <a:t>Tankönyvek</a:t>
            </a:r>
          </a:p>
          <a:p>
            <a:endParaRPr lang="hu-HU" sz="24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/>
              <a:t>A minőségi, használható oktatási anyagok, taneszközök biztosítása megoldatlan gondja a magyar közoktatásnak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Minden tantárgyból két tankönyvet biztosít és finanszíroz a rendszer, ezek közül választhatnak a pedagógusok, iskolák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Nincsenek, vagy nagyon kevés a tantervnek megfelelő tankönyv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román kiadók előnyösebb versenyhelyzetben vannak, ezért a nem anyanyelvi tantárgyak esetében gyakran a román nyelvű tankönyveket fordítják magyarra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szakoktatásnak nincsenek magyar nyelvű tankönyvei</a:t>
            </a:r>
          </a:p>
          <a:p>
            <a:r>
              <a:rPr lang="hu-HU" sz="2000" b="1" i="1" dirty="0" smtClean="0"/>
              <a:t>Szabályozás: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Alternatív tankönyvek használata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tankönyvpályázatot a minisztérium hirdeti meg az érvényben levő tantárgyi programok alapján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kéziratokat a tankönyvbizottságok szakmai javaslatára hagyják jóvá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kisebbségek nyelvén is lehet tankönyveket írni, az anyaországból is be lehet hozni tankönyveket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2011-es oktatási törvényhez kapcsolódó metodológia magával a törvénnyel és az alkotmánnyal ellentétes előírásokat tartalmaz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nem románul megírt tankönyvekkel csak románra is lefordítva lehet pályázni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Ábel Kiadó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magyar tankönyvkiadó vállalkozások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60133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4537" y="1018903"/>
            <a:ext cx="1156381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P</a:t>
            </a:r>
            <a:r>
              <a:rPr lang="hu-HU" sz="2000" b="1" i="1" dirty="0" smtClean="0"/>
              <a:t>ályáztatás</a:t>
            </a:r>
            <a:r>
              <a:rPr lang="hu-HU" sz="2000" b="1" i="1" dirty="0" smtClean="0"/>
              <a:t>:</a:t>
            </a:r>
          </a:p>
          <a:p>
            <a:endParaRPr lang="hu-HU" sz="2000" b="1" i="1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A tankönyvpályázatok eredményeinek jóváhagyása, a tankönyvek értékelése: minisztérium, magyarul megírt vagy magyarra fordított tankönyveké: Kisebbségi Főosztály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Miniszteri rendelet alapján a Főosztály feladata a tankönyvfordítások megfelelő színvonalának ellenőrzése, biztosítása a rendelet mellékletében felsorolt intézményektől származó szakvélemények által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RMPSZ szaktestülete: </a:t>
            </a:r>
            <a:r>
              <a:rPr lang="hu-HU" sz="2000" b="1" dirty="0" smtClean="0"/>
              <a:t>Erdélyi Tankönyvtanács</a:t>
            </a:r>
          </a:p>
          <a:p>
            <a:pPr marL="742950" lvl="1" indent="-285750">
              <a:buFontTx/>
              <a:buChar char="-"/>
            </a:pPr>
            <a:r>
              <a:rPr lang="hu-HU" sz="2000" dirty="0" smtClean="0"/>
              <a:t>1993-ban alakult annak érdekében, hogy ösztönözze a tantervek és magyar tankönyvek írását, szakértők bevonásával segítse a magyar nyelvű tankönyvek, egyetemi jegyzetek, oktatási anyagok írását, megalapozott, pártatlan véleményt nyilvánítson a már megjelent tankönyvekről</a:t>
            </a:r>
          </a:p>
          <a:p>
            <a:pPr lvl="1"/>
            <a:endParaRPr lang="hu-HU" sz="2000" dirty="0" smtClean="0"/>
          </a:p>
          <a:p>
            <a:r>
              <a:rPr lang="hu-HU" sz="2000" b="1" i="1" dirty="0" smtClean="0"/>
              <a:t>Problémák: érdekek és </a:t>
            </a:r>
            <a:r>
              <a:rPr lang="hu-HU" sz="2000" b="1" i="1" dirty="0" smtClean="0"/>
              <a:t>érdekeltségek</a:t>
            </a:r>
          </a:p>
          <a:p>
            <a:endParaRPr lang="hu-HU" sz="2000" b="1" i="1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A hivatalos szabályozásban fellelhető korlátozások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Üzleti érdekek és szakmai érdekek ütközése, a tankönyvekkel kapcsolatos oktatáspolitikai feladatok összemosása a piaci, vállalkozói érdekeltségekkel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kiadott tankönyvek jelentős részét nem használják sem a pedagógusok, sem a tanulók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5532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2039" y="98132"/>
            <a:ext cx="116297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+mj-lt"/>
              </a:rPr>
              <a:t>Kihívások</a:t>
            </a:r>
          </a:p>
          <a:p>
            <a:endParaRPr lang="hu-HU" sz="44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/>
              <a:t>A magyar nyelvű képzés hitelessége, presztízse, vonzó és bátorító jellege, a hátrányos helyzet ellensúlyozása, csökkentése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képzés minőségének biztosítása: versenyképesség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Differenciált megközelítés érvényesítése (decentralizálás, intézményi autonómia)</a:t>
            </a:r>
          </a:p>
          <a:p>
            <a:pPr marL="285750" indent="-285750">
              <a:buFontTx/>
              <a:buChar char="-"/>
            </a:pPr>
            <a:endParaRPr lang="hu-HU" sz="2000" dirty="0"/>
          </a:p>
          <a:p>
            <a:r>
              <a:rPr lang="hu-HU" sz="2000" b="1" dirty="0" smtClean="0"/>
              <a:t>Cselekvési terv kidolgozásához figyelembe kell venni</a:t>
            </a:r>
            <a:r>
              <a:rPr lang="hu-HU" sz="2000" dirty="0" smtClean="0"/>
              <a:t>:</a:t>
            </a:r>
          </a:p>
          <a:p>
            <a:endParaRPr lang="hu-HU" sz="2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A román állam nem érdekelt a romániai magyar oktatás eredményes működtetésében, a magyar államnak erre nincsenek közvetlen eszközei, a magyar közösségnek saját magának kell mindent megtennie a színvonalas anyanyelvi oktatásért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cselekvési tervnek elvként és célként is annak elismeréséből kell kiindulnia, hogy az oktatás a közösség jövőjét jelentő fiatalokért, a családokért, a helyi közösségekért van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 cselekvési terv kidolgozására az elismert kompetenciák és a hatáskörök alapján felálló 8-10 fős független testület vállalkozhatna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E testület feladata lenne a cél pontosítása, az alapelvek, eszközök meghatározása, a kompetenciák és hatáskörök lebontása, elhatározása az oktatás szakmai megalapozásában, a kisebbség- és oktatáspolitikában, az irányításban, felügyeletben és felelősségben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9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7230" y="141142"/>
            <a:ext cx="104764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+mj-lt"/>
              </a:rPr>
              <a:t>Az anyaország lehetséges </a:t>
            </a:r>
            <a:r>
              <a:rPr lang="hu-HU" sz="4400" b="1" dirty="0" smtClean="0">
                <a:latin typeface="+mj-lt"/>
              </a:rPr>
              <a:t>szerepe</a:t>
            </a:r>
            <a:endParaRPr lang="hu-HU" sz="4400" dirty="0">
              <a:latin typeface="+mj-lt"/>
            </a:endParaRPr>
          </a:p>
          <a:p>
            <a:endParaRPr lang="hu-HU" sz="4400" dirty="0" smtClean="0">
              <a:latin typeface="+mj-lt"/>
            </a:endParaRPr>
          </a:p>
          <a:p>
            <a:endParaRPr lang="hu-HU" sz="44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/>
              <a:t>Az anyaországi támogatást, együttműködést </a:t>
            </a:r>
            <a:r>
              <a:rPr lang="hu-HU" sz="2000" dirty="0" smtClean="0"/>
              <a:t>elvekhez kötötten, következetesen </a:t>
            </a:r>
            <a:r>
              <a:rPr lang="hu-HU" sz="2000" dirty="0" smtClean="0"/>
              <a:t>és a helyi igényekhez </a:t>
            </a:r>
            <a:r>
              <a:rPr lang="hu-HU" sz="2000" dirty="0" smtClean="0"/>
              <a:t>kell igazítani,</a:t>
            </a:r>
          </a:p>
          <a:p>
            <a:endParaRPr lang="hu-HU" sz="2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Szakmaiság </a:t>
            </a:r>
            <a:r>
              <a:rPr lang="hu-HU" sz="2000" dirty="0" smtClean="0"/>
              <a:t>fontossága:</a:t>
            </a:r>
          </a:p>
          <a:p>
            <a:endParaRPr lang="hu-HU" sz="2000" dirty="0" smtClean="0"/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hu-HU" sz="2000" dirty="0" smtClean="0"/>
              <a:t>továbbképzés</a:t>
            </a:r>
            <a:r>
              <a:rPr lang="hu-HU" sz="2000" dirty="0" smtClean="0"/>
              <a:t>,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hu-HU" sz="2000" dirty="0" smtClean="0"/>
              <a:t>szakmai konzultációk,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hu-HU" sz="2000" dirty="0" smtClean="0"/>
              <a:t>tapasztalatcserék,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hu-HU" sz="2000" dirty="0" smtClean="0"/>
              <a:t>tankönyvek,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hu-HU" sz="2000" dirty="0" smtClean="0"/>
              <a:t>a </a:t>
            </a:r>
            <a:r>
              <a:rPr lang="hu-HU" sz="2000" dirty="0" smtClean="0"/>
              <a:t>szakoktatás </a:t>
            </a:r>
            <a:r>
              <a:rPr lang="hu-HU" sz="2000" dirty="0" smtClean="0"/>
              <a:t>fejlesztése,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hu-HU" sz="2000" dirty="0" smtClean="0"/>
              <a:t>szakkönyvek </a:t>
            </a:r>
            <a:r>
              <a:rPr lang="hu-HU" sz="2000" dirty="0" smtClean="0"/>
              <a:t>biztosítása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0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1337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76" y="-1"/>
            <a:ext cx="1500324" cy="14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1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88" y="-99392"/>
            <a:ext cx="12537688" cy="7071692"/>
          </a:xfrm>
          <a:prstGeom prst="rect">
            <a:avLst/>
          </a:prstGeom>
        </p:spPr>
      </p:pic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287689" y="1484785"/>
            <a:ext cx="540067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>
                <a:latin typeface="Arial Narrow" pitchFamily="34" charset="0"/>
              </a:rPr>
              <a:t>KERESSEN MINKET</a:t>
            </a:r>
            <a:r>
              <a:rPr lang="hu-HU" sz="2000" b="1" dirty="0">
                <a:latin typeface="Arial Narrow" pitchFamily="34" charset="0"/>
              </a:rPr>
              <a:t>!</a:t>
            </a:r>
          </a:p>
          <a:p>
            <a:endParaRPr lang="en-US" sz="2400" dirty="0">
              <a:latin typeface="Arial Narrow" pitchFamily="34" charset="0"/>
            </a:endParaRPr>
          </a:p>
          <a:p>
            <a:r>
              <a:rPr lang="hu-HU" sz="2000" b="1" dirty="0">
                <a:latin typeface="Arial Narrow" pitchFamily="34" charset="0"/>
              </a:rPr>
              <a:t>Romániai Magyar Pedagógusok Szövetsége</a:t>
            </a:r>
          </a:p>
          <a:p>
            <a:r>
              <a:rPr lang="hu-HU" sz="2000" dirty="0">
                <a:latin typeface="Arial Narrow" pitchFamily="34" charset="0"/>
              </a:rPr>
              <a:t>RO Hargita megye</a:t>
            </a:r>
          </a:p>
          <a:p>
            <a:r>
              <a:rPr lang="hu-HU" sz="2000" dirty="0">
                <a:latin typeface="Arial Narrow" pitchFamily="34" charset="0"/>
              </a:rPr>
              <a:t>530210 Csíkszereda</a:t>
            </a:r>
          </a:p>
          <a:p>
            <a:r>
              <a:rPr lang="hu-HU" sz="2000" dirty="0">
                <a:latin typeface="Arial Narrow" pitchFamily="34" charset="0"/>
              </a:rPr>
              <a:t>Petőfi Sándor u. 4. szám</a:t>
            </a:r>
          </a:p>
          <a:p>
            <a:r>
              <a:rPr lang="hu-HU" sz="2000" dirty="0">
                <a:latin typeface="Arial Narrow" pitchFamily="34" charset="0"/>
              </a:rPr>
              <a:t>Tel.: +40 266 371377</a:t>
            </a:r>
          </a:p>
          <a:p>
            <a:r>
              <a:rPr lang="en-US" sz="2000" dirty="0">
                <a:latin typeface="Arial Narrow" pitchFamily="34" charset="0"/>
                <a:hlinkClick r:id="rId3"/>
              </a:rPr>
              <a:t>@: </a:t>
            </a:r>
            <a:r>
              <a:rPr lang="hu-HU" sz="2000" dirty="0" err="1">
                <a:latin typeface="Arial Narrow" pitchFamily="34" charset="0"/>
                <a:hlinkClick r:id="rId3"/>
              </a:rPr>
              <a:t>rmpsz</a:t>
            </a:r>
            <a:r>
              <a:rPr lang="hu-HU" sz="2000" dirty="0">
                <a:latin typeface="Arial Narrow" pitchFamily="34" charset="0"/>
                <a:hlinkClick r:id="rId3"/>
              </a:rPr>
              <a:t>@</a:t>
            </a:r>
            <a:r>
              <a:rPr lang="hu-HU" sz="2000" dirty="0" err="1">
                <a:latin typeface="Arial Narrow" pitchFamily="34" charset="0"/>
                <a:hlinkClick r:id="rId3"/>
              </a:rPr>
              <a:t>rmpsz.ro</a:t>
            </a:r>
            <a:endParaRPr lang="hu-HU" sz="2000" dirty="0">
              <a:latin typeface="Arial Narrow" pitchFamily="34" charset="0"/>
            </a:endParaRPr>
          </a:p>
          <a:p>
            <a:r>
              <a:rPr lang="hu-HU" sz="2000" dirty="0" err="1">
                <a:latin typeface="Arial Narrow" pitchFamily="34" charset="0"/>
                <a:hlinkClick r:id="rId4"/>
              </a:rPr>
              <a:t>www.rmpsz.ro</a:t>
            </a:r>
            <a:endParaRPr lang="hu-HU" sz="20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  <a:p>
            <a:r>
              <a:rPr lang="en-US" sz="2000" b="1" dirty="0">
                <a:latin typeface="Arial Narrow" pitchFamily="34" charset="0"/>
              </a:rPr>
              <a:t>K</a:t>
            </a:r>
            <a:r>
              <a:rPr lang="hu-HU" sz="2000" b="1" dirty="0">
                <a:latin typeface="Arial Narrow" pitchFamily="34" charset="0"/>
              </a:rPr>
              <a:t>ÖSZÖNÖM </a:t>
            </a:r>
            <a:r>
              <a:rPr lang="hu-HU" sz="2000" b="1" dirty="0" smtClean="0">
                <a:latin typeface="Arial Narrow" pitchFamily="34" charset="0"/>
              </a:rPr>
              <a:t>A FIGYELMÜKET</a:t>
            </a:r>
            <a:r>
              <a:rPr lang="hu-HU" sz="2000" b="1" dirty="0">
                <a:latin typeface="Arial Narrow" pitchFamily="34" charset="0"/>
              </a:rPr>
              <a:t>!</a:t>
            </a:r>
            <a:endParaRPr lang="hu-HU" sz="2000" b="1" dirty="0">
              <a:latin typeface="Arial Narrow" pitchFamily="34" charset="0"/>
            </a:endParaRPr>
          </a:p>
          <a:p>
            <a:endParaRPr lang="hu-H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815" y="111512"/>
            <a:ext cx="11178619" cy="6579219"/>
          </a:xfrm>
        </p:spPr>
        <p:txBody>
          <a:bodyPr>
            <a:normAutofit/>
          </a:bodyPr>
          <a:lstStyle/>
          <a:p>
            <a:pPr algn="l"/>
            <a:r>
              <a:rPr lang="hu-HU" sz="4400" dirty="0" smtClean="0">
                <a:latin typeface="+mj-lt"/>
              </a:rPr>
              <a:t>Általános törvényi keret, szabályozás</a:t>
            </a:r>
          </a:p>
          <a:p>
            <a:pPr algn="l"/>
            <a:endParaRPr lang="hu-HU" b="1" i="1" dirty="0" smtClean="0"/>
          </a:p>
          <a:p>
            <a:pPr algn="l"/>
            <a:r>
              <a:rPr lang="hu-HU" b="1" i="1" dirty="0" smtClean="0"/>
              <a:t>A </a:t>
            </a:r>
            <a:r>
              <a:rPr lang="hu-HU" b="1" i="1" dirty="0" smtClean="0"/>
              <a:t>2011. jan. 5-i, utólag többször módosított Román Oktatási Törvény: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a</a:t>
            </a:r>
            <a:r>
              <a:rPr lang="hu-HU" dirty="0" smtClean="0"/>
              <a:t> korábbi, a magyar oktatást érintő korlátozó és diszkriminatív elemek szinte teljes felszámolása – a többségi felügyeleti jog megtartása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p</a:t>
            </a:r>
            <a:r>
              <a:rPr lang="hu-HU" dirty="0" smtClean="0"/>
              <a:t>róbálkozás az európai normáknak való megfelelésre – a nemzetállami ideológia megtartása</a:t>
            </a:r>
          </a:p>
          <a:p>
            <a:pPr marL="342900" indent="-342900" algn="l">
              <a:buFontTx/>
              <a:buChar char="-"/>
            </a:pPr>
            <a:r>
              <a:rPr lang="hu-HU" dirty="0" smtClean="0"/>
              <a:t>az államnyelvet tekinti kiindulópontnak, nem természetes jogként, hanem (feltételekkel és kötelezettségekkel járó) kedvezményként értelmezi az esélyegyenlőséget</a:t>
            </a:r>
          </a:p>
          <a:p>
            <a:pPr marL="342900" indent="-342900" algn="l">
              <a:buFontTx/>
              <a:buChar char="-"/>
            </a:pPr>
            <a:r>
              <a:rPr lang="hu-HU" dirty="0" smtClean="0"/>
              <a:t>két lehetőség a kisebbségek számára: anyanyelvű oktatás vagy román nyelvű oktatás kereteiben anyanyelv, történelem, zenei nevelés tanítása</a:t>
            </a:r>
          </a:p>
          <a:p>
            <a:pPr marL="342900" indent="-342900" algn="l">
              <a:buFontTx/>
              <a:buChar char="-"/>
            </a:pPr>
            <a:r>
              <a:rPr lang="hu-HU" dirty="0"/>
              <a:t>a</a:t>
            </a:r>
            <a:r>
              <a:rPr lang="hu-HU" dirty="0" smtClean="0"/>
              <a:t>z oktatáspolitika </a:t>
            </a:r>
            <a:r>
              <a:rPr lang="hu-HU" b="1" dirty="0" smtClean="0"/>
              <a:t>uniformizálja</a:t>
            </a:r>
            <a:r>
              <a:rPr lang="hu-HU" dirty="0" smtClean="0"/>
              <a:t>, egységesen kezeli a kisebbségi nyelveket</a:t>
            </a:r>
          </a:p>
          <a:p>
            <a:pPr marL="342900" indent="-342900" algn="l">
              <a:buFontTx/>
              <a:buChar char="-"/>
            </a:pPr>
            <a:r>
              <a:rPr lang="hu-HU" dirty="0" smtClean="0"/>
              <a:t>a kisebbségi oktatásban részt vevők több, mint </a:t>
            </a:r>
            <a:r>
              <a:rPr lang="hu-HU" b="1" dirty="0" smtClean="0"/>
              <a:t>90 %-a</a:t>
            </a:r>
            <a:r>
              <a:rPr lang="hu-HU" dirty="0" smtClean="0"/>
              <a:t> magyarul tanul, a maradék </a:t>
            </a:r>
            <a:r>
              <a:rPr lang="hu-HU" b="1" dirty="0" smtClean="0"/>
              <a:t>9-10% </a:t>
            </a:r>
            <a:r>
              <a:rPr lang="hu-HU" b="1" i="1" dirty="0" smtClean="0"/>
              <a:t>kilenc nemzetiséghez tartozik </a:t>
            </a:r>
            <a:r>
              <a:rPr lang="hu-HU" dirty="0" smtClean="0"/>
              <a:t>(kevesebb, mint </a:t>
            </a:r>
            <a:r>
              <a:rPr lang="hu-HU" b="1" dirty="0" smtClean="0"/>
              <a:t>2000</a:t>
            </a:r>
            <a:r>
              <a:rPr lang="hu-HU" dirty="0" smtClean="0"/>
              <a:t> közösségenként)</a:t>
            </a:r>
          </a:p>
          <a:p>
            <a:pPr marL="342900" indent="-342900" algn="l">
              <a:buFontTx/>
              <a:buChar char="-"/>
            </a:pPr>
            <a:endParaRPr lang="hu-HU" dirty="0" smtClean="0"/>
          </a:p>
          <a:p>
            <a:pPr algn="l"/>
            <a:endParaRPr lang="hu-HU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7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60" y="-147832"/>
            <a:ext cx="11336010" cy="6872017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4900" dirty="0" smtClean="0"/>
              <a:t>Az oktatási rendszer </a:t>
            </a:r>
            <a:r>
              <a:rPr lang="hu-HU" sz="4900" dirty="0" smtClean="0"/>
              <a:t>struktúrája</a:t>
            </a:r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2600" b="1" dirty="0" smtClean="0">
                <a:latin typeface="+mn-lt"/>
              </a:rPr>
              <a:t/>
            </a:r>
            <a:br>
              <a:rPr lang="hu-HU" sz="2600" b="1" dirty="0" smtClean="0">
                <a:latin typeface="+mn-lt"/>
              </a:rPr>
            </a:br>
            <a:r>
              <a:rPr lang="hu-HU" sz="2600" dirty="0" smtClean="0">
                <a:latin typeface="+mn-lt"/>
              </a:rPr>
              <a:t>- a 2012/2013-as tanévtől </a:t>
            </a:r>
            <a:r>
              <a:rPr lang="hu-HU" sz="2600" b="1" dirty="0" smtClean="0">
                <a:latin typeface="+mn-lt"/>
              </a:rPr>
              <a:t>tankötelezettség</a:t>
            </a:r>
            <a:r>
              <a:rPr lang="hu-HU" sz="2600" dirty="0" smtClean="0">
                <a:latin typeface="+mn-lt"/>
              </a:rPr>
              <a:t> 6 éves kortól (iskolai alapozó osztály bevezetése) X. osztály végéig (16 éves korig)</a:t>
            </a:r>
            <a:br>
              <a:rPr lang="hu-HU" sz="2600" dirty="0" smtClean="0">
                <a:latin typeface="+mn-lt"/>
              </a:rPr>
            </a:br>
            <a:r>
              <a:rPr lang="hu-HU" sz="2600" dirty="0" smtClean="0">
                <a:latin typeface="+mn-lt"/>
              </a:rPr>
              <a:t>- VIII. osztály végén </a:t>
            </a:r>
            <a:r>
              <a:rPr lang="hu-HU" sz="2600" b="1" dirty="0" smtClean="0">
                <a:latin typeface="+mn-lt"/>
              </a:rPr>
              <a:t>záróvizsga</a:t>
            </a:r>
            <a:r>
              <a:rPr lang="hu-HU" sz="2600" dirty="0" smtClean="0">
                <a:latin typeface="+mn-lt"/>
              </a:rPr>
              <a:t>, XII/XIII. osztály végén </a:t>
            </a:r>
            <a:r>
              <a:rPr lang="hu-HU" sz="2600" b="1" dirty="0" smtClean="0">
                <a:latin typeface="+mn-lt"/>
              </a:rPr>
              <a:t>érettségi</a:t>
            </a:r>
            <a:r>
              <a:rPr lang="hu-HU" sz="2600" dirty="0" smtClean="0">
                <a:latin typeface="+mn-lt"/>
              </a:rPr>
              <a:t/>
            </a:r>
            <a:br>
              <a:rPr lang="hu-HU" sz="2600" dirty="0" smtClean="0">
                <a:latin typeface="+mn-lt"/>
              </a:rPr>
            </a:br>
            <a:r>
              <a:rPr lang="hu-HU" sz="2600" dirty="0" smtClean="0">
                <a:latin typeface="+mn-lt"/>
              </a:rPr>
              <a:t>- </a:t>
            </a:r>
            <a:r>
              <a:rPr lang="hu-HU" sz="2600" b="1" dirty="0" smtClean="0">
                <a:latin typeface="+mn-lt"/>
              </a:rPr>
              <a:t>Középiskolai oktatás</a:t>
            </a:r>
            <a:r>
              <a:rPr lang="hu-HU" sz="2600" dirty="0" smtClean="0">
                <a:latin typeface="+mn-lt"/>
              </a:rPr>
              <a:t>: elméleti, műszaki és </a:t>
            </a:r>
            <a:r>
              <a:rPr lang="hu-HU" sz="2600" dirty="0" err="1" smtClean="0">
                <a:latin typeface="+mn-lt"/>
              </a:rPr>
              <a:t>vokacionális</a:t>
            </a:r>
            <a:r>
              <a:rPr lang="hu-HU" sz="2600" dirty="0" smtClean="0">
                <a:latin typeface="+mn-lt"/>
              </a:rPr>
              <a:t>. A magyar kisebbségi iskolahálózat még mindig elsősorban elméleti jellegű</a:t>
            </a:r>
            <a:br>
              <a:rPr lang="hu-HU" sz="2600" dirty="0" smtClean="0">
                <a:latin typeface="+mn-lt"/>
              </a:rPr>
            </a:br>
            <a:r>
              <a:rPr lang="hu-HU" sz="2600" dirty="0" smtClean="0">
                <a:latin typeface="+mn-lt"/>
              </a:rPr>
              <a:t>- </a:t>
            </a:r>
            <a:r>
              <a:rPr lang="hu-HU" sz="2600" b="1" dirty="0" smtClean="0">
                <a:latin typeface="+mn-lt"/>
              </a:rPr>
              <a:t>Szakiskolai oktatás</a:t>
            </a:r>
            <a:r>
              <a:rPr lang="hu-HU" sz="2600" dirty="0" smtClean="0">
                <a:latin typeface="+mn-lt"/>
              </a:rPr>
              <a:t>: előtérbe került, a székelyföldi megyék tudják lefedni a műszaki szakirány teljes skáláját (kedvezőtlen törvénykezési keretből fakadó megkésettség, intézményi felszereltség hiánya, vállalkozói szféra érdektelensége, magyar szakemberek hiánya, továbbképzés megoldatlansága, szakkönyvek és magyar nyelvű tankönyvek hiánya)</a:t>
            </a:r>
            <a:br>
              <a:rPr lang="hu-HU" sz="2600" dirty="0" smtClean="0">
                <a:latin typeface="+mn-lt"/>
              </a:rPr>
            </a:br>
            <a:r>
              <a:rPr lang="hu-HU" sz="2600" dirty="0" smtClean="0">
                <a:latin typeface="+mn-lt"/>
              </a:rPr>
              <a:t>- </a:t>
            </a:r>
            <a:r>
              <a:rPr lang="hu-HU" sz="2600" b="1" dirty="0" smtClean="0">
                <a:latin typeface="+mn-lt"/>
              </a:rPr>
              <a:t>Egyházi (felekezeti oktatás): </a:t>
            </a:r>
            <a:r>
              <a:rPr lang="hu-HU" sz="2600" dirty="0" smtClean="0">
                <a:latin typeface="+mn-lt"/>
              </a:rPr>
              <a:t>jelentős történelmi hagyománya van, fontos szerepe az identitás megőrzésében. 2000 óta bármilyen szakot indíthattak, 2003-ban a módosított Alkotmány 32/5-ös cikkelye szerint </a:t>
            </a:r>
            <a:r>
              <a:rPr lang="hu-HU" sz="2600" b="1" i="1" dirty="0" smtClean="0">
                <a:latin typeface="+mn-lt"/>
              </a:rPr>
              <a:t>„az oktatás valamennyi fokon … állami, magán és felekezeti egységekben zajlik”.</a:t>
            </a:r>
            <a:r>
              <a:rPr lang="hu-HU" sz="2600" dirty="0" smtClean="0">
                <a:latin typeface="+mn-lt"/>
              </a:rPr>
              <a:t/>
            </a:r>
            <a:br>
              <a:rPr lang="hu-HU" sz="2600" dirty="0" smtClean="0">
                <a:latin typeface="+mn-lt"/>
              </a:rPr>
            </a:br>
            <a:r>
              <a:rPr lang="hu-HU" sz="2600" dirty="0">
                <a:latin typeface="+mn-lt"/>
              </a:rPr>
              <a:t>	</a:t>
            </a:r>
            <a:r>
              <a:rPr lang="hu-HU" sz="2600" dirty="0" smtClean="0">
                <a:latin typeface="+mn-lt"/>
              </a:rPr>
              <a:t>- ellentmondások az oktatási törvényben, amelyek miatt a magánjellegű felekezeti oktatás felvállalása helyett a felekezeti iskolák inkább az állami oktatás keretében működnek</a:t>
            </a:r>
            <a:br>
              <a:rPr lang="hu-HU" sz="2600" dirty="0" smtClean="0">
                <a:latin typeface="+mn-lt"/>
              </a:rPr>
            </a:br>
            <a:r>
              <a:rPr lang="hu-HU" sz="2600" dirty="0">
                <a:latin typeface="+mn-lt"/>
              </a:rPr>
              <a:t>	</a:t>
            </a:r>
            <a:r>
              <a:rPr lang="hu-HU" sz="2600" dirty="0" smtClean="0">
                <a:latin typeface="+mn-lt"/>
              </a:rPr>
              <a:t>- a magyar egyházi iskolák döntő többsége elméleti jellegű</a:t>
            </a:r>
            <a:br>
              <a:rPr lang="hu-HU" sz="2600" dirty="0" smtClean="0">
                <a:latin typeface="+mn-lt"/>
              </a:rPr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049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xmlns="" id="{B0E83187-205B-4A10-A100-3BCF39BC6E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-93662"/>
            <a:ext cx="10515600" cy="1325563"/>
          </a:xfrm>
          <a:extLst/>
        </p:spPr>
        <p:txBody>
          <a:bodyPr>
            <a:normAutofit/>
          </a:bodyPr>
          <a:lstStyle/>
          <a:p>
            <a:pPr algn="l"/>
            <a:r>
              <a:rPr lang="ro-RO" altLang="hu-HU" dirty="0" smtClean="0"/>
              <a:t>Oktatási szintek</a:t>
            </a:r>
            <a:endParaRPr lang="ro-RO" altLang="hu-HU" dirty="0"/>
          </a:p>
        </p:txBody>
      </p:sp>
      <p:sp>
        <p:nvSpPr>
          <p:cNvPr id="14339" name="Line 52">
            <a:extLst>
              <a:ext uri="{FF2B5EF4-FFF2-40B4-BE49-F238E27FC236}">
                <a16:creationId xmlns:a16="http://schemas.microsoft.com/office/drawing/2014/main" xmlns="" id="{5B845FF4-5BDA-43F0-B233-E9B837E9648D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1981201" y="5084763"/>
            <a:ext cx="333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3">
            <a:extLst>
              <a:ext uri="{FF2B5EF4-FFF2-40B4-BE49-F238E27FC236}">
                <a16:creationId xmlns:a16="http://schemas.microsoft.com/office/drawing/2014/main" xmlns="" id="{C11207D7-D814-4F93-B54B-EDE024AB394B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1981201" y="4235450"/>
            <a:ext cx="3675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Line 54">
            <a:extLst>
              <a:ext uri="{FF2B5EF4-FFF2-40B4-BE49-F238E27FC236}">
                <a16:creationId xmlns:a16="http://schemas.microsoft.com/office/drawing/2014/main" xmlns="" id="{32E0C5D7-3E02-4B1A-930A-332375C89FC0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1981201" y="3425825"/>
            <a:ext cx="406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2" name="Line 55">
            <a:extLst>
              <a:ext uri="{FF2B5EF4-FFF2-40B4-BE49-F238E27FC236}">
                <a16:creationId xmlns:a16="http://schemas.microsoft.com/office/drawing/2014/main" xmlns="" id="{7501AAF9-61DC-4116-983F-055FC80E131A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1981201" y="2565400"/>
            <a:ext cx="444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3" name="Line 56">
            <a:extLst>
              <a:ext uri="{FF2B5EF4-FFF2-40B4-BE49-F238E27FC236}">
                <a16:creationId xmlns:a16="http://schemas.microsoft.com/office/drawing/2014/main" xmlns="" id="{F4CBAEAD-2052-4CD1-B8C4-D29390249996}"/>
              </a:ext>
            </a:extLst>
          </p:cNvPr>
          <p:cNvSpPr>
            <a:spLocks noChangeShapeType="1"/>
          </p:cNvSpPr>
          <p:nvPr/>
        </p:nvSpPr>
        <p:spPr bwMode="gray">
          <a:xfrm>
            <a:off x="2209800" y="2557464"/>
            <a:ext cx="0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4" name="Line 57">
            <a:extLst>
              <a:ext uri="{FF2B5EF4-FFF2-40B4-BE49-F238E27FC236}">
                <a16:creationId xmlns:a16="http://schemas.microsoft.com/office/drawing/2014/main" xmlns="" id="{87AB8D6B-CF9F-4273-B941-843B6D76C4C4}"/>
              </a:ext>
            </a:extLst>
          </p:cNvPr>
          <p:cNvSpPr>
            <a:spLocks noChangeShapeType="1"/>
          </p:cNvSpPr>
          <p:nvPr/>
        </p:nvSpPr>
        <p:spPr bwMode="gray">
          <a:xfrm>
            <a:off x="2209800" y="3424238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5" name="Line 58">
            <a:extLst>
              <a:ext uri="{FF2B5EF4-FFF2-40B4-BE49-F238E27FC236}">
                <a16:creationId xmlns:a16="http://schemas.microsoft.com/office/drawing/2014/main" xmlns="" id="{3D4F0D33-F9E0-41B6-8ACB-F8D38469B61F}"/>
              </a:ext>
            </a:extLst>
          </p:cNvPr>
          <p:cNvSpPr>
            <a:spLocks noChangeShapeType="1"/>
          </p:cNvSpPr>
          <p:nvPr/>
        </p:nvSpPr>
        <p:spPr bwMode="gray">
          <a:xfrm>
            <a:off x="2209800" y="423227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6" name="Line 59">
            <a:extLst>
              <a:ext uri="{FF2B5EF4-FFF2-40B4-BE49-F238E27FC236}">
                <a16:creationId xmlns:a16="http://schemas.microsoft.com/office/drawing/2014/main" xmlns="" id="{80A4E556-49B9-44BB-A102-6E1F70AC634A}"/>
              </a:ext>
            </a:extLst>
          </p:cNvPr>
          <p:cNvSpPr>
            <a:spLocks noChangeShapeType="1"/>
          </p:cNvSpPr>
          <p:nvPr/>
        </p:nvSpPr>
        <p:spPr bwMode="gray">
          <a:xfrm>
            <a:off x="2209800" y="5086351"/>
            <a:ext cx="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7" name="Text Box 60">
            <a:extLst>
              <a:ext uri="{FF2B5EF4-FFF2-40B4-BE49-F238E27FC236}">
                <a16:creationId xmlns:a16="http://schemas.microsoft.com/office/drawing/2014/main" xmlns="" id="{F4FD89A2-F318-4167-82BC-41B1F3B424A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01888" y="2133600"/>
            <a:ext cx="2062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dirty="0" smtClean="0">
                <a:solidFill>
                  <a:schemeClr val="tx2"/>
                </a:solidFill>
                <a:latin typeface="Verdana" panose="020B0604030504040204" pitchFamily="34" charset="0"/>
              </a:rPr>
              <a:t>IX-XII/XIII </a:t>
            </a:r>
            <a:r>
              <a:rPr lang="ro-RO" altLang="hu-HU" dirty="0">
                <a:solidFill>
                  <a:schemeClr val="tx2"/>
                </a:solidFill>
                <a:latin typeface="Verdana" panose="020B0604030504040204" pitchFamily="34" charset="0"/>
              </a:rPr>
              <a:t>osztályok</a:t>
            </a:r>
            <a:endParaRPr lang="en-US" altLang="hu-HU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4348" name="Text Box 61">
            <a:extLst>
              <a:ext uri="{FF2B5EF4-FFF2-40B4-BE49-F238E27FC236}">
                <a16:creationId xmlns:a16="http://schemas.microsoft.com/office/drawing/2014/main" xmlns="" id="{EFAA21B7-D8CD-4536-B951-C809F8FCA5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01888" y="2936875"/>
            <a:ext cx="1636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dirty="0" smtClean="0">
                <a:solidFill>
                  <a:schemeClr val="tx2"/>
                </a:solidFill>
                <a:latin typeface="Verdana" panose="020B0604030504040204" pitchFamily="34" charset="0"/>
              </a:rPr>
              <a:t>V-VIII </a:t>
            </a:r>
            <a:r>
              <a:rPr lang="ro-RO" altLang="hu-HU" dirty="0">
                <a:solidFill>
                  <a:schemeClr val="tx2"/>
                </a:solidFill>
                <a:latin typeface="Verdana" panose="020B0604030504040204" pitchFamily="34" charset="0"/>
              </a:rPr>
              <a:t>osztályok</a:t>
            </a:r>
            <a:endParaRPr lang="en-US" altLang="hu-HU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4349" name="Text Box 62">
            <a:extLst>
              <a:ext uri="{FF2B5EF4-FFF2-40B4-BE49-F238E27FC236}">
                <a16:creationId xmlns:a16="http://schemas.microsoft.com/office/drawing/2014/main" xmlns="" id="{E7CA86BB-FF7C-48BF-AE35-B3A50F6D86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01888" y="3741738"/>
            <a:ext cx="1705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dirty="0" smtClean="0">
                <a:solidFill>
                  <a:schemeClr val="tx2"/>
                </a:solidFill>
                <a:latin typeface="Verdana" panose="020B0604030504040204" pitchFamily="34" charset="0"/>
              </a:rPr>
              <a:t>I-IV osztályok,</a:t>
            </a:r>
            <a:endParaRPr lang="ro-RO" altLang="hu-HU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ro-RO" altLang="hu-HU" dirty="0">
                <a:solidFill>
                  <a:schemeClr val="tx2"/>
                </a:solidFill>
                <a:latin typeface="Verdana" panose="020B0604030504040204" pitchFamily="34" charset="0"/>
              </a:rPr>
              <a:t>i</a:t>
            </a:r>
            <a:r>
              <a:rPr lang="ro-RO" altLang="hu-HU" dirty="0" smtClean="0">
                <a:solidFill>
                  <a:schemeClr val="tx2"/>
                </a:solidFill>
                <a:latin typeface="Verdana" panose="020B0604030504040204" pitchFamily="34" charset="0"/>
              </a:rPr>
              <a:t>skolai előkészítő</a:t>
            </a:r>
            <a:endParaRPr lang="en-US" altLang="hu-HU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4350" name="Text Box 63">
            <a:extLst>
              <a:ext uri="{FF2B5EF4-FFF2-40B4-BE49-F238E27FC236}">
                <a16:creationId xmlns:a16="http://schemas.microsoft.com/office/drawing/2014/main" xmlns="" id="{B93FCD59-DEF2-47E2-A063-F5CEDDFF73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01888" y="5562600"/>
            <a:ext cx="1321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dirty="0">
                <a:solidFill>
                  <a:schemeClr val="tx2"/>
                </a:solidFill>
                <a:latin typeface="Verdana" panose="020B0604030504040204" pitchFamily="34" charset="0"/>
              </a:rPr>
              <a:t>0-3 </a:t>
            </a:r>
            <a:r>
              <a:rPr lang="ro-RO" altLang="hu-HU" dirty="0" smtClean="0">
                <a:solidFill>
                  <a:schemeClr val="tx2"/>
                </a:solidFill>
                <a:latin typeface="Verdana" panose="020B0604030504040204" pitchFamily="34" charset="0"/>
              </a:rPr>
              <a:t>éves </a:t>
            </a:r>
            <a:r>
              <a:rPr lang="ro-RO" altLang="hu-HU" dirty="0">
                <a:solidFill>
                  <a:schemeClr val="tx2"/>
                </a:solidFill>
                <a:latin typeface="Verdana" panose="020B0604030504040204" pitchFamily="34" charset="0"/>
              </a:rPr>
              <a:t>kor</a:t>
            </a:r>
            <a:endParaRPr lang="en-US" altLang="hu-HU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4640" name="Rectangle 64">
            <a:extLst>
              <a:ext uri="{FF2B5EF4-FFF2-40B4-BE49-F238E27FC236}">
                <a16:creationId xmlns:a16="http://schemas.microsoft.com/office/drawing/2014/main" xmlns="" id="{C9CC9B56-BD3B-4AB8-A76E-7A006B433D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7000" y="2133601"/>
            <a:ext cx="3505200" cy="4492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 wrap="none" anchor="ctr">
            <a:flatTx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Felső középfok, </a:t>
            </a:r>
          </a:p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középiskolai oktatás</a:t>
            </a:r>
            <a:endParaRPr lang="en-US" altLang="hu-HU" sz="16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4641" name="Rectangle 65">
            <a:extLst>
              <a:ext uri="{FF2B5EF4-FFF2-40B4-BE49-F238E27FC236}">
                <a16:creationId xmlns:a16="http://schemas.microsoft.com/office/drawing/2014/main" xmlns="" id="{89278D5B-5991-4029-B60E-E218A3BF61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0" y="2962275"/>
            <a:ext cx="3505200" cy="4572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72549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2549"/>
                  <a:invGamma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/>
        </p:spPr>
        <p:txBody>
          <a:bodyPr wrap="none" anchor="ctr">
            <a:flatTx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Alsó középfok, </a:t>
            </a:r>
          </a:p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általános iskolai oktatás</a:t>
            </a:r>
            <a:endParaRPr lang="en-US" altLang="hu-HU" sz="16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353" name="Rectangle 66">
            <a:extLst>
              <a:ext uri="{FF2B5EF4-FFF2-40B4-BE49-F238E27FC236}">
                <a16:creationId xmlns:a16="http://schemas.microsoft.com/office/drawing/2014/main" xmlns="" id="{55EFF23B-6C8D-4686-B09E-45CB69BCBE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15000" y="3800476"/>
            <a:ext cx="3505200" cy="46037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Alapfokú oktatás</a:t>
            </a:r>
            <a:endParaRPr lang="en-US" altLang="hu-HU" sz="16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354" name="Rectangle 67">
            <a:extLst>
              <a:ext uri="{FF2B5EF4-FFF2-40B4-BE49-F238E27FC236}">
                <a16:creationId xmlns:a16="http://schemas.microsoft.com/office/drawing/2014/main" xmlns="" id="{BD8397E3-7688-4E34-A689-D182634E76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34000" y="4633913"/>
            <a:ext cx="3513138" cy="461962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Óvodai oktatás</a:t>
            </a:r>
            <a:endParaRPr lang="en-US" altLang="hu-HU" sz="16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355" name="Freeform 68">
            <a:extLst>
              <a:ext uri="{FF2B5EF4-FFF2-40B4-BE49-F238E27FC236}">
                <a16:creationId xmlns:a16="http://schemas.microsoft.com/office/drawing/2014/main" xmlns="" id="{7B1EC7C8-CC10-4E63-A425-B266EAD8210C}"/>
              </a:ext>
            </a:extLst>
          </p:cNvPr>
          <p:cNvSpPr>
            <a:spLocks/>
          </p:cNvSpPr>
          <p:nvPr/>
        </p:nvSpPr>
        <p:spPr bwMode="gray">
          <a:xfrm>
            <a:off x="4008438" y="1773238"/>
            <a:ext cx="2519362" cy="3960812"/>
          </a:xfrm>
          <a:custGeom>
            <a:avLst/>
            <a:gdLst>
              <a:gd name="T0" fmla="*/ 2147483647 w 1151"/>
              <a:gd name="T1" fmla="*/ 2147483647 h 1929"/>
              <a:gd name="T2" fmla="*/ 2147483647 w 1151"/>
              <a:gd name="T3" fmla="*/ 2147483647 h 1929"/>
              <a:gd name="T4" fmla="*/ 0 w 1151"/>
              <a:gd name="T5" fmla="*/ 2147483647 h 1929"/>
              <a:gd name="T6" fmla="*/ 2147483647 w 1151"/>
              <a:gd name="T7" fmla="*/ 2147483647 h 1929"/>
              <a:gd name="T8" fmla="*/ 2147483647 w 1151"/>
              <a:gd name="T9" fmla="*/ 2147483647 h 1929"/>
              <a:gd name="T10" fmla="*/ 2147483647 w 1151"/>
              <a:gd name="T11" fmla="*/ 2147483647 h 1929"/>
              <a:gd name="T12" fmla="*/ 2147483647 w 1151"/>
              <a:gd name="T13" fmla="*/ 2147483647 h 1929"/>
              <a:gd name="T14" fmla="*/ 2147483647 w 1151"/>
              <a:gd name="T15" fmla="*/ 2147483647 h 1929"/>
              <a:gd name="T16" fmla="*/ 2147483647 w 1151"/>
              <a:gd name="T17" fmla="*/ 2147483647 h 1929"/>
              <a:gd name="T18" fmla="*/ 2147483647 w 1151"/>
              <a:gd name="T19" fmla="*/ 2147483647 h 1929"/>
              <a:gd name="T20" fmla="*/ 2147483647 w 1151"/>
              <a:gd name="T21" fmla="*/ 2147483647 h 1929"/>
              <a:gd name="T22" fmla="*/ 2147483647 w 1151"/>
              <a:gd name="T23" fmla="*/ 2147483647 h 1929"/>
              <a:gd name="T24" fmla="*/ 2147483647 w 1151"/>
              <a:gd name="T25" fmla="*/ 2147483647 h 1929"/>
              <a:gd name="T26" fmla="*/ 2147483647 w 1151"/>
              <a:gd name="T27" fmla="*/ 2147483647 h 1929"/>
              <a:gd name="T28" fmla="*/ 2147483647 w 1151"/>
              <a:gd name="T29" fmla="*/ 2147483647 h 1929"/>
              <a:gd name="T30" fmla="*/ 2147483647 w 1151"/>
              <a:gd name="T31" fmla="*/ 2147483647 h 1929"/>
              <a:gd name="T32" fmla="*/ 2147483647 w 1151"/>
              <a:gd name="T33" fmla="*/ 2147483647 h 1929"/>
              <a:gd name="T34" fmla="*/ 2147483647 w 1151"/>
              <a:gd name="T35" fmla="*/ 2147483647 h 1929"/>
              <a:gd name="T36" fmla="*/ 2147483647 w 1151"/>
              <a:gd name="T37" fmla="*/ 2147483647 h 1929"/>
              <a:gd name="T38" fmla="*/ 2147483647 w 1151"/>
              <a:gd name="T39" fmla="*/ 2147483647 h 1929"/>
              <a:gd name="T40" fmla="*/ 2147483647 w 1151"/>
              <a:gd name="T41" fmla="*/ 2147483647 h 1929"/>
              <a:gd name="T42" fmla="*/ 2147483647 w 1151"/>
              <a:gd name="T43" fmla="*/ 2147483647 h 1929"/>
              <a:gd name="T44" fmla="*/ 2147483647 w 1151"/>
              <a:gd name="T45" fmla="*/ 2147483647 h 1929"/>
              <a:gd name="T46" fmla="*/ 2147483647 w 1151"/>
              <a:gd name="T47" fmla="*/ 2147483647 h 1929"/>
              <a:gd name="T48" fmla="*/ 2147483647 w 1151"/>
              <a:gd name="T49" fmla="*/ 2147483647 h 1929"/>
              <a:gd name="T50" fmla="*/ 2147483647 w 1151"/>
              <a:gd name="T51" fmla="*/ 2147483647 h 1929"/>
              <a:gd name="T52" fmla="*/ 2147483647 w 1151"/>
              <a:gd name="T53" fmla="*/ 2147483647 h 1929"/>
              <a:gd name="T54" fmla="*/ 2147483647 w 1151"/>
              <a:gd name="T55" fmla="*/ 0 h 1929"/>
              <a:gd name="T56" fmla="*/ 2147483647 w 1151"/>
              <a:gd name="T57" fmla="*/ 2147483647 h 1929"/>
              <a:gd name="T58" fmla="*/ 2147483647 w 1151"/>
              <a:gd name="T59" fmla="*/ 2147483647 h 1929"/>
              <a:gd name="T60" fmla="*/ 2147483647 w 1151"/>
              <a:gd name="T61" fmla="*/ 2147483647 h 1929"/>
              <a:gd name="T62" fmla="*/ 2147483647 w 1151"/>
              <a:gd name="T63" fmla="*/ 2147483647 h 1929"/>
              <a:gd name="T64" fmla="*/ 2147483647 w 1151"/>
              <a:gd name="T65" fmla="*/ 2147483647 h 1929"/>
              <a:gd name="T66" fmla="*/ 2147483647 w 1151"/>
              <a:gd name="T67" fmla="*/ 2147483647 h 1929"/>
              <a:gd name="T68" fmla="*/ 2147483647 w 1151"/>
              <a:gd name="T69" fmla="*/ 2147483647 h 1929"/>
              <a:gd name="T70" fmla="*/ 2147483647 w 1151"/>
              <a:gd name="T71" fmla="*/ 2147483647 h 1929"/>
              <a:gd name="T72" fmla="*/ 2147483647 w 1151"/>
              <a:gd name="T73" fmla="*/ 2147483647 h 1929"/>
              <a:gd name="T74" fmla="*/ 2147483647 w 1151"/>
              <a:gd name="T75" fmla="*/ 2147483647 h 1929"/>
              <a:gd name="T76" fmla="*/ 2147483647 w 1151"/>
              <a:gd name="T77" fmla="*/ 2147483647 h 1929"/>
              <a:gd name="T78" fmla="*/ 2147483647 w 1151"/>
              <a:gd name="T79" fmla="*/ 2147483647 h 1929"/>
              <a:gd name="T80" fmla="*/ 2147483647 w 1151"/>
              <a:gd name="T81" fmla="*/ 2147483647 h 1929"/>
              <a:gd name="T82" fmla="*/ 2147483647 w 1151"/>
              <a:gd name="T83" fmla="*/ 2147483647 h 1929"/>
              <a:gd name="T84" fmla="*/ 2147483647 w 1151"/>
              <a:gd name="T85" fmla="*/ 2147483647 h 1929"/>
              <a:gd name="T86" fmla="*/ 2147483647 w 1151"/>
              <a:gd name="T87" fmla="*/ 2147483647 h 1929"/>
              <a:gd name="T88" fmla="*/ 2147483647 w 1151"/>
              <a:gd name="T89" fmla="*/ 2147483647 h 1929"/>
              <a:gd name="T90" fmla="*/ 2147483647 w 1151"/>
              <a:gd name="T91" fmla="*/ 2147483647 h 1929"/>
              <a:gd name="T92" fmla="*/ 2147483647 w 1151"/>
              <a:gd name="T93" fmla="*/ 2147483647 h 1929"/>
              <a:gd name="T94" fmla="*/ 2147483647 w 1151"/>
              <a:gd name="T95" fmla="*/ 2147483647 h 1929"/>
              <a:gd name="T96" fmla="*/ 2147483647 w 1151"/>
              <a:gd name="T97" fmla="*/ 2147483647 h 1929"/>
              <a:gd name="T98" fmla="*/ 2147483647 w 1151"/>
              <a:gd name="T99" fmla="*/ 2147483647 h 1929"/>
              <a:gd name="T100" fmla="*/ 2147483647 w 1151"/>
              <a:gd name="T101" fmla="*/ 2147483647 h 1929"/>
              <a:gd name="T102" fmla="*/ 2147483647 w 1151"/>
              <a:gd name="T103" fmla="*/ 2147483647 h 1929"/>
              <a:gd name="T104" fmla="*/ 2147483647 w 1151"/>
              <a:gd name="T105" fmla="*/ 2147483647 h 1929"/>
              <a:gd name="T106" fmla="*/ 2147483647 w 1151"/>
              <a:gd name="T107" fmla="*/ 2147483647 h 1929"/>
              <a:gd name="T108" fmla="*/ 2147483647 w 1151"/>
              <a:gd name="T109" fmla="*/ 2147483647 h 19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1"/>
              <a:gd name="T166" fmla="*/ 0 h 1929"/>
              <a:gd name="T167" fmla="*/ 1151 w 1151"/>
              <a:gd name="T168" fmla="*/ 1929 h 19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1" h="1929">
                <a:moveTo>
                  <a:pt x="10" y="1929"/>
                </a:moveTo>
                <a:lnTo>
                  <a:pt x="2" y="1802"/>
                </a:lnTo>
                <a:lnTo>
                  <a:pt x="0" y="1681"/>
                </a:lnTo>
                <a:lnTo>
                  <a:pt x="3" y="1564"/>
                </a:lnTo>
                <a:lnTo>
                  <a:pt x="11" y="1452"/>
                </a:lnTo>
                <a:lnTo>
                  <a:pt x="23" y="1345"/>
                </a:lnTo>
                <a:lnTo>
                  <a:pt x="40" y="1242"/>
                </a:lnTo>
                <a:lnTo>
                  <a:pt x="60" y="1143"/>
                </a:lnTo>
                <a:lnTo>
                  <a:pt x="85" y="1050"/>
                </a:lnTo>
                <a:lnTo>
                  <a:pt x="112" y="960"/>
                </a:lnTo>
                <a:lnTo>
                  <a:pt x="142" y="876"/>
                </a:lnTo>
                <a:lnTo>
                  <a:pt x="173" y="795"/>
                </a:lnTo>
                <a:lnTo>
                  <a:pt x="208" y="720"/>
                </a:lnTo>
                <a:lnTo>
                  <a:pt x="241" y="649"/>
                </a:lnTo>
                <a:lnTo>
                  <a:pt x="278" y="582"/>
                </a:lnTo>
                <a:lnTo>
                  <a:pt x="313" y="520"/>
                </a:lnTo>
                <a:lnTo>
                  <a:pt x="351" y="462"/>
                </a:lnTo>
                <a:lnTo>
                  <a:pt x="386" y="409"/>
                </a:lnTo>
                <a:lnTo>
                  <a:pt x="422" y="360"/>
                </a:lnTo>
                <a:lnTo>
                  <a:pt x="458" y="317"/>
                </a:lnTo>
                <a:lnTo>
                  <a:pt x="492" y="276"/>
                </a:lnTo>
                <a:lnTo>
                  <a:pt x="523" y="239"/>
                </a:lnTo>
                <a:lnTo>
                  <a:pt x="552" y="208"/>
                </a:lnTo>
                <a:lnTo>
                  <a:pt x="578" y="181"/>
                </a:lnTo>
                <a:lnTo>
                  <a:pt x="603" y="158"/>
                </a:lnTo>
                <a:lnTo>
                  <a:pt x="637" y="126"/>
                </a:lnTo>
                <a:lnTo>
                  <a:pt x="385" y="120"/>
                </a:lnTo>
                <a:lnTo>
                  <a:pt x="981" y="0"/>
                </a:lnTo>
                <a:lnTo>
                  <a:pt x="1151" y="146"/>
                </a:lnTo>
                <a:lnTo>
                  <a:pt x="879" y="148"/>
                </a:lnTo>
                <a:lnTo>
                  <a:pt x="827" y="192"/>
                </a:lnTo>
                <a:lnTo>
                  <a:pt x="775" y="236"/>
                </a:lnTo>
                <a:lnTo>
                  <a:pt x="723" y="280"/>
                </a:lnTo>
                <a:lnTo>
                  <a:pt x="681" y="326"/>
                </a:lnTo>
                <a:lnTo>
                  <a:pt x="641" y="370"/>
                </a:lnTo>
                <a:lnTo>
                  <a:pt x="607" y="408"/>
                </a:lnTo>
                <a:lnTo>
                  <a:pt x="577" y="444"/>
                </a:lnTo>
                <a:lnTo>
                  <a:pt x="557" y="470"/>
                </a:lnTo>
                <a:lnTo>
                  <a:pt x="529" y="504"/>
                </a:lnTo>
                <a:lnTo>
                  <a:pt x="487" y="554"/>
                </a:lnTo>
                <a:lnTo>
                  <a:pt x="445" y="607"/>
                </a:lnTo>
                <a:lnTo>
                  <a:pt x="404" y="665"/>
                </a:lnTo>
                <a:lnTo>
                  <a:pt x="362" y="729"/>
                </a:lnTo>
                <a:lnTo>
                  <a:pt x="321" y="798"/>
                </a:lnTo>
                <a:lnTo>
                  <a:pt x="283" y="870"/>
                </a:lnTo>
                <a:lnTo>
                  <a:pt x="243" y="949"/>
                </a:lnTo>
                <a:lnTo>
                  <a:pt x="208" y="1034"/>
                </a:lnTo>
                <a:lnTo>
                  <a:pt x="173" y="1124"/>
                </a:lnTo>
                <a:lnTo>
                  <a:pt x="141" y="1220"/>
                </a:lnTo>
                <a:lnTo>
                  <a:pt x="110" y="1322"/>
                </a:lnTo>
                <a:lnTo>
                  <a:pt x="84" y="1431"/>
                </a:lnTo>
                <a:lnTo>
                  <a:pt x="60" y="1546"/>
                </a:lnTo>
                <a:lnTo>
                  <a:pt x="40" y="1666"/>
                </a:lnTo>
                <a:lnTo>
                  <a:pt x="22" y="1795"/>
                </a:lnTo>
                <a:lnTo>
                  <a:pt x="10" y="1929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56" name="Rectangle 69">
            <a:extLst>
              <a:ext uri="{FF2B5EF4-FFF2-40B4-BE49-F238E27FC236}">
                <a16:creationId xmlns:a16="http://schemas.microsoft.com/office/drawing/2014/main" xmlns="" id="{31FF08B5-CEFB-40C0-8D7F-781FFA3951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5064" y="5467351"/>
            <a:ext cx="3513137" cy="461963"/>
          </a:xfrm>
          <a:prstGeom prst="rect">
            <a:avLst/>
          </a:prstGeom>
          <a:solidFill>
            <a:srgbClr val="FF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Óvoda előtti oktatás</a:t>
            </a:r>
            <a:endParaRPr lang="en-US" altLang="hu-HU" sz="16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357" name="Text Box 70">
            <a:extLst>
              <a:ext uri="{FF2B5EF4-FFF2-40B4-BE49-F238E27FC236}">
                <a16:creationId xmlns:a16="http://schemas.microsoft.com/office/drawing/2014/main" xmlns="" id="{2EEB3450-325A-422C-BF0D-271A139C5B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01888" y="4757738"/>
            <a:ext cx="1321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ro-RO" altLang="hu-HU" dirty="0" smtClean="0">
                <a:solidFill>
                  <a:schemeClr val="tx2"/>
                </a:solidFill>
                <a:latin typeface="Verdana" panose="020B0604030504040204" pitchFamily="34" charset="0"/>
              </a:rPr>
              <a:t>3-6 éves </a:t>
            </a:r>
            <a:r>
              <a:rPr lang="ro-RO" altLang="hu-HU" dirty="0">
                <a:solidFill>
                  <a:schemeClr val="tx2"/>
                </a:solidFill>
                <a:latin typeface="Verdana" panose="020B0604030504040204" pitchFamily="34" charset="0"/>
              </a:rPr>
              <a:t>kor</a:t>
            </a:r>
            <a:endParaRPr lang="en-US" altLang="hu-HU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4358" name="Line 71">
            <a:extLst>
              <a:ext uri="{FF2B5EF4-FFF2-40B4-BE49-F238E27FC236}">
                <a16:creationId xmlns:a16="http://schemas.microsoft.com/office/drawing/2014/main" xmlns="" id="{2CE3A47E-F603-4C66-BF91-E493F20E79C9}"/>
              </a:ext>
            </a:extLst>
          </p:cNvPr>
          <p:cNvSpPr>
            <a:spLocks noChangeShapeType="1"/>
          </p:cNvSpPr>
          <p:nvPr/>
        </p:nvSpPr>
        <p:spPr bwMode="gray">
          <a:xfrm>
            <a:off x="2209800" y="171767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9" name="Line 72">
            <a:extLst>
              <a:ext uri="{FF2B5EF4-FFF2-40B4-BE49-F238E27FC236}">
                <a16:creationId xmlns:a16="http://schemas.microsoft.com/office/drawing/2014/main" xmlns="" id="{10D70D74-433E-4E11-8B5A-325CD270E3E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1981200" y="1743075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60" name="Line 73">
            <a:extLst>
              <a:ext uri="{FF2B5EF4-FFF2-40B4-BE49-F238E27FC236}">
                <a16:creationId xmlns:a16="http://schemas.microsoft.com/office/drawing/2014/main" xmlns="" id="{B08487A7-BFF3-4047-B729-00360EAE9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93407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89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84">
            <a:extLst>
              <a:ext uri="{FF2B5EF4-FFF2-40B4-BE49-F238E27FC236}">
                <a16:creationId xmlns:a16="http://schemas.microsoft.com/office/drawing/2014/main" xmlns="" id="{73D7492C-EDD9-45FB-9D6E-586DEB9A6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8625" y="54689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3" name="Line 83">
            <a:extLst>
              <a:ext uri="{FF2B5EF4-FFF2-40B4-BE49-F238E27FC236}">
                <a16:creationId xmlns:a16="http://schemas.microsoft.com/office/drawing/2014/main" xmlns="" id="{5F06C412-1482-4616-B971-DFC261BDA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3701" y="30702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AE188442-12D8-42CD-815A-F4A8D62B4D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71859"/>
            <a:ext cx="10515600" cy="1097211"/>
          </a:xfrm>
          <a:extLst/>
        </p:spPr>
        <p:txBody>
          <a:bodyPr>
            <a:normAutofit/>
          </a:bodyPr>
          <a:lstStyle/>
          <a:p>
            <a:pPr algn="l"/>
            <a:r>
              <a:rPr lang="ro-RO" altLang="hu-HU" dirty="0" smtClean="0"/>
              <a:t>Oktatási szintek</a:t>
            </a:r>
            <a:endParaRPr lang="ro-RO" altLang="hu-HU" dirty="0"/>
          </a:p>
        </p:txBody>
      </p:sp>
      <p:sp>
        <p:nvSpPr>
          <p:cNvPr id="15365" name="AutoShape 53">
            <a:extLst>
              <a:ext uri="{FF2B5EF4-FFF2-40B4-BE49-F238E27FC236}">
                <a16:creationId xmlns:a16="http://schemas.microsoft.com/office/drawing/2014/main" xmlns="" id="{410A2837-B411-4F29-812E-F0F5E5790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1158876"/>
            <a:ext cx="576262" cy="1223963"/>
          </a:xfrm>
          <a:prstGeom prst="upArrow">
            <a:avLst>
              <a:gd name="adj1" fmla="val 49861"/>
              <a:gd name="adj2" fmla="val 35763"/>
            </a:avLst>
          </a:prstGeom>
          <a:gradFill rotWithShape="1">
            <a:gsLst>
              <a:gs pos="0">
                <a:srgbClr val="3399FF"/>
              </a:gs>
              <a:gs pos="50000">
                <a:srgbClr val="ADD6FF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ro-RO" altLang="hu-HU" sz="1200" b="1">
              <a:solidFill>
                <a:schemeClr val="tx1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66" name="Line 54">
            <a:extLst>
              <a:ext uri="{FF2B5EF4-FFF2-40B4-BE49-F238E27FC236}">
                <a16:creationId xmlns:a16="http://schemas.microsoft.com/office/drawing/2014/main" xmlns="" id="{DE95A254-3110-48CE-A689-8E957478BD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7650" y="1344613"/>
            <a:ext cx="1588" cy="1008062"/>
          </a:xfrm>
          <a:prstGeom prst="line">
            <a:avLst/>
          </a:prstGeom>
          <a:noFill/>
          <a:ln w="76200" cap="rnd">
            <a:solidFill>
              <a:srgbClr val="00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54" name="AutoShape 82">
            <a:extLst>
              <a:ext uri="{FF2B5EF4-FFF2-40B4-BE49-F238E27FC236}">
                <a16:creationId xmlns:a16="http://schemas.microsoft.com/office/drawing/2014/main" xmlns="" id="{B4254A36-489D-4665-9EC6-73192750F9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29920" y="4180563"/>
            <a:ext cx="2160587" cy="144463"/>
          </a:xfrm>
          <a:prstGeom prst="leftRightArrow">
            <a:avLst>
              <a:gd name="adj1" fmla="val 10991"/>
              <a:gd name="adj2" fmla="val 74711"/>
            </a:avLst>
          </a:prstGeom>
          <a:gradFill rotWithShape="1">
            <a:gsLst>
              <a:gs pos="0">
                <a:srgbClr val="336699"/>
              </a:gs>
              <a:gs pos="50000">
                <a:schemeClr val="accent1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pPr algn="ctr">
              <a:spcBef>
                <a:spcPct val="0"/>
              </a:spcBef>
              <a:defRPr/>
            </a:pPr>
            <a:endParaRPr lang="ro-RO" sz="16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5368" name="Text Box 85">
            <a:extLst>
              <a:ext uri="{FF2B5EF4-FFF2-40B4-BE49-F238E27FC236}">
                <a16:creationId xmlns:a16="http://schemas.microsoft.com/office/drawing/2014/main" xmlns="" id="{9D4FADF4-B9C0-49C8-A8F8-88FC9B2FA80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53638" y="3960406"/>
            <a:ext cx="1797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o-RO" altLang="hu-HU" sz="1600" b="1" dirty="0" smtClean="0">
                <a:solidFill>
                  <a:srgbClr val="CC0000"/>
                </a:solidFill>
              </a:rPr>
              <a:t>Kötelező </a:t>
            </a:r>
            <a:r>
              <a:rPr lang="ro-RO" altLang="hu-HU" sz="1600" b="1" dirty="0">
                <a:solidFill>
                  <a:srgbClr val="CC0000"/>
                </a:solidFill>
              </a:rPr>
              <a:t>oktatás</a:t>
            </a:r>
            <a:endParaRPr lang="en-US" altLang="hu-HU" sz="1600" dirty="0">
              <a:solidFill>
                <a:schemeClr val="tx1"/>
              </a:solidFill>
            </a:endParaRPr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xmlns="" id="{56912F40-4381-4ADC-8B57-F119ADDD08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3851" y="2636838"/>
            <a:ext cx="1514475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Felső középfok, középiskolai oktatás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xmlns="" id="{5003DBAC-F098-49B0-BE8C-E18F5985E5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6563" y="2633664"/>
            <a:ext cx="1130300" cy="173672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4745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o-RO" sz="1200" b="1" dirty="0" smtClean="0">
                <a:solidFill>
                  <a:srgbClr val="000066"/>
                </a:solidFill>
                <a:latin typeface="Verdana" pitchFamily="34" charset="0"/>
              </a:rPr>
              <a:t>Alsó- és felső-középfokú oktatás</a:t>
            </a:r>
            <a:endParaRPr lang="en-US" sz="12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5371" name="Rectangle 18">
            <a:extLst>
              <a:ext uri="{FF2B5EF4-FFF2-40B4-BE49-F238E27FC236}">
                <a16:creationId xmlns:a16="http://schemas.microsoft.com/office/drawing/2014/main" xmlns="" id="{0A914224-2411-49E3-AE1E-14F2740587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6564" y="4394200"/>
            <a:ext cx="3794125" cy="10747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5E4776"/>
              </a:gs>
              <a:gs pos="100000">
                <a:srgbClr val="CC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Alapfokú </a:t>
            </a:r>
            <a:r>
              <a:rPr lang="ro-RO" altLang="hu-HU" sz="1200" b="1" dirty="0">
                <a:solidFill>
                  <a:srgbClr val="000066"/>
                </a:solidFill>
                <a:latin typeface="Verdana" panose="020B0604030504040204" pitchFamily="34" charset="0"/>
              </a:rPr>
              <a:t>oktatás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5372" name="Rectangle 19">
            <a:extLst>
              <a:ext uri="{FF2B5EF4-FFF2-40B4-BE49-F238E27FC236}">
                <a16:creationId xmlns:a16="http://schemas.microsoft.com/office/drawing/2014/main" xmlns="" id="{6859AB75-A928-4605-AEF2-57BB68C4F0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0676" y="5487988"/>
            <a:ext cx="2640013" cy="639762"/>
          </a:xfrm>
          <a:prstGeom prst="rect">
            <a:avLst/>
          </a:prstGeom>
          <a:gradFill rotWithShape="1">
            <a:gsLst>
              <a:gs pos="0">
                <a:srgbClr val="FFB6FF"/>
              </a:gs>
              <a:gs pos="50000">
                <a:srgbClr val="FF66FF"/>
              </a:gs>
              <a:gs pos="100000">
                <a:srgbClr val="FFB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Óvodai nevelés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098" name="Rectangle 26">
            <a:extLst>
              <a:ext uri="{FF2B5EF4-FFF2-40B4-BE49-F238E27FC236}">
                <a16:creationId xmlns:a16="http://schemas.microsoft.com/office/drawing/2014/main" xmlns="" id="{66ED0D4C-A71A-4C90-8DC5-6F3B7A1010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7025" y="1652590"/>
            <a:ext cx="977900" cy="74294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4118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o-RO" sz="1200" b="1" dirty="0" smtClean="0">
                <a:solidFill>
                  <a:srgbClr val="000066"/>
                </a:solidFill>
                <a:latin typeface="Verdana" pitchFamily="34" charset="0"/>
              </a:rPr>
              <a:t>Nem egyetemi szint</a:t>
            </a:r>
            <a:r>
              <a:rPr lang="hu-HU" sz="1200" b="1" dirty="0" smtClean="0">
                <a:solidFill>
                  <a:srgbClr val="000066"/>
                </a:solidFill>
                <a:latin typeface="Verdana" pitchFamily="34" charset="0"/>
              </a:rPr>
              <a:t>ű felsőfokú</a:t>
            </a:r>
            <a:endParaRPr lang="en-US" sz="12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5374" name="Text Box 33">
            <a:extLst>
              <a:ext uri="{FF2B5EF4-FFF2-40B4-BE49-F238E27FC236}">
                <a16:creationId xmlns:a16="http://schemas.microsoft.com/office/drawing/2014/main" xmlns="" id="{3630915C-4679-4206-A1FE-3B35AE428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5929313"/>
            <a:ext cx="287337" cy="215444"/>
          </a:xfrm>
          <a:prstGeom prst="rect">
            <a:avLst/>
          </a:prstGeom>
          <a:gradFill rotWithShape="1">
            <a:gsLst>
              <a:gs pos="0">
                <a:srgbClr val="762F76"/>
              </a:gs>
              <a:gs pos="50000">
                <a:srgbClr val="FF66FF"/>
              </a:gs>
              <a:gs pos="100000">
                <a:srgbClr val="76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3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75" name="Text Box 34">
            <a:extLst>
              <a:ext uri="{FF2B5EF4-FFF2-40B4-BE49-F238E27FC236}">
                <a16:creationId xmlns:a16="http://schemas.microsoft.com/office/drawing/2014/main" xmlns="" id="{1B786232-A2AD-4796-B04E-D9AD1A04C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5708650"/>
            <a:ext cx="287337" cy="215444"/>
          </a:xfrm>
          <a:prstGeom prst="rect">
            <a:avLst/>
          </a:prstGeom>
          <a:gradFill rotWithShape="1">
            <a:gsLst>
              <a:gs pos="0">
                <a:srgbClr val="762F76"/>
              </a:gs>
              <a:gs pos="50000">
                <a:srgbClr val="FF66FF"/>
              </a:gs>
              <a:gs pos="100000">
                <a:srgbClr val="76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4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76" name="Text Box 35">
            <a:extLst>
              <a:ext uri="{FF2B5EF4-FFF2-40B4-BE49-F238E27FC236}">
                <a16:creationId xmlns:a16="http://schemas.microsoft.com/office/drawing/2014/main" xmlns="" id="{B93DEE96-2186-40FE-9941-09B0016C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5487988"/>
            <a:ext cx="287337" cy="215444"/>
          </a:xfrm>
          <a:prstGeom prst="rect">
            <a:avLst/>
          </a:prstGeom>
          <a:gradFill rotWithShape="1">
            <a:gsLst>
              <a:gs pos="0">
                <a:srgbClr val="762F76"/>
              </a:gs>
              <a:gs pos="50000">
                <a:srgbClr val="FF66FF"/>
              </a:gs>
              <a:gs pos="100000">
                <a:srgbClr val="76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5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77" name="Text Box 36">
            <a:extLst>
              <a:ext uri="{FF2B5EF4-FFF2-40B4-BE49-F238E27FC236}">
                <a16:creationId xmlns:a16="http://schemas.microsoft.com/office/drawing/2014/main" xmlns="" id="{CCCC7F64-4C71-42A7-A1D6-213D2A56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5267325"/>
            <a:ext cx="28733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6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78" name="Text Box 37">
            <a:extLst>
              <a:ext uri="{FF2B5EF4-FFF2-40B4-BE49-F238E27FC236}">
                <a16:creationId xmlns:a16="http://schemas.microsoft.com/office/drawing/2014/main" xmlns="" id="{54F06090-7AA8-4954-98B0-14DF64430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5048250"/>
            <a:ext cx="28733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7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79" name="Text Box 38">
            <a:extLst>
              <a:ext uri="{FF2B5EF4-FFF2-40B4-BE49-F238E27FC236}">
                <a16:creationId xmlns:a16="http://schemas.microsoft.com/office/drawing/2014/main" xmlns="" id="{B6B258DE-FDE7-4A46-9EDC-8C7B4FC6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4829175"/>
            <a:ext cx="28733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8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0" name="Text Box 39">
            <a:extLst>
              <a:ext uri="{FF2B5EF4-FFF2-40B4-BE49-F238E27FC236}">
                <a16:creationId xmlns:a16="http://schemas.microsoft.com/office/drawing/2014/main" xmlns="" id="{70EAA126-0094-46CD-B17E-2528A21B7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4610100"/>
            <a:ext cx="28733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9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1" name="Text Box 40">
            <a:extLst>
              <a:ext uri="{FF2B5EF4-FFF2-40B4-BE49-F238E27FC236}">
                <a16:creationId xmlns:a16="http://schemas.microsoft.com/office/drawing/2014/main" xmlns="" id="{A2994A48-1175-4D3C-9FC9-750A72920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4391025"/>
            <a:ext cx="28733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10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2" name="Text Box 41">
            <a:extLst>
              <a:ext uri="{FF2B5EF4-FFF2-40B4-BE49-F238E27FC236}">
                <a16:creationId xmlns:a16="http://schemas.microsoft.com/office/drawing/2014/main" xmlns="" id="{EE8F99D8-3F92-4D86-8F0F-D6BEAF29C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4170363"/>
            <a:ext cx="287337" cy="215444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BAEEEE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11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3" name="Text Box 42">
            <a:extLst>
              <a:ext uri="{FF2B5EF4-FFF2-40B4-BE49-F238E27FC236}">
                <a16:creationId xmlns:a16="http://schemas.microsoft.com/office/drawing/2014/main" xmlns="" id="{4F8CD3E2-27FE-470F-812D-6AEA03E2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3951288"/>
            <a:ext cx="287337" cy="215444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BAEEEE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12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4" name="Text Box 43">
            <a:extLst>
              <a:ext uri="{FF2B5EF4-FFF2-40B4-BE49-F238E27FC236}">
                <a16:creationId xmlns:a16="http://schemas.microsoft.com/office/drawing/2014/main" xmlns="" id="{2033E957-B524-4787-98A9-BFE9C867A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3732213"/>
            <a:ext cx="287337" cy="215444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BAEEEE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13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5" name="Text Box 44">
            <a:extLst>
              <a:ext uri="{FF2B5EF4-FFF2-40B4-BE49-F238E27FC236}">
                <a16:creationId xmlns:a16="http://schemas.microsoft.com/office/drawing/2014/main" xmlns="" id="{9F759E67-724D-4B25-8869-82619E009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3511550"/>
            <a:ext cx="287337" cy="215444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BAEEEE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14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7" name="Text Box 46">
            <a:extLst>
              <a:ext uri="{FF2B5EF4-FFF2-40B4-BE49-F238E27FC236}">
                <a16:creationId xmlns:a16="http://schemas.microsoft.com/office/drawing/2014/main" xmlns="" id="{504456B0-661F-48BB-B84E-4695FD5F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3070225"/>
            <a:ext cx="28733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 dirty="0">
                <a:solidFill>
                  <a:srgbClr val="000066"/>
                </a:solidFill>
                <a:latin typeface="Arial Rounded MT Bold" panose="020B0604020202020204" pitchFamily="34" charset="0"/>
              </a:rPr>
              <a:t>16</a:t>
            </a:r>
            <a:r>
              <a:rPr lang="ro-RO" altLang="hu-HU" dirty="0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 dirty="0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8" name="Text Box 47">
            <a:extLst>
              <a:ext uri="{FF2B5EF4-FFF2-40B4-BE49-F238E27FC236}">
                <a16:creationId xmlns:a16="http://schemas.microsoft.com/office/drawing/2014/main" xmlns="" id="{8D5391D6-C005-4B68-A536-453AD4FC6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2849563"/>
            <a:ext cx="28733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17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89" name="Text Box 48">
            <a:extLst>
              <a:ext uri="{FF2B5EF4-FFF2-40B4-BE49-F238E27FC236}">
                <a16:creationId xmlns:a16="http://schemas.microsoft.com/office/drawing/2014/main" xmlns="" id="{476BAEDB-86DE-4465-BC02-9202FC436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2624138"/>
            <a:ext cx="28733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18</a:t>
            </a:r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90" name="Text Box 49">
            <a:extLst>
              <a:ext uri="{FF2B5EF4-FFF2-40B4-BE49-F238E27FC236}">
                <a16:creationId xmlns:a16="http://schemas.microsoft.com/office/drawing/2014/main" xmlns="" id="{BB2DDDCC-9F6B-43D9-A48E-6CB2BA3D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2405063"/>
            <a:ext cx="28733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>
                <a:solidFill>
                  <a:schemeClr val="accent1"/>
                </a:solidFill>
                <a:latin typeface="Arial Rounded MT Bold" panose="020B0604020202020204" pitchFamily="34" charset="0"/>
              </a:rPr>
              <a:t>19</a:t>
            </a:r>
            <a:r>
              <a:rPr lang="ro-RO" altLang="hu-HU">
                <a:solidFill>
                  <a:schemeClr val="accent1"/>
                </a:solidFill>
                <a:latin typeface="Arial Rounded MT Bold" panose="020B0604020202020204" pitchFamily="34" charset="0"/>
              </a:rPr>
              <a:t> </a:t>
            </a:r>
            <a:endParaRPr lang="en-US" altLang="hu-HU">
              <a:solidFill>
                <a:schemeClr val="accent1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391" name="Text Box 59">
            <a:extLst>
              <a:ext uri="{FF2B5EF4-FFF2-40B4-BE49-F238E27FC236}">
                <a16:creationId xmlns:a16="http://schemas.microsoft.com/office/drawing/2014/main" xmlns="" id="{11E65A1B-426C-46BD-8665-CB91E88E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930900"/>
            <a:ext cx="1512887" cy="215444"/>
          </a:xfrm>
          <a:prstGeom prst="rect">
            <a:avLst/>
          </a:prstGeom>
          <a:gradFill rotWithShape="1">
            <a:gsLst>
              <a:gs pos="0">
                <a:srgbClr val="762F76"/>
              </a:gs>
              <a:gs pos="50000">
                <a:srgbClr val="FF66FF"/>
              </a:gs>
              <a:gs pos="100000">
                <a:srgbClr val="76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Kiscsoport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392" name="Text Box 60">
            <a:extLst>
              <a:ext uri="{FF2B5EF4-FFF2-40B4-BE49-F238E27FC236}">
                <a16:creationId xmlns:a16="http://schemas.microsoft.com/office/drawing/2014/main" xmlns="" id="{0EC0D678-D2A9-4D6E-BC4D-684920C21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710238"/>
            <a:ext cx="1512887" cy="215444"/>
          </a:xfrm>
          <a:prstGeom prst="rect">
            <a:avLst/>
          </a:prstGeom>
          <a:gradFill rotWithShape="1">
            <a:gsLst>
              <a:gs pos="0">
                <a:srgbClr val="762F76"/>
              </a:gs>
              <a:gs pos="50000">
                <a:srgbClr val="FF66FF"/>
              </a:gs>
              <a:gs pos="100000">
                <a:srgbClr val="76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Középcsoport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393" name="Text Box 61">
            <a:extLst>
              <a:ext uri="{FF2B5EF4-FFF2-40B4-BE49-F238E27FC236}">
                <a16:creationId xmlns:a16="http://schemas.microsoft.com/office/drawing/2014/main" xmlns="" id="{11D534F7-915E-40BB-980B-AE611EB2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489575"/>
            <a:ext cx="1512887" cy="215444"/>
          </a:xfrm>
          <a:prstGeom prst="rect">
            <a:avLst/>
          </a:prstGeom>
          <a:gradFill rotWithShape="1">
            <a:gsLst>
              <a:gs pos="0">
                <a:srgbClr val="762F76"/>
              </a:gs>
              <a:gs pos="50000">
                <a:srgbClr val="FF66FF"/>
              </a:gs>
              <a:gs pos="100000">
                <a:srgbClr val="76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Nagycsoport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394" name="Text Box 62">
            <a:extLst>
              <a:ext uri="{FF2B5EF4-FFF2-40B4-BE49-F238E27FC236}">
                <a16:creationId xmlns:a16="http://schemas.microsoft.com/office/drawing/2014/main" xmlns="" id="{4B13EB39-514F-4DC1-852A-AB82F6F04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268913"/>
            <a:ext cx="151288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Előkészítő osztály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395" name="Text Box 63">
            <a:extLst>
              <a:ext uri="{FF2B5EF4-FFF2-40B4-BE49-F238E27FC236}">
                <a16:creationId xmlns:a16="http://schemas.microsoft.com/office/drawing/2014/main" xmlns="" id="{8729ECC3-72A9-43B3-8071-067E45344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152" y="5049838"/>
            <a:ext cx="151288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I. osztály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396" name="Text Box 64">
            <a:extLst>
              <a:ext uri="{FF2B5EF4-FFF2-40B4-BE49-F238E27FC236}">
                <a16:creationId xmlns:a16="http://schemas.microsoft.com/office/drawing/2014/main" xmlns="" id="{F6A2EBC2-392F-45B7-BD7A-990CFCA2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830763"/>
            <a:ext cx="151288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II. osztály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397" name="Text Box 65">
            <a:extLst>
              <a:ext uri="{FF2B5EF4-FFF2-40B4-BE49-F238E27FC236}">
                <a16:creationId xmlns:a16="http://schemas.microsoft.com/office/drawing/2014/main" xmlns="" id="{8625CAB2-36DB-40FB-BF45-6592B1D81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611688"/>
            <a:ext cx="151288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III.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398" name="Text Box 66">
            <a:extLst>
              <a:ext uri="{FF2B5EF4-FFF2-40B4-BE49-F238E27FC236}">
                <a16:creationId xmlns:a16="http://schemas.microsoft.com/office/drawing/2014/main" xmlns="" id="{8EFD3717-C4F3-428A-B1FC-C297E96AF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392613"/>
            <a:ext cx="1512887" cy="21544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CBCB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IV.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399" name="Text Box 67">
            <a:extLst>
              <a:ext uri="{FF2B5EF4-FFF2-40B4-BE49-F238E27FC236}">
                <a16:creationId xmlns:a16="http://schemas.microsoft.com/office/drawing/2014/main" xmlns="" id="{F1D07997-4D97-4FC5-A427-24B00602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173538"/>
            <a:ext cx="1512887" cy="215444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BAEEEE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V.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400" name="Text Box 68">
            <a:extLst>
              <a:ext uri="{FF2B5EF4-FFF2-40B4-BE49-F238E27FC236}">
                <a16:creationId xmlns:a16="http://schemas.microsoft.com/office/drawing/2014/main" xmlns="" id="{1C717064-2340-4BC5-885C-C0BB04D56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3954463"/>
            <a:ext cx="1512887" cy="215444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BAEEEE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VI.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401" name="Text Box 69">
            <a:extLst>
              <a:ext uri="{FF2B5EF4-FFF2-40B4-BE49-F238E27FC236}">
                <a16:creationId xmlns:a16="http://schemas.microsoft.com/office/drawing/2014/main" xmlns="" id="{0DAF6765-B0C7-4AB5-AA6A-93E6B102E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3735388"/>
            <a:ext cx="1512887" cy="215444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BAEEEE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VII.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402" name="Text Box 70">
            <a:extLst>
              <a:ext uri="{FF2B5EF4-FFF2-40B4-BE49-F238E27FC236}">
                <a16:creationId xmlns:a16="http://schemas.microsoft.com/office/drawing/2014/main" xmlns="" id="{9096B8A6-29A5-40D6-8800-2BFB9861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3514725"/>
            <a:ext cx="1512887" cy="215444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BAEEEE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VIII.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404" name="Text Box 72">
            <a:extLst>
              <a:ext uri="{FF2B5EF4-FFF2-40B4-BE49-F238E27FC236}">
                <a16:creationId xmlns:a16="http://schemas.microsoft.com/office/drawing/2014/main" xmlns="" id="{35B9B288-14FF-4E47-A758-C3EFD4DE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3073400"/>
            <a:ext cx="151288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X.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405" name="Text Box 73">
            <a:extLst>
              <a:ext uri="{FF2B5EF4-FFF2-40B4-BE49-F238E27FC236}">
                <a16:creationId xmlns:a16="http://schemas.microsoft.com/office/drawing/2014/main" xmlns="" id="{1075CEAA-7260-46F5-B7FD-5EE257FA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847975"/>
            <a:ext cx="151288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XI.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406" name="Text Box 74">
            <a:extLst>
              <a:ext uri="{FF2B5EF4-FFF2-40B4-BE49-F238E27FC236}">
                <a16:creationId xmlns:a16="http://schemas.microsoft.com/office/drawing/2014/main" xmlns="" id="{5FBEAFBB-513A-4104-B1A8-44955910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627313"/>
            <a:ext cx="151288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XII.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15407" name="Text Box 75">
            <a:extLst>
              <a:ext uri="{FF2B5EF4-FFF2-40B4-BE49-F238E27FC236}">
                <a16:creationId xmlns:a16="http://schemas.microsoft.com/office/drawing/2014/main" xmlns="" id="{8597D07E-2A74-4335-9390-6968EC2D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408238"/>
            <a:ext cx="151288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chemeClr val="accent1"/>
                </a:solidFill>
              </a:rPr>
              <a:t>XIII. osztály </a:t>
            </a:r>
            <a:endParaRPr lang="en-US" altLang="hu-HU" dirty="0">
              <a:solidFill>
                <a:schemeClr val="accent1"/>
              </a:solidFill>
            </a:endParaRPr>
          </a:p>
        </p:txBody>
      </p:sp>
      <p:sp>
        <p:nvSpPr>
          <p:cNvPr id="15408" name="Rectangle 76">
            <a:extLst>
              <a:ext uri="{FF2B5EF4-FFF2-40B4-BE49-F238E27FC236}">
                <a16:creationId xmlns:a16="http://schemas.microsoft.com/office/drawing/2014/main" xmlns="" id="{1259EE31-D23B-4CD7-BC95-DC97306254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1801" y="1674811"/>
            <a:ext cx="1135063" cy="723903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50000">
                <a:srgbClr val="FFF7FB"/>
              </a:gs>
              <a:gs pos="100000">
                <a:srgbClr val="FF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Egyetemi oktatás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5409" name="Rectangle 77">
            <a:extLst>
              <a:ext uri="{FF2B5EF4-FFF2-40B4-BE49-F238E27FC236}">
                <a16:creationId xmlns:a16="http://schemas.microsoft.com/office/drawing/2014/main" xmlns="" id="{56445BCF-916A-43C4-BE45-FDAE87DEA9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5769" y="1241425"/>
            <a:ext cx="1125537" cy="406400"/>
          </a:xfrm>
          <a:prstGeom prst="rect">
            <a:avLst/>
          </a:prstGeom>
          <a:gradFill rotWithShape="1">
            <a:gsLst>
              <a:gs pos="0">
                <a:srgbClr val="FFE0EB"/>
              </a:gs>
              <a:gs pos="50000">
                <a:srgbClr val="FF6699"/>
              </a:gs>
              <a:gs pos="100000">
                <a:srgbClr val="FFE0E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Poszt-graduális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151" name="Rectangle 79">
            <a:extLst>
              <a:ext uri="{FF2B5EF4-FFF2-40B4-BE49-F238E27FC236}">
                <a16:creationId xmlns:a16="http://schemas.microsoft.com/office/drawing/2014/main" xmlns="" id="{68A302B7-4B0C-4041-BCC1-EED05BFDE9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3850" y="3491160"/>
            <a:ext cx="2636838" cy="87922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4745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Alsó középfok, </a:t>
            </a:r>
          </a:p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általános </a:t>
            </a:r>
            <a:r>
              <a:rPr lang="ro-RO" altLang="hu-HU" sz="1200" b="1" dirty="0">
                <a:solidFill>
                  <a:srgbClr val="000066"/>
                </a:solidFill>
                <a:latin typeface="Verdana" panose="020B0604030504040204" pitchFamily="34" charset="0"/>
              </a:rPr>
              <a:t>iskolai oktatás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5411" name="Text Box 87">
            <a:extLst>
              <a:ext uri="{FF2B5EF4-FFF2-40B4-BE49-F238E27FC236}">
                <a16:creationId xmlns:a16="http://schemas.microsoft.com/office/drawing/2014/main" xmlns="" id="{F06D04AC-3FE7-4931-9944-EAA9BBB5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6591300"/>
            <a:ext cx="287337" cy="215444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0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412" name="Text Box 88">
            <a:extLst>
              <a:ext uri="{FF2B5EF4-FFF2-40B4-BE49-F238E27FC236}">
                <a16:creationId xmlns:a16="http://schemas.microsoft.com/office/drawing/2014/main" xmlns="" id="{2A62CF5C-43ED-469C-B054-DF9247ED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6370638"/>
            <a:ext cx="287337" cy="215444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1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413" name="Text Box 89">
            <a:extLst>
              <a:ext uri="{FF2B5EF4-FFF2-40B4-BE49-F238E27FC236}">
                <a16:creationId xmlns:a16="http://schemas.microsoft.com/office/drawing/2014/main" xmlns="" id="{408870B9-351A-4A2A-937E-9C5D893F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4" y="6149975"/>
            <a:ext cx="287337" cy="215444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hu-HU">
                <a:solidFill>
                  <a:srgbClr val="000066"/>
                </a:solidFill>
                <a:latin typeface="Arial Rounded MT Bold" panose="020B0604020202020204" pitchFamily="34" charset="0"/>
              </a:rPr>
              <a:t>2 </a:t>
            </a:r>
            <a:endParaRPr lang="en-US" altLang="hu-HU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  <p:sp>
        <p:nvSpPr>
          <p:cNvPr id="15414" name="Rectangle 90">
            <a:extLst>
              <a:ext uri="{FF2B5EF4-FFF2-40B4-BE49-F238E27FC236}">
                <a16:creationId xmlns:a16="http://schemas.microsoft.com/office/drawing/2014/main" xmlns="" id="{58A4D53B-4E6D-4698-8B8B-36FC2CEE80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0676" y="6151564"/>
            <a:ext cx="2640013" cy="655637"/>
          </a:xfrm>
          <a:prstGeom prst="rect">
            <a:avLst/>
          </a:prstGeom>
          <a:gradFill rotWithShape="1">
            <a:gsLst>
              <a:gs pos="0">
                <a:srgbClr val="FFE9C9"/>
              </a:gs>
              <a:gs pos="50000">
                <a:srgbClr val="FF9900"/>
              </a:gs>
              <a:gs pos="100000">
                <a:srgbClr val="FFE9C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Óvoda előtti nevelés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5415" name="Rectangle 91">
            <a:extLst>
              <a:ext uri="{FF2B5EF4-FFF2-40B4-BE49-F238E27FC236}">
                <a16:creationId xmlns:a16="http://schemas.microsoft.com/office/drawing/2014/main" xmlns="" id="{8272432F-6774-465F-8EBA-17D90023F1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1801" y="5487989"/>
            <a:ext cx="1133475" cy="1304925"/>
          </a:xfrm>
          <a:prstGeom prst="rect">
            <a:avLst/>
          </a:prstGeom>
          <a:gradFill rotWithShape="1">
            <a:gsLst>
              <a:gs pos="0">
                <a:srgbClr val="FFB6FF"/>
              </a:gs>
              <a:gs pos="50000">
                <a:srgbClr val="FF66FF"/>
              </a:gs>
              <a:gs pos="100000">
                <a:srgbClr val="FFB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Korai </a:t>
            </a:r>
            <a:r>
              <a:rPr lang="ro-RO" altLang="hu-HU" sz="1200" b="1" dirty="0">
                <a:solidFill>
                  <a:srgbClr val="000066"/>
                </a:solidFill>
                <a:latin typeface="Verdana" panose="020B0604030504040204" pitchFamily="34" charset="0"/>
              </a:rPr>
              <a:t>nevelés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164" name="Rectangle 92">
            <a:extLst>
              <a:ext uri="{FF2B5EF4-FFF2-40B4-BE49-F238E27FC236}">
                <a16:creationId xmlns:a16="http://schemas.microsoft.com/office/drawing/2014/main" xmlns="" id="{2A4C89D0-30D0-453B-A66E-37F7EBA0B3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6563" y="2579689"/>
            <a:ext cx="1130300" cy="333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4745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165" name="Rectangle 93">
            <a:extLst>
              <a:ext uri="{FF2B5EF4-FFF2-40B4-BE49-F238E27FC236}">
                <a16:creationId xmlns:a16="http://schemas.microsoft.com/office/drawing/2014/main" xmlns="" id="{EEBE1A59-B498-4E1F-8D44-2BA44F1C35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6563" y="2466975"/>
            <a:ext cx="1130300" cy="3333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4745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166" name="Rectangle 94">
            <a:extLst>
              <a:ext uri="{FF2B5EF4-FFF2-40B4-BE49-F238E27FC236}">
                <a16:creationId xmlns:a16="http://schemas.microsoft.com/office/drawing/2014/main" xmlns="" id="{B64D323E-595F-485F-AFE9-B909BABB8F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6563" y="2409825"/>
            <a:ext cx="1130300" cy="3333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4745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167" name="Rectangle 95">
            <a:extLst>
              <a:ext uri="{FF2B5EF4-FFF2-40B4-BE49-F238E27FC236}">
                <a16:creationId xmlns:a16="http://schemas.microsoft.com/office/drawing/2014/main" xmlns="" id="{812F1A3B-050A-453C-A5BD-02113FA9BF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6563" y="2522539"/>
            <a:ext cx="1130300" cy="3492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4745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168" name="Rectangle 96">
            <a:extLst>
              <a:ext uri="{FF2B5EF4-FFF2-40B4-BE49-F238E27FC236}">
                <a16:creationId xmlns:a16="http://schemas.microsoft.com/office/drawing/2014/main" xmlns="" id="{377FB36A-6ED9-4D44-9D85-7C8E411C05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8613" y="2581275"/>
            <a:ext cx="1509712" cy="333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169" name="Rectangle 97">
            <a:extLst>
              <a:ext uri="{FF2B5EF4-FFF2-40B4-BE49-F238E27FC236}">
                <a16:creationId xmlns:a16="http://schemas.microsoft.com/office/drawing/2014/main" xmlns="" id="{D6433AD5-F06C-4763-A464-4B1D1E5ACC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8613" y="2466975"/>
            <a:ext cx="1509712" cy="333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170" name="Rectangle 98">
            <a:extLst>
              <a:ext uri="{FF2B5EF4-FFF2-40B4-BE49-F238E27FC236}">
                <a16:creationId xmlns:a16="http://schemas.microsoft.com/office/drawing/2014/main" xmlns="" id="{24CD8E4C-C7CF-46F5-AE4E-392C83C855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8613" y="2409825"/>
            <a:ext cx="1509712" cy="333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171" name="Rectangle 99">
            <a:extLst>
              <a:ext uri="{FF2B5EF4-FFF2-40B4-BE49-F238E27FC236}">
                <a16:creationId xmlns:a16="http://schemas.microsoft.com/office/drawing/2014/main" xmlns="" id="{EC636739-54D4-467F-B35D-076F123FD9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8613" y="2522539"/>
            <a:ext cx="1509712" cy="34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15424" name="Rectangle 100">
            <a:extLst>
              <a:ext uri="{FF2B5EF4-FFF2-40B4-BE49-F238E27FC236}">
                <a16:creationId xmlns:a16="http://schemas.microsoft.com/office/drawing/2014/main" xmlns="" id="{24A71FBC-92E1-4CC2-913E-46CA141F0C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8964" y="2882900"/>
            <a:ext cx="1101725" cy="617538"/>
          </a:xfrm>
          <a:prstGeom prst="rect">
            <a:avLst/>
          </a:prstGeom>
          <a:gradFill rotWithShape="1">
            <a:gsLst>
              <a:gs pos="0">
                <a:srgbClr val="C6E3C6"/>
              </a:gs>
              <a:gs pos="50000">
                <a:srgbClr val="008000"/>
              </a:gs>
              <a:gs pos="100000">
                <a:srgbClr val="C6E3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Szakoktatás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5425" name="Rectangle 101">
            <a:extLst>
              <a:ext uri="{FF2B5EF4-FFF2-40B4-BE49-F238E27FC236}">
                <a16:creationId xmlns:a16="http://schemas.microsoft.com/office/drawing/2014/main" xmlns="" id="{2BA249FA-19FA-4C7C-B311-CFB9E66E30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8964" y="2409825"/>
            <a:ext cx="1101725" cy="444500"/>
          </a:xfrm>
          <a:prstGeom prst="rect">
            <a:avLst/>
          </a:prstGeom>
          <a:gradFill rotWithShape="1">
            <a:gsLst>
              <a:gs pos="0">
                <a:srgbClr val="C6E3C6"/>
              </a:gs>
              <a:gs pos="50000">
                <a:srgbClr val="008000"/>
              </a:gs>
              <a:gs pos="100000">
                <a:srgbClr val="C6E3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2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Csökkentett látogatási</a:t>
            </a:r>
            <a:endParaRPr lang="en-US" altLang="hu-HU" sz="1200" b="1" dirty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3174" name="Rectangle 102">
            <a:extLst>
              <a:ext uri="{FF2B5EF4-FFF2-40B4-BE49-F238E27FC236}">
                <a16:creationId xmlns:a16="http://schemas.microsoft.com/office/drawing/2014/main" xmlns="" id="{0A12511C-4981-49D9-AF5C-ECBF4703D4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03976" y="1652590"/>
            <a:ext cx="1636713" cy="74294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4118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o-RO" sz="1200" b="1" dirty="0" smtClean="0">
                <a:solidFill>
                  <a:srgbClr val="000066"/>
                </a:solidFill>
                <a:latin typeface="Verdana" pitchFamily="34" charset="0"/>
              </a:rPr>
              <a:t>Posztliceális- és mesterképzés</a:t>
            </a:r>
            <a:endParaRPr lang="en-US" sz="12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68" name="Text Box 72">
            <a:extLst>
              <a:ext uri="{FF2B5EF4-FFF2-40B4-BE49-F238E27FC236}">
                <a16:creationId xmlns:a16="http://schemas.microsoft.com/office/drawing/2014/main" xmlns="" id="{35B9B288-14FF-4E47-A758-C3EFD4DE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820" y="3290888"/>
            <a:ext cx="151288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hu-HU" dirty="0" smtClean="0">
                <a:solidFill>
                  <a:srgbClr val="000066"/>
                </a:solidFill>
              </a:rPr>
              <a:t>IX. osztály </a:t>
            </a:r>
            <a:endParaRPr lang="en-US" altLang="hu-HU" dirty="0">
              <a:solidFill>
                <a:srgbClr val="000066"/>
              </a:solidFill>
            </a:endParaRPr>
          </a:p>
        </p:txBody>
      </p:sp>
      <p:sp>
        <p:nvSpPr>
          <p:cNvPr id="69" name="Text Box 46">
            <a:extLst>
              <a:ext uri="{FF2B5EF4-FFF2-40B4-BE49-F238E27FC236}">
                <a16:creationId xmlns:a16="http://schemas.microsoft.com/office/drawing/2014/main" xmlns="" id="{504456B0-661F-48BB-B84E-4695FD5F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235" y="3275717"/>
            <a:ext cx="287337" cy="215444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BACBDD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 dirty="0" smtClean="0">
                <a:solidFill>
                  <a:srgbClr val="000066"/>
                </a:solidFill>
                <a:latin typeface="Arial Rounded MT Bold" panose="020B0604020202020204" pitchFamily="34" charset="0"/>
              </a:rPr>
              <a:t>1</a:t>
            </a:r>
            <a:r>
              <a:rPr lang="hu-HU" altLang="hu-HU" dirty="0" smtClean="0">
                <a:solidFill>
                  <a:srgbClr val="000066"/>
                </a:solidFill>
                <a:latin typeface="Arial Rounded MT Bold" panose="020B0604020202020204" pitchFamily="34" charset="0"/>
              </a:rPr>
              <a:t>5</a:t>
            </a:r>
            <a:r>
              <a:rPr lang="ro-RO" altLang="hu-HU" dirty="0" smtClean="0">
                <a:solidFill>
                  <a:srgbClr val="000066"/>
                </a:solidFill>
                <a:latin typeface="Arial Rounded MT Bold" panose="020B0604020202020204" pitchFamily="34" charset="0"/>
              </a:rPr>
              <a:t> </a:t>
            </a:r>
            <a:endParaRPr lang="en-US" altLang="hu-HU" dirty="0">
              <a:solidFill>
                <a:srgbClr val="000066"/>
              </a:solidFill>
              <a:latin typeface="Arial Rounded MT Bol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2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xmlns="" id="{80760C0E-47D8-4F12-A320-7517AA4EF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910" y="1646237"/>
            <a:ext cx="2089150" cy="641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64718"/>
              </a:gs>
              <a:gs pos="50000">
                <a:srgbClr val="FF9933"/>
              </a:gs>
              <a:gs pos="100000">
                <a:srgbClr val="764718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800">
                <a:solidFill>
                  <a:schemeClr val="tx1"/>
                </a:solidFill>
                <a:latin typeface="Verdana" panose="020B0604030504040204" pitchFamily="34" charset="0"/>
              </a:rPr>
              <a:t>În unităţi</a:t>
            </a:r>
            <a:endParaRPr lang="en-US" altLang="hu-HU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AutoShape 3">
            <a:extLst>
              <a:ext uri="{FF2B5EF4-FFF2-40B4-BE49-F238E27FC236}">
                <a16:creationId xmlns:a16="http://schemas.microsoft.com/office/drawing/2014/main" xmlns="" id="{3165CA50-0AD2-452B-8659-432229A1F2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57675" y="5140326"/>
            <a:ext cx="1728787" cy="9334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xmlns="" id="{ABCE0C0D-8DBD-4169-9091-EFA90CC197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57675" y="4202410"/>
            <a:ext cx="1728787" cy="9302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xmlns="" id="{706A5E14-11AF-4109-83EC-69C0E2B2F0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84"/>
            <a:ext cx="10515600" cy="1325563"/>
          </a:xfrm>
          <a:extLst/>
        </p:spPr>
        <p:txBody>
          <a:bodyPr/>
          <a:lstStyle/>
          <a:p>
            <a:pPr algn="l"/>
            <a:r>
              <a:rPr lang="ro-RO" altLang="hu-H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Vezetői beosztások</a:t>
            </a:r>
            <a:endParaRPr lang="en-US" altLang="hu-H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xmlns="" id="{3C87B186-5869-4C0D-9A95-029F43ACF599}"/>
              </a:ext>
            </a:extLst>
          </p:cNvPr>
          <p:cNvSpPr>
            <a:spLocks noChangeArrowheads="1"/>
          </p:cNvSpPr>
          <p:nvPr/>
        </p:nvSpPr>
        <p:spPr bwMode="gray">
          <a:xfrm rot="15468094" flipH="1">
            <a:off x="2980258" y="5040848"/>
            <a:ext cx="460375" cy="296863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xmlns="" id="{12A0D868-7472-45A8-A486-278763CC41FC}"/>
              </a:ext>
            </a:extLst>
          </p:cNvPr>
          <p:cNvSpPr>
            <a:spLocks noChangeArrowheads="1"/>
          </p:cNvSpPr>
          <p:nvPr/>
        </p:nvSpPr>
        <p:spPr bwMode="gray">
          <a:xfrm rot="3891004" flipH="1">
            <a:off x="5717865" y="3619381"/>
            <a:ext cx="458787" cy="29686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xmlns="" id="{8EAFDC2C-C5AD-4927-AA5B-AD6F163B6F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76964" y="3206751"/>
            <a:ext cx="2325687" cy="24003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6633" name="Oval 9">
            <a:extLst>
              <a:ext uri="{FF2B5EF4-FFF2-40B4-BE49-F238E27FC236}">
                <a16:creationId xmlns:a16="http://schemas.microsoft.com/office/drawing/2014/main" xmlns="" id="{57CF983C-A140-4D8A-99EB-1E840AA38F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6578" y="3344069"/>
            <a:ext cx="2060575" cy="2125663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34828" name="Oval 12">
            <a:extLst>
              <a:ext uri="{FF2B5EF4-FFF2-40B4-BE49-F238E27FC236}">
                <a16:creationId xmlns:a16="http://schemas.microsoft.com/office/drawing/2014/main" xmlns="" id="{457FA912-440D-4948-9256-AACA63625D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76362" y="4239716"/>
            <a:ext cx="1577975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6637" name="Oval 13">
            <a:extLst>
              <a:ext uri="{FF2B5EF4-FFF2-40B4-BE49-F238E27FC236}">
                <a16:creationId xmlns:a16="http://schemas.microsoft.com/office/drawing/2014/main" xmlns="" id="{EC4AEA3D-8B1E-482C-B8A6-43F4FB55F4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77877" y="4211952"/>
            <a:ext cx="1577975" cy="43279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xmlns="" id="{04F0D6F3-8735-45AF-A121-8E3947429D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09139" y="3405188"/>
            <a:ext cx="1728787" cy="9334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4831" name="AutoShape 15">
            <a:extLst>
              <a:ext uri="{FF2B5EF4-FFF2-40B4-BE49-F238E27FC236}">
                <a16:creationId xmlns:a16="http://schemas.microsoft.com/office/drawing/2014/main" xmlns="" id="{FAB67DCA-5387-4767-9C58-922C6C979E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18876" y="2474913"/>
            <a:ext cx="1728787" cy="9302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xmlns="" id="{1EA3AE7A-1111-4BBB-BDDC-4A50568C7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11941" y="4112736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2000" b="1" dirty="0">
                <a:solidFill>
                  <a:srgbClr val="FF0000"/>
                </a:solidFill>
              </a:rPr>
              <a:t>Vezetői</a:t>
            </a:r>
            <a:r>
              <a:rPr lang="ro-RO" altLang="hu-HU" sz="1800" b="1" dirty="0">
                <a:solidFill>
                  <a:srgbClr val="FF0000"/>
                </a:solidFill>
              </a:rPr>
              <a:t> </a:t>
            </a:r>
            <a:r>
              <a:rPr lang="ro-RO" altLang="hu-HU" sz="2000" b="1" dirty="0">
                <a:solidFill>
                  <a:srgbClr val="FF0000"/>
                </a:solidFill>
              </a:rPr>
              <a:t>beosztások</a:t>
            </a:r>
            <a:endParaRPr lang="en-US" altLang="hu-HU" sz="1800" b="1" dirty="0">
              <a:solidFill>
                <a:srgbClr val="FF0000"/>
              </a:solidFill>
            </a:endParaRPr>
          </a:p>
        </p:txBody>
      </p:sp>
      <p:sp>
        <p:nvSpPr>
          <p:cNvPr id="26641" name="WordArt 17">
            <a:extLst>
              <a:ext uri="{FF2B5EF4-FFF2-40B4-BE49-F238E27FC236}">
                <a16:creationId xmlns:a16="http://schemas.microsoft.com/office/drawing/2014/main" xmlns="" id="{D458D288-A7CF-4F12-B879-5DB2DADC0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8980" y="4620160"/>
            <a:ext cx="1146175" cy="277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21144"/>
              </a:avLst>
            </a:prstTxWarp>
          </a:bodyPr>
          <a:lstStyle/>
          <a:p>
            <a:pPr algn="ctr"/>
            <a:r>
              <a:rPr lang="hu-HU" sz="2400" kern="10" dirty="0">
                <a:solidFill>
                  <a:srgbClr val="FFFF00"/>
                </a:solidFill>
                <a:cs typeface="Arial" panose="020B0604020202020204" pitchFamily="34" charset="0"/>
              </a:rPr>
              <a:t>Igazgató</a:t>
            </a:r>
          </a:p>
        </p:txBody>
      </p:sp>
      <p:sp>
        <p:nvSpPr>
          <p:cNvPr id="26642" name="WordArt 18">
            <a:extLst>
              <a:ext uri="{FF2B5EF4-FFF2-40B4-BE49-F238E27FC236}">
                <a16:creationId xmlns:a16="http://schemas.microsoft.com/office/drawing/2014/main" xmlns="" id="{15C49DA4-7AA8-4FA8-ABCC-87C3F4AC0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09198" y="2724431"/>
            <a:ext cx="1590675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3782"/>
              </a:avLst>
            </a:prstTxWarp>
          </a:bodyPr>
          <a:lstStyle/>
          <a:p>
            <a:pPr algn="ctr"/>
            <a:r>
              <a:rPr lang="hu-HU" sz="2400" kern="10" dirty="0">
                <a:solidFill>
                  <a:srgbClr val="FF0000"/>
                </a:solidFill>
                <a:cs typeface="Arial" panose="020B0604020202020204" pitchFamily="34" charset="0"/>
              </a:rPr>
              <a:t>Fő-</a:t>
            </a:r>
          </a:p>
          <a:p>
            <a:pPr algn="ctr"/>
            <a:r>
              <a:rPr lang="hu-HU" sz="2400" kern="10" dirty="0">
                <a:solidFill>
                  <a:srgbClr val="FF0000"/>
                </a:solidFill>
                <a:cs typeface="Arial" panose="020B0604020202020204" pitchFamily="34" charset="0"/>
              </a:rPr>
              <a:t>tanfelügyelő</a:t>
            </a:r>
          </a:p>
        </p:txBody>
      </p:sp>
      <p:sp>
        <p:nvSpPr>
          <p:cNvPr id="26643" name="WordArt 19">
            <a:extLst>
              <a:ext uri="{FF2B5EF4-FFF2-40B4-BE49-F238E27FC236}">
                <a16:creationId xmlns:a16="http://schemas.microsoft.com/office/drawing/2014/main" xmlns="" id="{DFA64DE1-7284-4D27-AB76-0418B30D04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8980" y="5429251"/>
            <a:ext cx="1146175" cy="574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5250"/>
              </a:avLst>
            </a:prstTxWarp>
          </a:bodyPr>
          <a:lstStyle/>
          <a:p>
            <a:pPr algn="ctr"/>
            <a:r>
              <a:rPr lang="hu-HU" sz="2400" kern="10" dirty="0">
                <a:solidFill>
                  <a:srgbClr val="FFFF00"/>
                </a:solidFill>
                <a:cs typeface="Arial" panose="020B0604020202020204" pitchFamily="34" charset="0"/>
              </a:rPr>
              <a:t>Igazgató</a:t>
            </a:r>
          </a:p>
          <a:p>
            <a:pPr algn="ctr"/>
            <a:r>
              <a:rPr lang="hu-HU" sz="2400" kern="10" dirty="0">
                <a:solidFill>
                  <a:srgbClr val="FFFF00"/>
                </a:solidFill>
                <a:cs typeface="Arial" panose="020B0604020202020204" pitchFamily="34" charset="0"/>
              </a:rPr>
              <a:t>helyettes</a:t>
            </a:r>
          </a:p>
        </p:txBody>
      </p:sp>
      <p:sp>
        <p:nvSpPr>
          <p:cNvPr id="26644" name="WordArt 20">
            <a:extLst>
              <a:ext uri="{FF2B5EF4-FFF2-40B4-BE49-F238E27FC236}">
                <a16:creationId xmlns:a16="http://schemas.microsoft.com/office/drawing/2014/main" xmlns="" id="{AA16244D-2944-460C-AC8B-2D770586A6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8194" y="3683299"/>
            <a:ext cx="1590675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3782"/>
              </a:avLst>
            </a:prstTxWarp>
          </a:bodyPr>
          <a:lstStyle/>
          <a:p>
            <a:pPr algn="ctr"/>
            <a:r>
              <a:rPr lang="hu-HU" sz="2400" kern="10" dirty="0">
                <a:solidFill>
                  <a:srgbClr val="FF0000"/>
                </a:solidFill>
                <a:cs typeface="Arial" panose="020B0604020202020204" pitchFamily="34" charset="0"/>
              </a:rPr>
              <a:t>Főtanfelügyelő</a:t>
            </a:r>
          </a:p>
          <a:p>
            <a:pPr algn="ctr"/>
            <a:r>
              <a:rPr lang="hu-HU" sz="2400" kern="10" dirty="0">
                <a:solidFill>
                  <a:srgbClr val="FF0000"/>
                </a:solidFill>
                <a:cs typeface="Arial" panose="020B0604020202020204" pitchFamily="34" charset="0"/>
              </a:rPr>
              <a:t>helyettes</a:t>
            </a:r>
          </a:p>
        </p:txBody>
      </p:sp>
      <p:sp>
        <p:nvSpPr>
          <p:cNvPr id="26645" name="AutoShape 21">
            <a:extLst>
              <a:ext uri="{FF2B5EF4-FFF2-40B4-BE49-F238E27FC236}">
                <a16:creationId xmlns:a16="http://schemas.microsoft.com/office/drawing/2014/main" xmlns="" id="{837311F3-FDCC-4EED-B3CE-92C1BCBF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6" y="1716881"/>
            <a:ext cx="194627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33"/>
              </a:gs>
              <a:gs pos="50000">
                <a:srgbClr val="FFE7CE"/>
              </a:gs>
              <a:gs pos="100000">
                <a:srgbClr val="FF9933"/>
              </a:gs>
            </a:gsLst>
            <a:lin ang="27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b="1" dirty="0">
                <a:solidFill>
                  <a:schemeClr val="tx1"/>
                </a:solidFill>
              </a:rPr>
              <a:t>Az oktatási </a:t>
            </a:r>
          </a:p>
          <a:p>
            <a:pPr algn="ctr">
              <a:spcBef>
                <a:spcPct val="0"/>
              </a:spcBef>
            </a:pPr>
            <a:r>
              <a:rPr lang="ro-RO" altLang="hu-HU" b="1" dirty="0">
                <a:solidFill>
                  <a:schemeClr val="tx1"/>
                </a:solidFill>
              </a:rPr>
              <a:t>egységekben</a:t>
            </a:r>
            <a:endParaRPr lang="en-US" altLang="hu-HU" b="1" dirty="0">
              <a:solidFill>
                <a:schemeClr val="tx1"/>
              </a:solidFill>
            </a:endParaRPr>
          </a:p>
        </p:txBody>
      </p:sp>
      <p:sp>
        <p:nvSpPr>
          <p:cNvPr id="26646" name="AutoShape 22">
            <a:extLst>
              <a:ext uri="{FF2B5EF4-FFF2-40B4-BE49-F238E27FC236}">
                <a16:creationId xmlns:a16="http://schemas.microsoft.com/office/drawing/2014/main" xmlns="" id="{2E125B9D-F7DA-4218-BC7C-FA81CFDE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961" y="1646237"/>
            <a:ext cx="2089150" cy="641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800">
                <a:solidFill>
                  <a:schemeClr val="tx1"/>
                </a:solidFill>
                <a:latin typeface="Verdana" panose="020B0604030504040204" pitchFamily="34" charset="0"/>
              </a:rPr>
              <a:t>În unităţi</a:t>
            </a:r>
            <a:endParaRPr lang="en-US" altLang="hu-HU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6647" name="AutoShape 23">
            <a:extLst>
              <a:ext uri="{FF2B5EF4-FFF2-40B4-BE49-F238E27FC236}">
                <a16:creationId xmlns:a16="http://schemas.microsoft.com/office/drawing/2014/main" xmlns="" id="{53853CD1-5BF8-45D8-B4B6-B62082319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397" y="1716882"/>
            <a:ext cx="194627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FF"/>
              </a:gs>
              <a:gs pos="50000">
                <a:srgbClr val="FFF3FF"/>
              </a:gs>
              <a:gs pos="100000">
                <a:srgbClr val="FFCCFF"/>
              </a:gs>
            </a:gsLst>
            <a:lin ang="27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b="1" dirty="0">
                <a:solidFill>
                  <a:schemeClr val="tx1"/>
                </a:solidFill>
              </a:rPr>
              <a:t>A tanfelügyelőségen</a:t>
            </a:r>
            <a:endParaRPr lang="en-US" altLang="hu-HU" b="1" dirty="0">
              <a:solidFill>
                <a:schemeClr val="tx1"/>
              </a:solidFill>
            </a:endParaRPr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xmlns="" id="{A6536394-86E9-4F4A-9EBA-AF27B71E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838" y="1646237"/>
            <a:ext cx="2089150" cy="64135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/>
              <a:t>În unităţi</a:t>
            </a:r>
            <a:endParaRPr lang="en-US" altLang="hu-HU"/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xmlns="" id="{2C96B3CE-F124-4FA5-8FDD-BC125FE3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275" y="1716882"/>
            <a:ext cx="1955527" cy="500062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b="1" dirty="0">
                <a:solidFill>
                  <a:schemeClr val="tx1"/>
                </a:solidFill>
              </a:rPr>
              <a:t>A </a:t>
            </a:r>
            <a:r>
              <a:rPr lang="ro-RO" altLang="hu-HU" sz="1200" b="1" dirty="0" err="1">
                <a:solidFill>
                  <a:schemeClr val="tx1"/>
                </a:solidFill>
              </a:rPr>
              <a:t>pedagógusok</a:t>
            </a:r>
            <a:r>
              <a:rPr lang="ro-RO" altLang="hu-HU" b="1" dirty="0">
                <a:solidFill>
                  <a:schemeClr val="tx1"/>
                </a:solidFill>
              </a:rPr>
              <a:t> </a:t>
            </a:r>
            <a:r>
              <a:rPr lang="ro-RO" altLang="hu-HU" sz="1200" b="1" dirty="0" err="1">
                <a:solidFill>
                  <a:schemeClr val="tx1"/>
                </a:solidFill>
              </a:rPr>
              <a:t>házában</a:t>
            </a:r>
            <a:endParaRPr lang="en-US" altLang="hu-HU" b="1" dirty="0">
              <a:solidFill>
                <a:schemeClr val="tx1"/>
              </a:solidFill>
            </a:endParaRPr>
          </a:p>
        </p:txBody>
      </p:sp>
      <p:sp>
        <p:nvSpPr>
          <p:cNvPr id="28" name="AutoShape 14">
            <a:extLst>
              <a:ext uri="{FF2B5EF4-FFF2-40B4-BE49-F238E27FC236}">
                <a16:creationId xmlns:a16="http://schemas.microsoft.com/office/drawing/2014/main" xmlns="" id="{C683A980-9E20-4395-B3B8-9DBE6325A8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77017" y="3405188"/>
            <a:ext cx="1728787" cy="9334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9" name="WordArt 20">
            <a:extLst>
              <a:ext uri="{FF2B5EF4-FFF2-40B4-BE49-F238E27FC236}">
                <a16:creationId xmlns:a16="http://schemas.microsoft.com/office/drawing/2014/main" xmlns="" id="{8E1DA953-F84F-43E6-8F06-006B37D45F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6074" y="3744853"/>
            <a:ext cx="1590675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3782"/>
              </a:avLst>
            </a:prstTxWarp>
          </a:bodyPr>
          <a:lstStyle/>
          <a:p>
            <a:pPr algn="ctr"/>
            <a:r>
              <a:rPr lang="hu-HU" sz="1050" kern="10" dirty="0">
                <a:solidFill>
                  <a:srgbClr val="FF0000"/>
                </a:solidFill>
                <a:cs typeface="Arial" panose="020B0604020202020204" pitchFamily="34" charset="0"/>
              </a:rPr>
              <a:t>Igazgató</a:t>
            </a:r>
            <a:endParaRPr lang="hu-HU" sz="1400" kern="1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4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xmlns="" id="{001279BC-F164-412D-9015-09688C05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932113"/>
            <a:ext cx="2089150" cy="641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64718"/>
              </a:gs>
              <a:gs pos="50000">
                <a:srgbClr val="FF9933"/>
              </a:gs>
              <a:gs pos="100000">
                <a:srgbClr val="764718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800">
                <a:solidFill>
                  <a:schemeClr val="tx1"/>
                </a:solidFill>
                <a:latin typeface="Verdana" panose="020B0604030504040204" pitchFamily="34" charset="0"/>
              </a:rPr>
              <a:t>În unităţi</a:t>
            </a:r>
            <a:endParaRPr lang="en-US" altLang="hu-HU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5843" name="AutoShape 3">
            <a:extLst>
              <a:ext uri="{FF2B5EF4-FFF2-40B4-BE49-F238E27FC236}">
                <a16:creationId xmlns:a16="http://schemas.microsoft.com/office/drawing/2014/main" xmlns="" id="{2C46B566-1105-4AE2-83B1-ACE1A0C54A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5914" y="4149725"/>
            <a:ext cx="1728787" cy="9334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xmlns="" id="{DAC005BA-18EC-4F05-8C13-864098EFAC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863" y="-170657"/>
            <a:ext cx="10515600" cy="1325563"/>
          </a:xfrm>
          <a:extLst/>
        </p:spPr>
        <p:txBody>
          <a:bodyPr/>
          <a:lstStyle/>
          <a:p>
            <a:pPr algn="l"/>
            <a:r>
              <a:rPr lang="ro-RO" altLang="hu-HU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Ellenőrzés és tanácsadás</a:t>
            </a:r>
            <a:endParaRPr lang="en-US" altLang="hu-H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846" name="AutoShape 6">
            <a:extLst>
              <a:ext uri="{FF2B5EF4-FFF2-40B4-BE49-F238E27FC236}">
                <a16:creationId xmlns:a16="http://schemas.microsoft.com/office/drawing/2014/main" xmlns="" id="{71BB33DD-4129-43C7-B15E-FB6586016DD3}"/>
              </a:ext>
            </a:extLst>
          </p:cNvPr>
          <p:cNvSpPr>
            <a:spLocks noChangeArrowheads="1"/>
          </p:cNvSpPr>
          <p:nvPr/>
        </p:nvSpPr>
        <p:spPr bwMode="gray">
          <a:xfrm rot="15468094" flipH="1">
            <a:off x="4696620" y="4447382"/>
            <a:ext cx="460375" cy="296863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35847" name="AutoShape 7">
            <a:extLst>
              <a:ext uri="{FF2B5EF4-FFF2-40B4-BE49-F238E27FC236}">
                <a16:creationId xmlns:a16="http://schemas.microsoft.com/office/drawing/2014/main" xmlns="" id="{514E5BDB-F4DE-4A09-ABA9-B0389F7B9636}"/>
              </a:ext>
            </a:extLst>
          </p:cNvPr>
          <p:cNvSpPr>
            <a:spLocks noChangeArrowheads="1"/>
          </p:cNvSpPr>
          <p:nvPr/>
        </p:nvSpPr>
        <p:spPr bwMode="gray">
          <a:xfrm rot="4682862" flipH="1">
            <a:off x="7239001" y="3914776"/>
            <a:ext cx="458787" cy="29686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7655" name="Oval 8">
            <a:extLst>
              <a:ext uri="{FF2B5EF4-FFF2-40B4-BE49-F238E27FC236}">
                <a16:creationId xmlns:a16="http://schemas.microsoft.com/office/drawing/2014/main" xmlns="" id="{8B4EBED0-569F-42F2-B584-F0E7F51D98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46664" y="3116263"/>
            <a:ext cx="2325687" cy="24003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7656" name="Oval 9">
            <a:extLst>
              <a:ext uri="{FF2B5EF4-FFF2-40B4-BE49-F238E27FC236}">
                <a16:creationId xmlns:a16="http://schemas.microsoft.com/office/drawing/2014/main" xmlns="" id="{7A573C66-C56B-49ED-89F1-4E47E8E336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8426" y="3251201"/>
            <a:ext cx="2060575" cy="2125663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35850" name="Oval 10">
            <a:extLst>
              <a:ext uri="{FF2B5EF4-FFF2-40B4-BE49-F238E27FC236}">
                <a16:creationId xmlns:a16="http://schemas.microsoft.com/office/drawing/2014/main" xmlns="" id="{0E98018D-5D62-4CE0-B54E-9EA313C5FC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00663" y="405753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7658" name="Oval 11">
            <a:extLst>
              <a:ext uri="{FF2B5EF4-FFF2-40B4-BE49-F238E27FC236}">
                <a16:creationId xmlns:a16="http://schemas.microsoft.com/office/drawing/2014/main" xmlns="" id="{D6AFDFFF-5873-46C4-AE50-37B33327D9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00663" y="4100810"/>
            <a:ext cx="259766" cy="432792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35852" name="Oval 12">
            <a:extLst>
              <a:ext uri="{FF2B5EF4-FFF2-40B4-BE49-F238E27FC236}">
                <a16:creationId xmlns:a16="http://schemas.microsoft.com/office/drawing/2014/main" xmlns="" id="{CA0D5E59-1FE7-4196-BE21-7E87CA2923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19726" y="4058325"/>
            <a:ext cx="1577975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o-RO">
              <a:latin typeface="Arial" charset="0"/>
            </a:endParaRPr>
          </a:p>
        </p:txBody>
      </p:sp>
      <p:sp>
        <p:nvSpPr>
          <p:cNvPr id="27660" name="Oval 13">
            <a:extLst>
              <a:ext uri="{FF2B5EF4-FFF2-40B4-BE49-F238E27FC236}">
                <a16:creationId xmlns:a16="http://schemas.microsoft.com/office/drawing/2014/main" xmlns="" id="{EA8CB738-D0B6-40E9-BD30-5C60196D84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19726" y="4101604"/>
            <a:ext cx="1577975" cy="43279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7661" name="AutoShape 14">
            <a:extLst>
              <a:ext uri="{FF2B5EF4-FFF2-40B4-BE49-F238E27FC236}">
                <a16:creationId xmlns:a16="http://schemas.microsoft.com/office/drawing/2014/main" xmlns="" id="{2AF54B2F-06DF-4DD2-A4A8-0A564C284D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59714" y="4189413"/>
            <a:ext cx="1728787" cy="9334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3399"/>
              </a:gs>
              <a:gs pos="50000">
                <a:srgbClr val="FFBADD"/>
              </a:gs>
              <a:gs pos="100000">
                <a:srgbClr val="FF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7662" name="AutoShape 15">
            <a:extLst>
              <a:ext uri="{FF2B5EF4-FFF2-40B4-BE49-F238E27FC236}">
                <a16:creationId xmlns:a16="http://schemas.microsoft.com/office/drawing/2014/main" xmlns="" id="{D39E1806-0972-4921-9C5B-F90DD1E220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59714" y="3187701"/>
            <a:ext cx="1728787" cy="9302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3399"/>
              </a:gs>
              <a:gs pos="50000">
                <a:srgbClr val="FFBADD"/>
              </a:gs>
              <a:gs pos="100000">
                <a:srgbClr val="FF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o-RO" altLang="hu-HU"/>
          </a:p>
        </p:txBody>
      </p:sp>
      <p:sp>
        <p:nvSpPr>
          <p:cNvPr id="27663" name="Text Box 16">
            <a:extLst>
              <a:ext uri="{FF2B5EF4-FFF2-40B4-BE49-F238E27FC236}">
                <a16:creationId xmlns:a16="http://schemas.microsoft.com/office/drawing/2014/main" xmlns="" id="{3915D890-3B7B-487B-AE73-903C4CD15B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03839" y="3703639"/>
            <a:ext cx="1800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2000" b="1" dirty="0" smtClean="0">
                <a:solidFill>
                  <a:srgbClr val="FF0000"/>
                </a:solidFill>
              </a:rPr>
              <a:t>Szakirányító és ellenőrző beosztások</a:t>
            </a:r>
            <a:endParaRPr lang="en-US" altLang="hu-HU" sz="2000" b="1" dirty="0">
              <a:solidFill>
                <a:srgbClr val="FF0000"/>
              </a:solidFill>
            </a:endParaRPr>
          </a:p>
        </p:txBody>
      </p:sp>
      <p:sp>
        <p:nvSpPr>
          <p:cNvPr id="27664" name="WordArt 18">
            <a:extLst>
              <a:ext uri="{FF2B5EF4-FFF2-40B4-BE49-F238E27FC236}">
                <a16:creationId xmlns:a16="http://schemas.microsoft.com/office/drawing/2014/main" xmlns="" id="{341FEE30-D388-405A-B8C7-DC1CA0121A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48478" y="3503614"/>
            <a:ext cx="1244237" cy="5539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8028"/>
              </a:avLst>
            </a:prstTxWarp>
          </a:bodyPr>
          <a:lstStyle/>
          <a:p>
            <a:pPr algn="ctr"/>
            <a:r>
              <a:rPr lang="hu-HU" sz="2400" kern="10" dirty="0" smtClean="0">
                <a:solidFill>
                  <a:srgbClr val="000000"/>
                </a:solidFill>
                <a:cs typeface="Arial" panose="020B0604020202020204" pitchFamily="34" charset="0"/>
              </a:rPr>
              <a:t>Minisztériumi</a:t>
            </a:r>
            <a:endParaRPr lang="hu-HU" sz="2400" kern="1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hu-HU" sz="2400" kern="10" dirty="0" smtClean="0">
                <a:solidFill>
                  <a:srgbClr val="000000"/>
                </a:solidFill>
                <a:cs typeface="Arial" panose="020B0604020202020204" pitchFamily="34" charset="0"/>
              </a:rPr>
              <a:t>főtanfelügyelő</a:t>
            </a:r>
            <a:endParaRPr lang="hu-HU" sz="2400" kern="1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665" name="WordArt 19">
            <a:extLst>
              <a:ext uri="{FF2B5EF4-FFF2-40B4-BE49-F238E27FC236}">
                <a16:creationId xmlns:a16="http://schemas.microsoft.com/office/drawing/2014/main" xmlns="" id="{F7D1B4B0-44FD-4A03-B7B7-52BA5464EB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9454" y="4435477"/>
            <a:ext cx="1056272" cy="4166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9116"/>
              </a:avLst>
            </a:prstTxWarp>
          </a:bodyPr>
          <a:lstStyle/>
          <a:p>
            <a:pPr algn="ctr"/>
            <a:r>
              <a:rPr lang="hu-HU" sz="2400" kern="10" dirty="0" smtClean="0">
                <a:solidFill>
                  <a:srgbClr val="FF0000"/>
                </a:solidFill>
                <a:cs typeface="Arial" panose="020B0604020202020204" pitchFamily="34" charset="0"/>
              </a:rPr>
              <a:t>Tanfelügyelő</a:t>
            </a:r>
            <a:endParaRPr lang="hu-HU" sz="2400" kern="1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666" name="WordArt 20">
            <a:extLst>
              <a:ext uri="{FF2B5EF4-FFF2-40B4-BE49-F238E27FC236}">
                <a16:creationId xmlns:a16="http://schemas.microsoft.com/office/drawing/2014/main" xmlns="" id="{9537059C-B2BA-4E2A-8F92-00D65CE823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96226" y="4437064"/>
            <a:ext cx="1590675" cy="587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9458"/>
              </a:avLst>
            </a:prstTxWarp>
          </a:bodyPr>
          <a:lstStyle/>
          <a:p>
            <a:pPr algn="ctr"/>
            <a:r>
              <a:rPr lang="hu-HU" sz="2400" kern="10" dirty="0" smtClean="0">
                <a:cs typeface="Arial" panose="020B0604020202020204" pitchFamily="34" charset="0"/>
              </a:rPr>
              <a:t>Minisztériumi </a:t>
            </a:r>
          </a:p>
          <a:p>
            <a:pPr algn="ctr"/>
            <a:r>
              <a:rPr lang="hu-HU" sz="2400" kern="10" dirty="0" smtClean="0">
                <a:cs typeface="Arial" panose="020B0604020202020204" pitchFamily="34" charset="0"/>
              </a:rPr>
              <a:t>szakfelügyelő</a:t>
            </a:r>
            <a:endParaRPr lang="hu-HU" sz="2400" kern="10" dirty="0">
              <a:cs typeface="Arial" panose="020B0604020202020204" pitchFamily="34" charset="0"/>
            </a:endParaRPr>
          </a:p>
        </p:txBody>
      </p:sp>
      <p:sp>
        <p:nvSpPr>
          <p:cNvPr id="27667" name="AutoShape 21">
            <a:extLst>
              <a:ext uri="{FF2B5EF4-FFF2-40B4-BE49-F238E27FC236}">
                <a16:creationId xmlns:a16="http://schemas.microsoft.com/office/drawing/2014/main" xmlns="" id="{AAC227AC-5EF4-446F-BFC9-91811A0DA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3003551"/>
            <a:ext cx="194627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33"/>
              </a:gs>
              <a:gs pos="50000">
                <a:srgbClr val="FFE7CE"/>
              </a:gs>
              <a:gs pos="100000">
                <a:srgbClr val="FF9933"/>
              </a:gs>
            </a:gsLst>
            <a:lin ang="27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chemeClr val="tx1"/>
                </a:solidFill>
              </a:rPr>
              <a:t>A tanfelügyelőségen</a:t>
            </a:r>
            <a:endParaRPr lang="en-US" altLang="hu-HU" sz="1600" b="1" dirty="0">
              <a:solidFill>
                <a:schemeClr val="tx1"/>
              </a:solidFill>
            </a:endParaRPr>
          </a:p>
        </p:txBody>
      </p:sp>
      <p:sp>
        <p:nvSpPr>
          <p:cNvPr id="27668" name="AutoShape 22">
            <a:extLst>
              <a:ext uri="{FF2B5EF4-FFF2-40B4-BE49-F238E27FC236}">
                <a16:creationId xmlns:a16="http://schemas.microsoft.com/office/drawing/2014/main" xmlns="" id="{3000ACBB-7E64-4445-AF4F-2905138E0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2060575"/>
            <a:ext cx="2089150" cy="641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B3B00"/>
              </a:gs>
              <a:gs pos="50000">
                <a:srgbClr val="808000"/>
              </a:gs>
              <a:gs pos="100000">
                <a:srgbClr val="3B3B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800">
                <a:solidFill>
                  <a:schemeClr val="tx1"/>
                </a:solidFill>
                <a:latin typeface="Verdana" panose="020B0604030504040204" pitchFamily="34" charset="0"/>
              </a:rPr>
              <a:t>În unităţi</a:t>
            </a:r>
            <a:endParaRPr lang="en-US" altLang="hu-HU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7669" name="AutoShape 23">
            <a:extLst>
              <a:ext uri="{FF2B5EF4-FFF2-40B4-BE49-F238E27FC236}">
                <a16:creationId xmlns:a16="http://schemas.microsoft.com/office/drawing/2014/main" xmlns="" id="{2C66C332-EF22-4EAE-AF41-68D9121CA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2132013"/>
            <a:ext cx="194627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5A965"/>
              </a:gs>
              <a:gs pos="50000">
                <a:srgbClr val="99FF99"/>
              </a:gs>
              <a:gs pos="100000">
                <a:srgbClr val="65A965"/>
              </a:gs>
            </a:gsLst>
            <a:lin ang="27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o-RO" altLang="hu-HU" sz="1600" b="1" dirty="0" smtClean="0">
                <a:solidFill>
                  <a:schemeClr val="tx1"/>
                </a:solidFill>
              </a:rPr>
              <a:t>A minisztériumban</a:t>
            </a:r>
            <a:endParaRPr lang="en-US" altLang="hu-H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5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2011</Words>
  <Application>Microsoft Office PowerPoint</Application>
  <PresentationFormat>Szélesvásznú</PresentationFormat>
  <Paragraphs>423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Arial Rounded MT Bold</vt:lpstr>
      <vt:lpstr>Calibri</vt:lpstr>
      <vt:lpstr>Calibri Light</vt:lpstr>
      <vt:lpstr>Diavlo Black</vt:lpstr>
      <vt:lpstr>Times New Roman</vt:lpstr>
      <vt:lpstr>Verdana</vt:lpstr>
      <vt:lpstr>Wingdings</vt:lpstr>
      <vt:lpstr>Office-téma</vt:lpstr>
      <vt:lpstr>„EGY CSÓNAKBAN EVEZÜNK”</vt:lpstr>
      <vt:lpstr>PowerPoint bemutató</vt:lpstr>
      <vt:lpstr>PowerPoint bemutató</vt:lpstr>
      <vt:lpstr>PowerPoint bemutató</vt:lpstr>
      <vt:lpstr>   Az oktatási rendszer struktúrája  - a 2012/2013-as tanévtől tankötelezettség 6 éves kortól (iskolai alapozó osztály bevezetése) X. osztály végéig (16 éves korig) - VIII. osztály végén záróvizsga, XII/XIII. osztály végén érettségi - Középiskolai oktatás: elméleti, műszaki és vokacionális. A magyar kisebbségi iskolahálózat még mindig elsősorban elméleti jellegű - Szakiskolai oktatás: előtérbe került, a székelyföldi megyék tudják lefedni a műszaki szakirány teljes skáláját (kedvezőtlen törvénykezési keretből fakadó megkésettség, intézményi felszereltség hiánya, vállalkozói szféra érdektelensége, magyar szakemberek hiánya, továbbképzés megoldatlansága, szakkönyvek és magyar nyelvű tankönyvek hiánya) - Egyházi (felekezeti oktatás): jelentős történelmi hagyománya van, fontos szerepe az identitás megőrzésében. 2000 óta bármilyen szakot indíthattak, 2003-ban a módosított Alkotmány 32/5-ös cikkelye szerint „az oktatás valamennyi fokon … állami, magán és felekezeti egységekben zajlik”.  - ellentmondások az oktatási törvényben, amelyek miatt a magánjellegű felekezeti oktatás felvállalása helyett a felekezeti iskolák inkább az állami oktatás keretében működnek  - a magyar egyházi iskolák döntő többsége elméleti jellegű   </vt:lpstr>
      <vt:lpstr>Oktatási szintek</vt:lpstr>
      <vt:lpstr>Oktatási szintek</vt:lpstr>
      <vt:lpstr>Vezetői beosztások</vt:lpstr>
      <vt:lpstr>Ellenőrzés és tanácsadás</vt:lpstr>
      <vt:lpstr>Oktatási formák</vt:lpstr>
      <vt:lpstr>Létszámok</vt:lpstr>
      <vt:lpstr>Mérés - értékelés</vt:lpstr>
      <vt:lpstr>„Iskola utáni iskola”</vt:lpstr>
      <vt:lpstr>PowerPoint bemutató</vt:lpstr>
      <vt:lpstr>PowerPoint bemutató</vt:lpstr>
      <vt:lpstr>PowerPoint bemutató</vt:lpstr>
      <vt:lpstr>PowerPoint bemutató</vt:lpstr>
      <vt:lpstr>ALAPKÉPZÉS</vt:lpstr>
      <vt:lpstr>Besorolás és didaktikai norma</vt:lpstr>
      <vt:lpstr>Életpálya, továbbképzés</vt:lpstr>
      <vt:lpstr>Nyugdíjazás</vt:lpstr>
      <vt:lpstr>PowerPoint bemutató</vt:lpstr>
      <vt:lpstr>Curriculum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vaio</dc:creator>
  <cp:lastModifiedBy>bsb</cp:lastModifiedBy>
  <cp:revision>53</cp:revision>
  <dcterms:created xsi:type="dcterms:W3CDTF">2017-06-30T08:26:42Z</dcterms:created>
  <dcterms:modified xsi:type="dcterms:W3CDTF">2017-06-30T21:36:37Z</dcterms:modified>
</cp:coreProperties>
</file>