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6848F-3D6A-4DAB-B70D-EDCF9199A88D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E6959-E370-488B-847F-30C15F3C04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104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356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rtalom helye 2"/>
          <p:cNvSpPr>
            <a:spLocks noGrp="1"/>
          </p:cNvSpPr>
          <p:nvPr>
            <p:ph idx="4294967295" hasCustomPrompt="1"/>
          </p:nvPr>
        </p:nvSpPr>
        <p:spPr>
          <a:xfrm>
            <a:off x="457200" y="1600201"/>
            <a:ext cx="8229600" cy="39719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Szöveg, </a:t>
            </a:r>
            <a:r>
              <a:rPr lang="hu-H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Calibri</a:t>
            </a:r>
            <a:r>
              <a:rPr lang="hu-H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24 </a:t>
            </a:r>
            <a:r>
              <a:rPr lang="hu-H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endParaRPr lang="hu-H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1166A-ABD7-4098-9B95-90FE549CAED7}" type="datetimeFigureOut">
              <a:rPr lang="hu-HU" smtClean="0"/>
              <a:t>2017.06.30.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AB2726-F48C-41C4-93D9-76605019A0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églalap 7"/>
          <p:cNvSpPr/>
          <p:nvPr userDrawn="1"/>
        </p:nvSpPr>
        <p:spPr>
          <a:xfrm>
            <a:off x="6228184" y="5517232"/>
            <a:ext cx="259228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412" y="5805264"/>
            <a:ext cx="1655832" cy="695421"/>
          </a:xfrm>
          <a:prstGeom prst="rect">
            <a:avLst/>
          </a:prstGeom>
        </p:spPr>
      </p:pic>
      <p:sp>
        <p:nvSpPr>
          <p:cNvPr id="10" name="Szövegdoboz 9"/>
          <p:cNvSpPr txBox="1"/>
          <p:nvPr userDrawn="1"/>
        </p:nvSpPr>
        <p:spPr>
          <a:xfrm>
            <a:off x="928662" y="6072206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 smtClean="0">
                <a:solidFill>
                  <a:srgbClr val="00B050"/>
                </a:solidFill>
              </a:rPr>
              <a:t>www.ofi.hu</a:t>
            </a:r>
            <a:endParaRPr lang="hu-HU" sz="1600" b="1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hu-HU" b="1" dirty="0" smtClean="0">
                <a:solidFill>
                  <a:srgbClr val="00B050"/>
                </a:solidFill>
              </a:rPr>
              <a:t>KIPRÓBÁLÁS ÉS MEGÚJULÁS </a:t>
            </a:r>
            <a:br>
              <a:rPr lang="hu-HU" b="1" dirty="0" smtClean="0">
                <a:solidFill>
                  <a:srgbClr val="00B050"/>
                </a:solidFill>
              </a:rPr>
            </a:br>
            <a:r>
              <a:rPr lang="hu-HU" b="1" dirty="0" smtClean="0">
                <a:solidFill>
                  <a:srgbClr val="00B050"/>
                </a:solidFill>
              </a:rPr>
              <a:t>- A TANÍTÁS TANULÁSA -</a:t>
            </a:r>
            <a:endParaRPr lang="hu-HU" b="1" dirty="0">
              <a:solidFill>
                <a:srgbClr val="00B05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17403" y="4509120"/>
            <a:ext cx="6400800" cy="64294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Valaczka András, EKE OFI</a:t>
            </a:r>
            <a:endParaRPr lang="hu-H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994718"/>
            <a:ext cx="8229600" cy="778098"/>
          </a:xfrm>
        </p:spPr>
        <p:txBody>
          <a:bodyPr/>
          <a:lstStyle/>
          <a:p>
            <a:r>
              <a:rPr lang="hu-HU" dirty="0" smtClean="0"/>
              <a:t>Kihívások, folytatás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sz="3100" dirty="0" smtClean="0"/>
              <a:t>Hogyan tovább? – A platform is fontos, de ugyanolyan fontos a tananyagszervezés</a:t>
            </a:r>
          </a:p>
          <a:p>
            <a:pPr marL="457200" indent="-457200">
              <a:buFontTx/>
              <a:buChar char="-"/>
            </a:pPr>
            <a:r>
              <a:rPr lang="hu-HU" sz="3100" dirty="0" smtClean="0"/>
              <a:t>A „Z” generáció </a:t>
            </a:r>
            <a:r>
              <a:rPr lang="hu-HU" sz="3100" dirty="0" err="1" smtClean="0"/>
              <a:t>akhillesz-sarka</a:t>
            </a:r>
            <a:r>
              <a:rPr lang="hu-HU" sz="3100" dirty="0" smtClean="0"/>
              <a:t>: a pályaválasztás</a:t>
            </a:r>
          </a:p>
          <a:p>
            <a:pPr marL="457200" indent="-457200">
              <a:buFontTx/>
              <a:buChar char="-"/>
            </a:pPr>
            <a:r>
              <a:rPr lang="hu-HU" sz="3100" dirty="0" smtClean="0"/>
              <a:t>Egyre bizonytalanabb, hogy milyen a „jó” élet, mit kell megtanulni ehhez</a:t>
            </a:r>
          </a:p>
          <a:p>
            <a:pPr marL="457200" indent="-457200">
              <a:buFontTx/>
              <a:buChar char="-"/>
            </a:pPr>
            <a:r>
              <a:rPr lang="hu-HU" sz="3100" dirty="0" smtClean="0"/>
              <a:t>A mérhetőség és a kipróbálhatóság korlátai</a:t>
            </a:r>
          </a:p>
          <a:p>
            <a:pPr marL="457200" indent="-457200">
              <a:buFontTx/>
              <a:buChar char="-"/>
            </a:pPr>
            <a:r>
              <a:rPr lang="hu-HU" sz="3100" dirty="0" smtClean="0"/>
              <a:t>A </a:t>
            </a:r>
            <a:r>
              <a:rPr lang="hu-HU" sz="3100" dirty="0" err="1" smtClean="0"/>
              <a:t>brend</a:t>
            </a:r>
            <a:r>
              <a:rPr lang="hu-HU" sz="3100" dirty="0" smtClean="0"/>
              <a:t> és a bóvli versenye a tudáspiacon</a:t>
            </a:r>
          </a:p>
          <a:p>
            <a:pPr marL="457200" indent="-45720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91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683568" y="2708920"/>
            <a:ext cx="7772400" cy="1483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Köszönöm</a:t>
            </a:r>
            <a:r>
              <a:rPr kumimoji="0" lang="hu-HU" sz="4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78098"/>
          </a:xfrm>
        </p:spPr>
        <p:txBody>
          <a:bodyPr/>
          <a:lstStyle/>
          <a:p>
            <a:r>
              <a:rPr lang="hu-HU" dirty="0" smtClean="0"/>
              <a:t>Közvetlen és közvetett hatások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dirty="0" smtClean="0"/>
              <a:t>A tanári visszacsatolás elsődleges haszna a tanórai beválás mérése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Elmélet és gyakorlat összekapcsolása, hibajavítás, finomhangolás, mennyiségi-módszertani korrekció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Közvetett hatása a rendszer szereplőinek élő kapcsolata</a:t>
            </a:r>
          </a:p>
          <a:p>
            <a:pPr marL="457200" indent="-45720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57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38125"/>
            <a:ext cx="8229600" cy="778098"/>
          </a:xfrm>
        </p:spPr>
        <p:txBody>
          <a:bodyPr/>
          <a:lstStyle/>
          <a:p>
            <a:r>
              <a:rPr lang="hu-HU" dirty="0" smtClean="0"/>
              <a:t>A rendszer szereplői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dirty="0" smtClean="0"/>
              <a:t>Pedagógus: az összes többi tényező összekapcsolója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Tanterv: a sikeres, „jó” élethez szükséges ismeretek és kompetenciák 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Tanuló: a „Z” nemzedék összes erényével és nyűgével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Eszköztár: digitális és hagyományos, tanári és tanulói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5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6474" y="982234"/>
            <a:ext cx="8229600" cy="778098"/>
          </a:xfrm>
        </p:spPr>
        <p:txBody>
          <a:bodyPr/>
          <a:lstStyle/>
          <a:p>
            <a:r>
              <a:rPr lang="hu-HU" dirty="0" smtClean="0"/>
              <a:t>Élő kapcsolat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dirty="0" smtClean="0"/>
              <a:t>A kipróbálók nemcsak a taneszközről hanem a „Z” generációról is visszajelzést adnak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err="1" smtClean="0"/>
              <a:t>Infosztráda</a:t>
            </a:r>
            <a:r>
              <a:rPr lang="hu-HU" dirty="0" smtClean="0"/>
              <a:t>, sebesség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Több csatorna, </a:t>
            </a:r>
            <a:r>
              <a:rPr lang="hu-HU" dirty="0" err="1" smtClean="0"/>
              <a:t>multitasking</a:t>
            </a:r>
            <a:endParaRPr lang="hu-H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Minimalizmus, </a:t>
            </a:r>
            <a:r>
              <a:rPr lang="hu-HU" dirty="0" err="1" smtClean="0"/>
              <a:t>csetnyelv</a:t>
            </a:r>
            <a:endParaRPr lang="hu-H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Fórumozás, belterjes értékképzés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WEB 2.0, közösségi ön-informálás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19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Infosztráda</a:t>
            </a:r>
            <a:r>
              <a:rPr lang="hu-HU" dirty="0"/>
              <a:t>, sebesség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dirty="0" smtClean="0"/>
              <a:t>A logosz lassú, az </a:t>
            </a:r>
            <a:r>
              <a:rPr lang="hu-HU" dirty="0" err="1" smtClean="0"/>
              <a:t>eidosz</a:t>
            </a:r>
            <a:r>
              <a:rPr lang="hu-HU" dirty="0" smtClean="0"/>
              <a:t> gyors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A logosz analitikus, az </a:t>
            </a:r>
            <a:r>
              <a:rPr lang="hu-HU" dirty="0" err="1" smtClean="0"/>
              <a:t>eidosz</a:t>
            </a:r>
            <a:r>
              <a:rPr lang="hu-HU" dirty="0" smtClean="0"/>
              <a:t> </a:t>
            </a:r>
            <a:r>
              <a:rPr lang="hu-HU" dirty="0" err="1" smtClean="0"/>
              <a:t>impresszív</a:t>
            </a:r>
            <a:endParaRPr lang="hu-HU" dirty="0" smtClean="0"/>
          </a:p>
          <a:p>
            <a:pPr marL="457200" indent="-457200">
              <a:buFontTx/>
              <a:buChar char="-"/>
            </a:pPr>
            <a:r>
              <a:rPr lang="hu-HU" dirty="0" smtClean="0"/>
              <a:t>A logosz allegória-szerű, az </a:t>
            </a:r>
            <a:r>
              <a:rPr lang="hu-HU" dirty="0" err="1" smtClean="0"/>
              <a:t>eidosz</a:t>
            </a:r>
            <a:r>
              <a:rPr lang="hu-HU" dirty="0" smtClean="0"/>
              <a:t> szimbólum-szerű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Az </a:t>
            </a:r>
            <a:r>
              <a:rPr lang="hu-HU" dirty="0" err="1" smtClean="0"/>
              <a:t>eidosz</a:t>
            </a:r>
            <a:r>
              <a:rPr lang="hu-HU" dirty="0" smtClean="0"/>
              <a:t> korszakában mélyebb, de homályosabb benyomások keltődnek</a:t>
            </a:r>
          </a:p>
          <a:p>
            <a:pPr marL="457200" indent="-457200">
              <a:buFontTx/>
              <a:buChar char="-"/>
            </a:pPr>
            <a:r>
              <a:rPr lang="hu-HU" dirty="0" smtClean="0"/>
              <a:t>Tankönyveinkben megsokszorozódnak az </a:t>
            </a:r>
            <a:r>
              <a:rPr lang="hu-HU" dirty="0" err="1" smtClean="0"/>
              <a:t>infografikák</a:t>
            </a:r>
            <a:endParaRPr lang="hu-HU" dirty="0" smtClean="0"/>
          </a:p>
          <a:p>
            <a:pPr marL="457200" indent="-45720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01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22710"/>
            <a:ext cx="8229600" cy="778098"/>
          </a:xfrm>
        </p:spPr>
        <p:txBody>
          <a:bodyPr/>
          <a:lstStyle/>
          <a:p>
            <a:r>
              <a:rPr lang="hu-HU" dirty="0" smtClean="0"/>
              <a:t>Több csatorna, </a:t>
            </a:r>
            <a:r>
              <a:rPr lang="hu-HU" dirty="0" err="1" smtClean="0"/>
              <a:t>multitasking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sz="2800" dirty="0" smtClean="0"/>
              <a:t>A korábbi nemzedéknek csend kellett a tanuláshoz, ma létszükséglet a kommunikációtudományi értelemben vett „zaj”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A figyelemmegosztás a mai diákot kifejezetten inspirálja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Felszínesebb, de sokrétűbb tanulási folyamat zajlik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Tankönyveink osztott felületekkel, párhuzamos funkciókkal, margókkal képezik le a „Z” nemzedék tanulási folyamatát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711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51439"/>
            <a:ext cx="8229600" cy="778098"/>
          </a:xfrm>
        </p:spPr>
        <p:txBody>
          <a:bodyPr/>
          <a:lstStyle/>
          <a:p>
            <a:r>
              <a:rPr lang="hu-HU" dirty="0" smtClean="0"/>
              <a:t>Minimalizmus, </a:t>
            </a:r>
            <a:r>
              <a:rPr lang="hu-HU" dirty="0" err="1" smtClean="0"/>
              <a:t>csetnyelv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6464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sz="2800" dirty="0" smtClean="0"/>
              <a:t>Az írott szóbeliség minimalizmusra ösztönöz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A leegyszerűsítés a tanításnak is eszköze, de megvannak a határai</a:t>
            </a:r>
          </a:p>
          <a:p>
            <a:pPr marL="457200" indent="-457200">
              <a:buFontTx/>
              <a:buChar char="-"/>
            </a:pPr>
            <a:r>
              <a:rPr lang="hu-HU" sz="2800" dirty="0" err="1" smtClean="0"/>
              <a:t>Flynn-effektus</a:t>
            </a:r>
            <a:r>
              <a:rPr lang="hu-HU" sz="2800" dirty="0" smtClean="0"/>
              <a:t>: az IQ nő, de a verbális képességek nem nőnek vele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A szövegértés jól mérhető, a szövegalkotás nem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Tankönyveink az összes tantárgy közös feladatának tekintik</a:t>
            </a:r>
          </a:p>
          <a:p>
            <a:pPr marL="457200" indent="-457200">
              <a:buFontTx/>
              <a:buChar char="-"/>
            </a:pP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8638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78098"/>
          </a:xfrm>
        </p:spPr>
        <p:txBody>
          <a:bodyPr/>
          <a:lstStyle/>
          <a:p>
            <a:r>
              <a:rPr lang="hu-HU" dirty="0" smtClean="0"/>
              <a:t>Fórumozás, belterjes értékképzés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sz="2800" dirty="0" smtClean="0"/>
              <a:t>A „Z” nemzedék megszokta, hogy kedvére beszélhet (</a:t>
            </a:r>
            <a:r>
              <a:rPr lang="hu-HU" sz="2800" dirty="0" err="1" smtClean="0"/>
              <a:t>cset</a:t>
            </a:r>
            <a:r>
              <a:rPr lang="hu-HU" sz="2800" dirty="0" smtClean="0"/>
              <a:t>, komment, fórum, posztolás)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A hírportálokon sokszor tanulságosabbak a kommentek, mint maga a hír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A betelefonálós műsorok, tévé-szavazások reneszánsza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Tankönyveink minden korábbinál több teret adnak az interaktivitásnak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747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778098"/>
          </a:xfrm>
        </p:spPr>
        <p:txBody>
          <a:bodyPr/>
          <a:lstStyle/>
          <a:p>
            <a:r>
              <a:rPr lang="hu-HU" dirty="0" smtClean="0"/>
              <a:t>WEB 2.0., közösségi ön-informálás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hu-HU" sz="2800" dirty="0" smtClean="0"/>
              <a:t>Az </a:t>
            </a:r>
            <a:r>
              <a:rPr lang="hu-HU" sz="2800" dirty="0" err="1" smtClean="0"/>
              <a:t>infosztráda</a:t>
            </a:r>
            <a:r>
              <a:rPr lang="hu-HU" sz="2800" dirty="0" smtClean="0"/>
              <a:t> a száguldozásra szocializál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Hír-éhség, elvonási tünetek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Önellátó hírgyárak a </a:t>
            </a:r>
            <a:r>
              <a:rPr lang="hu-HU" sz="2800" dirty="0" err="1" smtClean="0"/>
              <a:t>social</a:t>
            </a:r>
            <a:r>
              <a:rPr lang="hu-HU" sz="2800" dirty="0" smtClean="0"/>
              <a:t> </a:t>
            </a:r>
            <a:r>
              <a:rPr lang="hu-HU" sz="2800" dirty="0" err="1" smtClean="0"/>
              <a:t>mediában</a:t>
            </a:r>
            <a:endParaRPr lang="hu-HU" sz="2800" dirty="0" smtClean="0"/>
          </a:p>
          <a:p>
            <a:pPr marL="457200" indent="-457200">
              <a:buFontTx/>
              <a:buChar char="-"/>
            </a:pPr>
            <a:r>
              <a:rPr lang="hu-HU" sz="2800" dirty="0" err="1" smtClean="0"/>
              <a:t>Inszcenálás</a:t>
            </a:r>
            <a:r>
              <a:rPr lang="hu-HU" sz="2800" dirty="0" smtClean="0"/>
              <a:t>: már nem a hír szól az eseményről, hanem az eseményt hozzuk létre a hír kedvéért</a:t>
            </a:r>
          </a:p>
          <a:p>
            <a:pPr marL="457200" indent="-457200">
              <a:buFontTx/>
              <a:buChar char="-"/>
            </a:pPr>
            <a:r>
              <a:rPr lang="hu-HU" sz="2800" dirty="0" smtClean="0"/>
              <a:t>Tankönyveinkben kooperatív feladatok adnak rá alkalmat</a:t>
            </a:r>
          </a:p>
          <a:p>
            <a:pPr marL="457200" indent="-45720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3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403</Words>
  <Application>Microsoft Office PowerPoint</Application>
  <PresentationFormat>Diavetítés a képernyőre (4:3 oldalarány)</PresentationFormat>
  <Paragraphs>53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Office-téma</vt:lpstr>
      <vt:lpstr>KIPRÓBÁLÁS ÉS MEGÚJULÁS  - A TANÍTÁS TANULÁSA -</vt:lpstr>
      <vt:lpstr>Közvetlen és közvetett hatások</vt:lpstr>
      <vt:lpstr>A rendszer szereplői</vt:lpstr>
      <vt:lpstr>Élő kapcsolat</vt:lpstr>
      <vt:lpstr>Infosztráda, sebesség </vt:lpstr>
      <vt:lpstr>Több csatorna, multitasking</vt:lpstr>
      <vt:lpstr>Minimalizmus, csetnyelv</vt:lpstr>
      <vt:lpstr>Fórumozás, belterjes értékképzés</vt:lpstr>
      <vt:lpstr>WEB 2.0., közösségi ön-informálás</vt:lpstr>
      <vt:lpstr>Kihívások, folytatás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 (Calibri, félkövér, 40pt)</dc:title>
  <dc:creator>Windows-felhasználó</dc:creator>
  <cp:lastModifiedBy>Téglásy Katalin</cp:lastModifiedBy>
  <cp:revision>13</cp:revision>
  <dcterms:created xsi:type="dcterms:W3CDTF">2017-01-19T09:15:34Z</dcterms:created>
  <dcterms:modified xsi:type="dcterms:W3CDTF">2017-06-30T10:28:33Z</dcterms:modified>
</cp:coreProperties>
</file>