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318" r:id="rId2"/>
    <p:sldId id="333" r:id="rId3"/>
    <p:sldId id="346" r:id="rId4"/>
    <p:sldId id="332" r:id="rId5"/>
    <p:sldId id="326" r:id="rId6"/>
    <p:sldId id="325" r:id="rId7"/>
    <p:sldId id="345" r:id="rId8"/>
    <p:sldId id="329" r:id="rId9"/>
    <p:sldId id="328" r:id="rId10"/>
    <p:sldId id="330" r:id="rId11"/>
    <p:sldId id="334" r:id="rId12"/>
    <p:sldId id="335" r:id="rId13"/>
    <p:sldId id="337" r:id="rId14"/>
    <p:sldId id="347" r:id="rId15"/>
    <p:sldId id="348" r:id="rId16"/>
    <p:sldId id="340" r:id="rId17"/>
    <p:sldId id="343" r:id="rId18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9900"/>
    <a:srgbClr val="7DF42C"/>
    <a:srgbClr val="008000"/>
    <a:srgbClr val="006600"/>
    <a:srgbClr val="FF0000"/>
    <a:srgbClr val="808080"/>
    <a:srgbClr val="99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397" autoAdjust="0"/>
    <p:restoredTop sz="94760" autoAdjust="0"/>
  </p:normalViewPr>
  <p:slideViewPr>
    <p:cSldViewPr>
      <p:cViewPr varScale="1">
        <p:scale>
          <a:sx n="81" d="100"/>
          <a:sy n="81" d="100"/>
        </p:scale>
        <p:origin x="-102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5986BBE-977F-4222-9D91-AB5CB4696987}" type="datetimeFigureOut">
              <a:rPr lang="hu-HU"/>
              <a:pPr>
                <a:defRPr/>
              </a:pPr>
              <a:t>2017.07.01.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018923D-ACF2-4722-B500-9902220426B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9FBBA-066D-44F6-8770-C3E1EE4A54C7}" type="datetimeFigureOut">
              <a:rPr lang="hu-HU"/>
              <a:pPr>
                <a:defRPr/>
              </a:pPr>
              <a:t>2017.07.01.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43930-B198-4C65-B0B7-0D4E7B56735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421B0-4254-452D-9BDB-5F6B40CD28D6}" type="datetimeFigureOut">
              <a:rPr lang="hu-HU"/>
              <a:pPr>
                <a:defRPr/>
              </a:pPr>
              <a:t>2017.07.01.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F2134-DDC2-4212-9E52-7ABC1D7A342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A9F98-8D43-4245-9E9A-852E2FCB620C}" type="datetimeFigureOut">
              <a:rPr lang="hu-HU"/>
              <a:pPr>
                <a:defRPr/>
              </a:pPr>
              <a:t>2017.07.01.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4D2BA-42BE-4C3B-9EBC-EC674FDAC1D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14438-9067-4731-ADF4-25AC6F6BE99B}" type="datetimeFigureOut">
              <a:rPr lang="hu-HU"/>
              <a:pPr>
                <a:defRPr/>
              </a:pPr>
              <a:t>2017.07.01.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32825-4793-475D-98B1-01726074706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499FE-4750-4205-8A0C-D6245864136D}" type="datetimeFigureOut">
              <a:rPr lang="hu-HU"/>
              <a:pPr>
                <a:defRPr/>
              </a:pPr>
              <a:t>2017.07.01.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F3386-1959-40E3-92F9-07F8302AF61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19DD8-5EA6-4DE2-A42E-6F537D07408A}" type="datetimeFigureOut">
              <a:rPr lang="hu-HU"/>
              <a:pPr>
                <a:defRPr/>
              </a:pPr>
              <a:t>2017.07.01.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C9839-33B5-4A38-9570-B43A9AE336A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7898E-5704-4C32-A028-186D15805A36}" type="datetimeFigureOut">
              <a:rPr lang="hu-HU"/>
              <a:pPr>
                <a:defRPr/>
              </a:pPr>
              <a:t>2017.07.01.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6402E-81C9-44E3-8721-09B9C170CB6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712F4-4524-4240-9248-660AEB162010}" type="datetimeFigureOut">
              <a:rPr lang="hu-HU"/>
              <a:pPr>
                <a:defRPr/>
              </a:pPr>
              <a:t>2017.07.01.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234F8-F821-4567-86F2-37C2FB8F107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C6EAD-908A-4E45-81AE-9C1713DA10B2}" type="datetimeFigureOut">
              <a:rPr lang="hu-HU"/>
              <a:pPr>
                <a:defRPr/>
              </a:pPr>
              <a:t>2017.07.01.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22033-9B2B-442B-8BCB-3D6781BA6B9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4A634-FD8C-4F59-B8D5-1D102A69F139}" type="datetimeFigureOut">
              <a:rPr lang="hu-HU"/>
              <a:pPr>
                <a:defRPr/>
              </a:pPr>
              <a:t>2017.07.01.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5F632-E8BF-429C-89E3-AA9A833F865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/>
              <a:t>Kép beszúrásához kattintson az ikonra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623C2-DA1E-49FD-9B7B-4BE8D155FCB0}" type="datetimeFigureOut">
              <a:rPr lang="hu-HU"/>
              <a:pPr>
                <a:defRPr/>
              </a:pPr>
              <a:t>2017.07.01.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D87F9-472B-4088-B2E1-965A6CC4386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2051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D91ED4B-3EBE-49CB-BDB8-73FD116E7449}" type="datetimeFigureOut">
              <a:rPr lang="hu-HU"/>
              <a:pPr>
                <a:defRPr/>
              </a:pPr>
              <a:t>2017.07.01.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A3ACDFE-DCE6-476F-AF04-B4568AC8A37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ép 18">
            <a:extLst>
              <a:ext uri="{FF2B5EF4-FFF2-40B4-BE49-F238E27FC236}">
                <a16:creationId xmlns:a16="http://schemas.microsoft.com/office/drawing/2014/main" xmlns="" id="{E6AF267F-5B9D-4DEA-9D58-2D4837897CC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6218" y="0"/>
            <a:ext cx="9150217" cy="6858000"/>
          </a:xfrm>
          <a:prstGeom prst="rect">
            <a:avLst/>
          </a:prstGeom>
        </p:spPr>
      </p:pic>
      <p:sp>
        <p:nvSpPr>
          <p:cNvPr id="21" name="Téglalap 20">
            <a:extLst>
              <a:ext uri="{FF2B5EF4-FFF2-40B4-BE49-F238E27FC236}">
                <a16:creationId xmlns:a16="http://schemas.microsoft.com/office/drawing/2014/main" xmlns="" id="{CB951564-4A42-42C4-8194-A738A25D385D}"/>
              </a:ext>
            </a:extLst>
          </p:cNvPr>
          <p:cNvSpPr/>
          <p:nvPr/>
        </p:nvSpPr>
        <p:spPr>
          <a:xfrm>
            <a:off x="457199" y="476672"/>
            <a:ext cx="8229601" cy="1764302"/>
          </a:xfrm>
          <a:prstGeom prst="rect">
            <a:avLst/>
          </a:prstGeom>
          <a:solidFill>
            <a:schemeClr val="accent6">
              <a:alpha val="47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xmlns="" id="{AC58778D-BDD3-4CB3-B15B-49AFB8CEE5F6}"/>
              </a:ext>
            </a:extLst>
          </p:cNvPr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xmlns="" id="{180F128C-FB58-4936-B296-F51A8E3B1539}"/>
              </a:ext>
            </a:extLst>
          </p:cNvPr>
          <p:cNvGrpSpPr/>
          <p:nvPr/>
        </p:nvGrpSpPr>
        <p:grpSpPr>
          <a:xfrm>
            <a:off x="3707904" y="5016540"/>
            <a:ext cx="1656184" cy="1652820"/>
            <a:chOff x="3707904" y="4800517"/>
            <a:chExt cx="1656184" cy="1652820"/>
          </a:xfrm>
        </p:grpSpPr>
        <p:sp>
          <p:nvSpPr>
            <p:cNvPr id="13" name="Ellipszis 12">
              <a:extLst>
                <a:ext uri="{FF2B5EF4-FFF2-40B4-BE49-F238E27FC236}">
                  <a16:creationId xmlns:a16="http://schemas.microsoft.com/office/drawing/2014/main" xmlns="" id="{4C18E01C-C67A-47D3-8D5C-89DCF9A71026}"/>
                </a:ext>
              </a:extLst>
            </p:cNvPr>
            <p:cNvSpPr/>
            <p:nvPr/>
          </p:nvSpPr>
          <p:spPr>
            <a:xfrm>
              <a:off x="3707904" y="4800517"/>
              <a:ext cx="1656184" cy="1652820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4" name="Kép 13">
              <a:extLst>
                <a:ext uri="{FF2B5EF4-FFF2-40B4-BE49-F238E27FC236}">
                  <a16:creationId xmlns:a16="http://schemas.microsoft.com/office/drawing/2014/main" xmlns="" id="{0EDB9828-9FE4-4095-B36C-3D883678B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884273" y="4908634"/>
              <a:ext cx="1303446" cy="1436585"/>
            </a:xfrm>
            <a:prstGeom prst="rect">
              <a:avLst/>
            </a:prstGeom>
          </p:spPr>
        </p:pic>
      </p:grpSp>
      <p:sp>
        <p:nvSpPr>
          <p:cNvPr id="20" name="Szövegdoboz 19">
            <a:extLst>
              <a:ext uri="{FF2B5EF4-FFF2-40B4-BE49-F238E27FC236}">
                <a16:creationId xmlns:a16="http://schemas.microsoft.com/office/drawing/2014/main" xmlns="" id="{6F7A6C70-5902-4DDC-949F-7D3AD87E4875}"/>
              </a:ext>
            </a:extLst>
          </p:cNvPr>
          <p:cNvSpPr txBox="1"/>
          <p:nvPr/>
        </p:nvSpPr>
        <p:spPr>
          <a:xfrm>
            <a:off x="323528" y="6063679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www.szfakademia.hu                                        info@szfakademia.hu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xmlns="" id="{8529FE40-560D-4A9A-8C11-48B3B00BAFA4}"/>
              </a:ext>
            </a:extLst>
          </p:cNvPr>
          <p:cNvSpPr txBox="1"/>
          <p:nvPr/>
        </p:nvSpPr>
        <p:spPr>
          <a:xfrm>
            <a:off x="179512" y="2780928"/>
            <a:ext cx="88569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Készítette: </a:t>
            </a:r>
            <a:r>
              <a:rPr lang="hu-HU" sz="3200" b="1" dirty="0"/>
              <a:t/>
            </a:r>
            <a:br>
              <a:rPr lang="hu-HU" sz="3200" b="1" dirty="0"/>
            </a:br>
            <a:r>
              <a:rPr lang="hu-HU" sz="3600" b="1" dirty="0"/>
              <a:t>L. </a:t>
            </a:r>
            <a:r>
              <a:rPr lang="hu-HU" sz="3600" b="1" dirty="0" err="1"/>
              <a:t>Stipkovits</a:t>
            </a:r>
            <a:r>
              <a:rPr lang="hu-HU" sz="3600" b="1" dirty="0"/>
              <a:t> Erika </a:t>
            </a:r>
            <a:r>
              <a:rPr lang="hu-HU" sz="3200" b="1" dirty="0"/>
              <a:t/>
            </a:r>
            <a:br>
              <a:rPr lang="hu-HU" sz="3200" b="1" dirty="0"/>
            </a:br>
            <a: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szakpszichológus, </a:t>
            </a:r>
            <a:r>
              <a:rPr lang="hu-H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pszichoterapeuta</a:t>
            </a:r>
            <a: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szakíró, </a:t>
            </a:r>
            <a:b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Személyiségfejlesztő Akadémia igazgatója</a:t>
            </a:r>
          </a:p>
        </p:txBody>
      </p:sp>
      <p:sp>
        <p:nvSpPr>
          <p:cNvPr id="17" name="Cím 1">
            <a:extLst>
              <a:ext uri="{FF2B5EF4-FFF2-40B4-BE49-F238E27FC236}">
                <a16:creationId xmlns:a16="http://schemas.microsoft.com/office/drawing/2014/main" xmlns="" id="{242FE532-759A-47A1-B710-49DE17164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56" y="260648"/>
            <a:ext cx="8229600" cy="2088232"/>
          </a:xfrm>
        </p:spPr>
        <p:txBody>
          <a:bodyPr/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Nincs lényegi összefüggés a tanulás és a bölcsesség között ”</a:t>
            </a:r>
            <a:b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Francis Bacon</a:t>
            </a:r>
            <a:endParaRPr lang="hu-HU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4029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>
            <a:extLst>
              <a:ext uri="{FF2B5EF4-FFF2-40B4-BE49-F238E27FC236}">
                <a16:creationId xmlns:a16="http://schemas.microsoft.com/office/drawing/2014/main" xmlns="" id="{6500B871-4187-4CFB-BDF5-FE66BFE42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18" y="0"/>
            <a:ext cx="9150217" cy="6858000"/>
          </a:xfrm>
          <a:prstGeom prst="rect">
            <a:avLst/>
          </a:prstGeom>
        </p:spPr>
      </p:pic>
      <p:sp>
        <p:nvSpPr>
          <p:cNvPr id="8" name="Téglalap 7">
            <a:extLst>
              <a:ext uri="{FF2B5EF4-FFF2-40B4-BE49-F238E27FC236}">
                <a16:creationId xmlns:a16="http://schemas.microsoft.com/office/drawing/2014/main" xmlns="" id="{82855F10-D399-4659-8C34-3EE25487FC2B}"/>
              </a:ext>
            </a:extLst>
          </p:cNvPr>
          <p:cNvSpPr/>
          <p:nvPr/>
        </p:nvSpPr>
        <p:spPr>
          <a:xfrm>
            <a:off x="0" y="194093"/>
            <a:ext cx="8028383" cy="8093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xmlns="" id="{AC58778D-BDD3-4CB3-B15B-49AFB8CEE5F6}"/>
              </a:ext>
            </a:extLst>
          </p:cNvPr>
          <p:cNvSpPr/>
          <p:nvPr/>
        </p:nvSpPr>
        <p:spPr>
          <a:xfrm>
            <a:off x="0" y="5157192"/>
            <a:ext cx="9144000" cy="170080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E8103C27-23C3-4D0C-9E0C-298BAEC9A7AA}"/>
              </a:ext>
            </a:extLst>
          </p:cNvPr>
          <p:cNvSpPr txBox="1"/>
          <p:nvPr/>
        </p:nvSpPr>
        <p:spPr>
          <a:xfrm>
            <a:off x="179512" y="5204226"/>
            <a:ext cx="88569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Öntisztelet, önelfogadás (</a:t>
            </a:r>
            <a:r>
              <a:rPr lang="hu-H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self-respect</a:t>
            </a:r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):</a:t>
            </a:r>
          </a:p>
          <a:p>
            <a:r>
              <a:rPr lang="hu-H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„Megérdemlem a szeretetet, a boldogságot, miközben képes vagyok másokkal együttműködni, közösséget vállalni.”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1FCD0782-19E4-45F3-B486-51DEEFFB2343}"/>
              </a:ext>
            </a:extLst>
          </p:cNvPr>
          <p:cNvSpPr txBox="1"/>
          <p:nvPr/>
        </p:nvSpPr>
        <p:spPr>
          <a:xfrm>
            <a:off x="197136" y="314653"/>
            <a:ext cx="78312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 az önbecsülés? – A tudat immunrendszere</a:t>
            </a:r>
          </a:p>
          <a:p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942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>
            <a:extLst>
              <a:ext uri="{FF2B5EF4-FFF2-40B4-BE49-F238E27FC236}">
                <a16:creationId xmlns:a16="http://schemas.microsoft.com/office/drawing/2014/main" xmlns="" id="{9455AFF4-7D9E-47C9-89D7-97BE56392E8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xmlns="" id="{35A630E3-7B2D-4712-A639-970ECFCF3F0E}"/>
              </a:ext>
            </a:extLst>
          </p:cNvPr>
          <p:cNvSpPr/>
          <p:nvPr/>
        </p:nvSpPr>
        <p:spPr>
          <a:xfrm>
            <a:off x="-1" y="171400"/>
            <a:ext cx="4644009" cy="8093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2E956412-9675-4082-81B3-C5B2EA72A87A}"/>
              </a:ext>
            </a:extLst>
          </p:cNvPr>
          <p:cNvSpPr txBox="1"/>
          <p:nvPr/>
        </p:nvSpPr>
        <p:spPr>
          <a:xfrm>
            <a:off x="197136" y="291960"/>
            <a:ext cx="4662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Önbecsülés gyakorlata 1.</a:t>
            </a: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xmlns="" id="{70D78C50-013B-4302-A142-093ADD9F5C3B}"/>
              </a:ext>
            </a:extLst>
          </p:cNvPr>
          <p:cNvSpPr/>
          <p:nvPr/>
        </p:nvSpPr>
        <p:spPr>
          <a:xfrm>
            <a:off x="0" y="5184576"/>
            <a:ext cx="9144000" cy="170080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u-H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Felelősségteljesség: felelősséget vállalok tetteimért, önmagamért, vágyaimért (amit el tudok érni).</a:t>
            </a:r>
            <a:endParaRPr lang="hu-H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xmlns="" id="{7B0226B4-6357-4D12-8F18-7B87FBA2CB1D}"/>
              </a:ext>
            </a:extLst>
          </p:cNvPr>
          <p:cNvSpPr txBox="1"/>
          <p:nvPr/>
        </p:nvSpPr>
        <p:spPr>
          <a:xfrm>
            <a:off x="142844" y="5143513"/>
            <a:ext cx="90011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Tudatosan élni: </a:t>
            </a:r>
            <a:r>
              <a:rPr lang="hu-H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tudom, </a:t>
            </a:r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 </a:t>
            </a:r>
            <a:r>
              <a:rPr lang="hu-H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teszek </a:t>
            </a:r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hu-H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mindfulness</a:t>
            </a:r>
            <a:r>
              <a:rPr lang="hu-H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ctr"/>
            <a:endParaRPr lang="hu-H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785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>
            <a:extLst>
              <a:ext uri="{FF2B5EF4-FFF2-40B4-BE49-F238E27FC236}">
                <a16:creationId xmlns:a16="http://schemas.microsoft.com/office/drawing/2014/main" xmlns="" id="{9455AFF4-7D9E-47C9-89D7-97BE56392E8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xmlns="" id="{35A630E3-7B2D-4712-A639-970ECFCF3F0E}"/>
              </a:ext>
            </a:extLst>
          </p:cNvPr>
          <p:cNvSpPr/>
          <p:nvPr/>
        </p:nvSpPr>
        <p:spPr>
          <a:xfrm>
            <a:off x="-1" y="171400"/>
            <a:ext cx="4644009" cy="8093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2E956412-9675-4082-81B3-C5B2EA72A87A}"/>
              </a:ext>
            </a:extLst>
          </p:cNvPr>
          <p:cNvSpPr txBox="1"/>
          <p:nvPr/>
        </p:nvSpPr>
        <p:spPr>
          <a:xfrm>
            <a:off x="197136" y="291960"/>
            <a:ext cx="4662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Önbecsülés gyakorlata 2.</a:t>
            </a: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xmlns="" id="{70D78C50-013B-4302-A142-093ADD9F5C3B}"/>
              </a:ext>
            </a:extLst>
          </p:cNvPr>
          <p:cNvSpPr/>
          <p:nvPr/>
        </p:nvSpPr>
        <p:spPr>
          <a:xfrm>
            <a:off x="0" y="5184576"/>
            <a:ext cx="9144000" cy="170080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xmlns="" id="{7B0226B4-6357-4D12-8F18-7B87FBA2CB1D}"/>
              </a:ext>
            </a:extLst>
          </p:cNvPr>
          <p:cNvSpPr txBox="1"/>
          <p:nvPr/>
        </p:nvSpPr>
        <p:spPr>
          <a:xfrm>
            <a:off x="0" y="5288569"/>
            <a:ext cx="8964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Önelfogadás: tisztában vagyok saját érzéseimmel, gondolataimmal, viselkedésemmel, és elfogadom azokat.</a:t>
            </a:r>
          </a:p>
          <a:p>
            <a:pPr algn="ctr"/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(Az érzés jogos, a viselkedés nem.) </a:t>
            </a:r>
          </a:p>
        </p:txBody>
      </p:sp>
    </p:spTree>
    <p:extLst>
      <p:ext uri="{BB962C8B-B14F-4D97-AF65-F5344CB8AC3E}">
        <p14:creationId xmlns:p14="http://schemas.microsoft.com/office/powerpoint/2010/main" xmlns="" val="16171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>
            <a:extLst>
              <a:ext uri="{FF2B5EF4-FFF2-40B4-BE49-F238E27FC236}">
                <a16:creationId xmlns:a16="http://schemas.microsoft.com/office/drawing/2014/main" xmlns="" id="{9455AFF4-7D9E-47C9-89D7-97BE56392E8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xmlns="" id="{35A630E3-7B2D-4712-A639-970ECFCF3F0E}"/>
              </a:ext>
            </a:extLst>
          </p:cNvPr>
          <p:cNvSpPr/>
          <p:nvPr/>
        </p:nvSpPr>
        <p:spPr>
          <a:xfrm>
            <a:off x="-1" y="171400"/>
            <a:ext cx="4644009" cy="8093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2E956412-9675-4082-81B3-C5B2EA72A87A}"/>
              </a:ext>
            </a:extLst>
          </p:cNvPr>
          <p:cNvSpPr txBox="1"/>
          <p:nvPr/>
        </p:nvSpPr>
        <p:spPr>
          <a:xfrm>
            <a:off x="197136" y="291960"/>
            <a:ext cx="4662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Önbecsülés gyakorlata </a:t>
            </a:r>
            <a:r>
              <a:rPr lang="hu-H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</a:t>
            </a:r>
            <a:endParaRPr lang="hu-H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xmlns="" id="{70D78C50-013B-4302-A142-093ADD9F5C3B}"/>
              </a:ext>
            </a:extLst>
          </p:cNvPr>
          <p:cNvSpPr/>
          <p:nvPr/>
        </p:nvSpPr>
        <p:spPr>
          <a:xfrm>
            <a:off x="0" y="5184576"/>
            <a:ext cx="9144000" cy="170080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xmlns="" id="{7B0226B4-6357-4D12-8F18-7B87FBA2CB1D}"/>
              </a:ext>
            </a:extLst>
          </p:cNvPr>
          <p:cNvSpPr txBox="1"/>
          <p:nvPr/>
        </p:nvSpPr>
        <p:spPr>
          <a:xfrm>
            <a:off x="0" y="5530006"/>
            <a:ext cx="9036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Önasszertivitás</a:t>
            </a:r>
            <a:r>
              <a:rPr lang="hu-HU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saját szükségleteimet </a:t>
            </a:r>
            <a:r>
              <a:rPr lang="hu-HU" sz="27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és </a:t>
            </a:r>
            <a:r>
              <a:rPr lang="hu-HU" sz="27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érdekeimet is </a:t>
            </a:r>
            <a:r>
              <a:rPr lang="hu-HU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tiszteletben tartom.</a:t>
            </a:r>
          </a:p>
        </p:txBody>
      </p:sp>
    </p:spTree>
    <p:extLst>
      <p:ext uri="{BB962C8B-B14F-4D97-AF65-F5344CB8AC3E}">
        <p14:creationId xmlns:p14="http://schemas.microsoft.com/office/powerpoint/2010/main" xmlns="" val="390174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>
            <a:extLst>
              <a:ext uri="{FF2B5EF4-FFF2-40B4-BE49-F238E27FC236}">
                <a16:creationId xmlns:a16="http://schemas.microsoft.com/office/drawing/2014/main" xmlns="" id="{9455AFF4-7D9E-47C9-89D7-97BE56392E8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xmlns="" id="{35A630E3-7B2D-4712-A639-970ECFCF3F0E}"/>
              </a:ext>
            </a:extLst>
          </p:cNvPr>
          <p:cNvSpPr/>
          <p:nvPr/>
        </p:nvSpPr>
        <p:spPr>
          <a:xfrm>
            <a:off x="-1" y="171400"/>
            <a:ext cx="4644009" cy="8093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2E956412-9675-4082-81B3-C5B2EA72A87A}"/>
              </a:ext>
            </a:extLst>
          </p:cNvPr>
          <p:cNvSpPr txBox="1"/>
          <p:nvPr/>
        </p:nvSpPr>
        <p:spPr>
          <a:xfrm>
            <a:off x="197136" y="291960"/>
            <a:ext cx="4662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Önbecsülés gyakorlata </a:t>
            </a:r>
            <a:r>
              <a:rPr lang="hu-H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</a:t>
            </a:r>
            <a:endParaRPr lang="hu-H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xmlns="" id="{70D78C50-013B-4302-A142-093ADD9F5C3B}"/>
              </a:ext>
            </a:extLst>
          </p:cNvPr>
          <p:cNvSpPr/>
          <p:nvPr/>
        </p:nvSpPr>
        <p:spPr>
          <a:xfrm>
            <a:off x="0" y="5184576"/>
            <a:ext cx="9144000" cy="170080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xmlns="" id="{7B0226B4-6357-4D12-8F18-7B87FBA2CB1D}"/>
              </a:ext>
            </a:extLst>
          </p:cNvPr>
          <p:cNvSpPr txBox="1"/>
          <p:nvPr/>
        </p:nvSpPr>
        <p:spPr>
          <a:xfrm>
            <a:off x="0" y="5214950"/>
            <a:ext cx="9036496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Céllal élni: célokat tűzök ki a legnehezebb helyzetekben is, visszajelzésnek értékelem a kudarcokat.</a:t>
            </a:r>
            <a:r>
              <a:rPr lang="hu-HU" sz="2800" dirty="0" smtClean="0"/>
              <a:t> </a:t>
            </a:r>
            <a:r>
              <a:rPr lang="hu-HU" dirty="0" smtClean="0">
                <a:solidFill>
                  <a:schemeClr val="bg1"/>
                </a:solidFill>
              </a:rPr>
              <a:t>(Külső </a:t>
            </a:r>
            <a:r>
              <a:rPr lang="hu-HU" dirty="0" smtClean="0">
                <a:solidFill>
                  <a:schemeClr val="bg1"/>
                </a:solidFill>
              </a:rPr>
              <a:t>megerősítés, folyamatos </a:t>
            </a:r>
            <a:r>
              <a:rPr lang="hu-HU" dirty="0" smtClean="0">
                <a:solidFill>
                  <a:schemeClr val="bg1"/>
                </a:solidFill>
              </a:rPr>
              <a:t>visszajelzés, kétirányú kommunikáció, jól </a:t>
            </a:r>
            <a:r>
              <a:rPr lang="hu-HU" dirty="0" smtClean="0">
                <a:solidFill>
                  <a:schemeClr val="bg1"/>
                </a:solidFill>
              </a:rPr>
              <a:t>irányított </a:t>
            </a:r>
            <a:r>
              <a:rPr lang="hu-HU" dirty="0" smtClean="0">
                <a:solidFill>
                  <a:schemeClr val="bg1"/>
                </a:solidFill>
              </a:rPr>
              <a:t>órák. Technika alkalmazása. Vizuális információ, </a:t>
            </a:r>
            <a:r>
              <a:rPr lang="hu-HU" dirty="0" err="1" smtClean="0">
                <a:solidFill>
                  <a:schemeClr val="bg1"/>
                </a:solidFill>
              </a:rPr>
              <a:t>verbálitás</a:t>
            </a:r>
            <a:r>
              <a:rPr lang="hu-HU" dirty="0" smtClean="0">
                <a:solidFill>
                  <a:schemeClr val="bg1"/>
                </a:solidFill>
              </a:rPr>
              <a:t> fejlesztése…)</a:t>
            </a:r>
            <a:endParaRPr lang="hu-HU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890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>
            <a:extLst>
              <a:ext uri="{FF2B5EF4-FFF2-40B4-BE49-F238E27FC236}">
                <a16:creationId xmlns:a16="http://schemas.microsoft.com/office/drawing/2014/main" xmlns="" id="{9455AFF4-7D9E-47C9-89D7-97BE56392E8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xmlns="" id="{35A630E3-7B2D-4712-A639-970ECFCF3F0E}"/>
              </a:ext>
            </a:extLst>
          </p:cNvPr>
          <p:cNvSpPr/>
          <p:nvPr/>
        </p:nvSpPr>
        <p:spPr>
          <a:xfrm>
            <a:off x="-1" y="171400"/>
            <a:ext cx="4644009" cy="8093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2E956412-9675-4082-81B3-C5B2EA72A87A}"/>
              </a:ext>
            </a:extLst>
          </p:cNvPr>
          <p:cNvSpPr txBox="1"/>
          <p:nvPr/>
        </p:nvSpPr>
        <p:spPr>
          <a:xfrm>
            <a:off x="197136" y="291960"/>
            <a:ext cx="4662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Önbecsülés gyakorlata </a:t>
            </a:r>
            <a:r>
              <a:rPr lang="hu-H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</a:t>
            </a:r>
            <a:endParaRPr lang="hu-H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xmlns="" id="{70D78C50-013B-4302-A142-093ADD9F5C3B}"/>
              </a:ext>
            </a:extLst>
          </p:cNvPr>
          <p:cNvSpPr/>
          <p:nvPr/>
        </p:nvSpPr>
        <p:spPr>
          <a:xfrm>
            <a:off x="0" y="5184576"/>
            <a:ext cx="9144000" cy="170080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xmlns="" id="{7B0226B4-6357-4D12-8F18-7B87FBA2CB1D}"/>
              </a:ext>
            </a:extLst>
          </p:cNvPr>
          <p:cNvSpPr txBox="1"/>
          <p:nvPr/>
        </p:nvSpPr>
        <p:spPr>
          <a:xfrm>
            <a:off x="0" y="5373216"/>
            <a:ext cx="903649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Én-integritás teremtése: </a:t>
            </a:r>
            <a:endParaRPr lang="hu-HU" sz="2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u-HU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Viselkedésemet  összhangban  hozom elképzeléseimmel</a:t>
            </a:r>
            <a:r>
              <a:rPr lang="hu-HU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hu-HU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meggyőződésemmel</a:t>
            </a:r>
            <a:r>
              <a:rPr lang="hu-HU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hu-HU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hitemmel </a:t>
            </a:r>
            <a:r>
              <a:rPr lang="hu-HU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(polaritás elfogadása).</a:t>
            </a:r>
          </a:p>
        </p:txBody>
      </p:sp>
    </p:spTree>
    <p:extLst>
      <p:ext uri="{BB962C8B-B14F-4D97-AF65-F5344CB8AC3E}">
        <p14:creationId xmlns:p14="http://schemas.microsoft.com/office/powerpoint/2010/main" xmlns="" val="16959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2BAD4295-AFC8-4F00-9376-82DD3774E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1800" y="157781"/>
            <a:ext cx="4392488" cy="5868954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xmlns="" id="{35A630E3-7B2D-4712-A639-970ECFCF3F0E}"/>
              </a:ext>
            </a:extLst>
          </p:cNvPr>
          <p:cNvSpPr/>
          <p:nvPr/>
        </p:nvSpPr>
        <p:spPr>
          <a:xfrm>
            <a:off x="-1" y="171400"/>
            <a:ext cx="3131841" cy="8093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2E956412-9675-4082-81B3-C5B2EA72A87A}"/>
              </a:ext>
            </a:extLst>
          </p:cNvPr>
          <p:cNvSpPr txBox="1"/>
          <p:nvPr/>
        </p:nvSpPr>
        <p:spPr>
          <a:xfrm>
            <a:off x="197136" y="291960"/>
            <a:ext cx="552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Aki mer az nyer</a:t>
            </a: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xmlns="" id="{70D78C50-013B-4302-A142-093ADD9F5C3B}"/>
              </a:ext>
            </a:extLst>
          </p:cNvPr>
          <p:cNvSpPr/>
          <p:nvPr/>
        </p:nvSpPr>
        <p:spPr>
          <a:xfrm>
            <a:off x="0" y="6178124"/>
            <a:ext cx="9144000" cy="70725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xmlns="" id="{7B0226B4-6357-4D12-8F18-7B87FBA2CB1D}"/>
              </a:ext>
            </a:extLst>
          </p:cNvPr>
          <p:cNvSpPr txBox="1"/>
          <p:nvPr/>
        </p:nvSpPr>
        <p:spPr>
          <a:xfrm>
            <a:off x="179512" y="6218148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Aki  nem mer kockáztatni és fejlődni, azt felfalja az élet.</a:t>
            </a:r>
          </a:p>
        </p:txBody>
      </p:sp>
    </p:spTree>
    <p:extLst>
      <p:ext uri="{BB962C8B-B14F-4D97-AF65-F5344CB8AC3E}">
        <p14:creationId xmlns:p14="http://schemas.microsoft.com/office/powerpoint/2010/main" xmlns="" val="199574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ép 18">
            <a:extLst>
              <a:ext uri="{FF2B5EF4-FFF2-40B4-BE49-F238E27FC236}">
                <a16:creationId xmlns:a16="http://schemas.microsoft.com/office/drawing/2014/main" xmlns="" id="{E6AF267F-5B9D-4DEA-9D58-2D4837897CC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6218" y="0"/>
            <a:ext cx="9150217" cy="6858000"/>
          </a:xfrm>
          <a:prstGeom prst="rect">
            <a:avLst/>
          </a:prstGeom>
        </p:spPr>
      </p:pic>
      <p:sp>
        <p:nvSpPr>
          <p:cNvPr id="21" name="Téglalap 20">
            <a:extLst>
              <a:ext uri="{FF2B5EF4-FFF2-40B4-BE49-F238E27FC236}">
                <a16:creationId xmlns:a16="http://schemas.microsoft.com/office/drawing/2014/main" xmlns="" id="{CB951564-4A42-42C4-8194-A738A25D385D}"/>
              </a:ext>
            </a:extLst>
          </p:cNvPr>
          <p:cNvSpPr/>
          <p:nvPr/>
        </p:nvSpPr>
        <p:spPr>
          <a:xfrm>
            <a:off x="971599" y="476672"/>
            <a:ext cx="7200801" cy="1467544"/>
          </a:xfrm>
          <a:prstGeom prst="rect">
            <a:avLst/>
          </a:prstGeom>
          <a:solidFill>
            <a:schemeClr val="accent6">
              <a:alpha val="47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xmlns="" id="{AC58778D-BDD3-4CB3-B15B-49AFB8CEE5F6}"/>
              </a:ext>
            </a:extLst>
          </p:cNvPr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Cím 1">
            <a:extLst>
              <a:ext uri="{FF2B5EF4-FFF2-40B4-BE49-F238E27FC236}">
                <a16:creationId xmlns:a16="http://schemas.microsoft.com/office/drawing/2014/main" xmlns="" id="{F4B93DF1-D33C-47C5-8763-B73C5C6B5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56" y="188640"/>
            <a:ext cx="8229600" cy="2088232"/>
          </a:xfrm>
        </p:spPr>
        <p:txBody>
          <a:bodyPr/>
          <a:lstStyle/>
          <a:p>
            <a:r>
              <a:rPr lang="hu-HU" b="1" dirty="0"/>
              <a:t>KÖSZÖNÖM MEGTISZTELŐ FIGYELMÜKET!</a:t>
            </a:r>
            <a:endParaRPr lang="hu-HU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xmlns="" id="{180F128C-FB58-4936-B296-F51A8E3B1539}"/>
              </a:ext>
            </a:extLst>
          </p:cNvPr>
          <p:cNvGrpSpPr/>
          <p:nvPr/>
        </p:nvGrpSpPr>
        <p:grpSpPr>
          <a:xfrm>
            <a:off x="3707904" y="5016540"/>
            <a:ext cx="1656184" cy="1652820"/>
            <a:chOff x="3707904" y="4800517"/>
            <a:chExt cx="1656184" cy="1652820"/>
          </a:xfrm>
        </p:grpSpPr>
        <p:sp>
          <p:nvSpPr>
            <p:cNvPr id="13" name="Ellipszis 12">
              <a:extLst>
                <a:ext uri="{FF2B5EF4-FFF2-40B4-BE49-F238E27FC236}">
                  <a16:creationId xmlns:a16="http://schemas.microsoft.com/office/drawing/2014/main" xmlns="" id="{4C18E01C-C67A-47D3-8D5C-89DCF9A71026}"/>
                </a:ext>
              </a:extLst>
            </p:cNvPr>
            <p:cNvSpPr/>
            <p:nvPr/>
          </p:nvSpPr>
          <p:spPr>
            <a:xfrm>
              <a:off x="3707904" y="4800517"/>
              <a:ext cx="1656184" cy="1652820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4" name="Kép 13">
              <a:extLst>
                <a:ext uri="{FF2B5EF4-FFF2-40B4-BE49-F238E27FC236}">
                  <a16:creationId xmlns:a16="http://schemas.microsoft.com/office/drawing/2014/main" xmlns="" id="{0EDB9828-9FE4-4095-B36C-3D883678B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884273" y="4908634"/>
              <a:ext cx="1303446" cy="1436585"/>
            </a:xfrm>
            <a:prstGeom prst="rect">
              <a:avLst/>
            </a:prstGeom>
          </p:spPr>
        </p:pic>
      </p:grpSp>
      <p:sp>
        <p:nvSpPr>
          <p:cNvPr id="20" name="Szövegdoboz 19">
            <a:extLst>
              <a:ext uri="{FF2B5EF4-FFF2-40B4-BE49-F238E27FC236}">
                <a16:creationId xmlns:a16="http://schemas.microsoft.com/office/drawing/2014/main" xmlns="" id="{6F7A6C70-5902-4DDC-949F-7D3AD87E4875}"/>
              </a:ext>
            </a:extLst>
          </p:cNvPr>
          <p:cNvSpPr txBox="1"/>
          <p:nvPr/>
        </p:nvSpPr>
        <p:spPr>
          <a:xfrm>
            <a:off x="323528" y="6063679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www.szfakademia.hu                                        info@szfakademia.hu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xmlns="" id="{8529FE40-560D-4A9A-8C11-48B3B00BAFA4}"/>
              </a:ext>
            </a:extLst>
          </p:cNvPr>
          <p:cNvSpPr txBox="1"/>
          <p:nvPr/>
        </p:nvSpPr>
        <p:spPr>
          <a:xfrm>
            <a:off x="179512" y="2754794"/>
            <a:ext cx="88569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Készítette: </a:t>
            </a:r>
            <a:r>
              <a:rPr lang="hu-HU" sz="3200" b="1" dirty="0"/>
              <a:t/>
            </a:r>
            <a:br>
              <a:rPr lang="hu-HU" sz="3200" b="1" dirty="0"/>
            </a:br>
            <a:r>
              <a:rPr lang="hu-HU" sz="3600" b="1" dirty="0"/>
              <a:t>L. </a:t>
            </a:r>
            <a:r>
              <a:rPr lang="hu-HU" sz="3600" b="1" dirty="0" err="1"/>
              <a:t>Stipkovits</a:t>
            </a:r>
            <a:r>
              <a:rPr lang="hu-HU" sz="3600" b="1" dirty="0"/>
              <a:t> Erika </a:t>
            </a:r>
            <a:r>
              <a:rPr lang="hu-HU" sz="3200" b="1" dirty="0"/>
              <a:t/>
            </a:r>
            <a:br>
              <a:rPr lang="hu-HU" sz="3200" b="1" dirty="0"/>
            </a:br>
            <a: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szakpszichológus, </a:t>
            </a:r>
            <a:r>
              <a:rPr lang="hu-H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pszichoterapeuta</a:t>
            </a:r>
            <a: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szakíró, a HVG Könyvek szerzője,</a:t>
            </a:r>
            <a:b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Személyiségfejlesztő Akadémia igazgatója</a:t>
            </a:r>
          </a:p>
        </p:txBody>
      </p:sp>
    </p:spTree>
    <p:extLst>
      <p:ext uri="{BB962C8B-B14F-4D97-AF65-F5344CB8AC3E}">
        <p14:creationId xmlns:p14="http://schemas.microsoft.com/office/powerpoint/2010/main" xmlns="" val="3758407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xmlns="" id="{EAF50938-6178-4138-8B3D-FC33807A2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2" y="0"/>
            <a:ext cx="9144001" cy="6928848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xmlns="" id="{35A630E3-7B2D-4712-A639-970ECFCF3F0E}"/>
              </a:ext>
            </a:extLst>
          </p:cNvPr>
          <p:cNvSpPr/>
          <p:nvPr/>
        </p:nvSpPr>
        <p:spPr>
          <a:xfrm>
            <a:off x="214282" y="214290"/>
            <a:ext cx="4925771" cy="8093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2E956412-9675-4082-81B3-C5B2EA72A87A}"/>
              </a:ext>
            </a:extLst>
          </p:cNvPr>
          <p:cNvSpPr txBox="1"/>
          <p:nvPr/>
        </p:nvSpPr>
        <p:spPr>
          <a:xfrm>
            <a:off x="-36512" y="214290"/>
            <a:ext cx="5537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hu-H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„digitális bennszülöttek”:</a:t>
            </a:r>
            <a:endParaRPr lang="hu-H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xmlns="" id="{D36609DB-B038-4D81-9749-27A49965B33E}"/>
              </a:ext>
            </a:extLst>
          </p:cNvPr>
          <p:cNvSpPr/>
          <p:nvPr/>
        </p:nvSpPr>
        <p:spPr>
          <a:xfrm>
            <a:off x="0" y="4941168"/>
            <a:ext cx="9144000" cy="198768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xmlns="" id="{7B0226B4-6357-4D12-8F18-7B87FBA2CB1D}"/>
              </a:ext>
            </a:extLst>
          </p:cNvPr>
          <p:cNvSpPr txBox="1"/>
          <p:nvPr/>
        </p:nvSpPr>
        <p:spPr>
          <a:xfrm>
            <a:off x="0" y="5013176"/>
            <a:ext cx="907199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generáció – túl erős EGO, türelmetlenség, </a:t>
            </a:r>
            <a:r>
              <a:rPr lang="hu-HU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ingerlékemység</a:t>
            </a:r>
            <a:r>
              <a:rPr lang="hu-H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túl gyors és túl sok információ, koravénen óvodás reakciók, hiányos empátia, erőfeszítés, figyelemfókusz, alacsonyabb EQ…</a:t>
            </a:r>
          </a:p>
          <a:p>
            <a:pPr algn="ctr"/>
            <a:r>
              <a:rPr lang="hu-H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Alfa generáció – erős szülői kötődés, magasan képzettek lesznek.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405153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6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églalap 11">
            <a:extLst>
              <a:ext uri="{FF2B5EF4-FFF2-40B4-BE49-F238E27FC236}">
                <a16:creationId xmlns:a16="http://schemas.microsoft.com/office/drawing/2014/main" xmlns="" id="{C2712706-8C0E-4B2D-A5F8-2642916552A9}"/>
              </a:ext>
            </a:extLst>
          </p:cNvPr>
          <p:cNvSpPr/>
          <p:nvPr/>
        </p:nvSpPr>
        <p:spPr>
          <a:xfrm>
            <a:off x="0" y="5157192"/>
            <a:ext cx="9144000" cy="170080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xmlns="" id="{C45A8225-BA88-4BAE-82AB-FB1BAB33D2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"/>
            <a:ext cx="9134947" cy="6084586"/>
          </a:xfrm>
          <a:prstGeom prst="rect">
            <a:avLst/>
          </a:prstGeom>
        </p:spPr>
      </p:pic>
      <p:sp>
        <p:nvSpPr>
          <p:cNvPr id="8" name="Téglalap 7">
            <a:extLst>
              <a:ext uri="{FF2B5EF4-FFF2-40B4-BE49-F238E27FC236}">
                <a16:creationId xmlns:a16="http://schemas.microsoft.com/office/drawing/2014/main" xmlns="" id="{82855F10-D399-4659-8C34-3EE25487FC2B}"/>
              </a:ext>
            </a:extLst>
          </p:cNvPr>
          <p:cNvSpPr/>
          <p:nvPr/>
        </p:nvSpPr>
        <p:spPr>
          <a:xfrm>
            <a:off x="1" y="194093"/>
            <a:ext cx="2987823" cy="8093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xmlns="" id="{AC58778D-BDD3-4CB3-B15B-49AFB8CEE5F6}"/>
              </a:ext>
            </a:extLst>
          </p:cNvPr>
          <p:cNvSpPr/>
          <p:nvPr/>
        </p:nvSpPr>
        <p:spPr>
          <a:xfrm>
            <a:off x="0" y="4149080"/>
            <a:ext cx="9144000" cy="27089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E8103C27-23C3-4D0C-9E0C-298BAEC9A7AA}"/>
              </a:ext>
            </a:extLst>
          </p:cNvPr>
          <p:cNvSpPr txBox="1"/>
          <p:nvPr/>
        </p:nvSpPr>
        <p:spPr>
          <a:xfrm>
            <a:off x="-252536" y="4149080"/>
            <a:ext cx="5328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Túlféltő, BOROSTYÁN</a:t>
            </a:r>
          </a:p>
          <a:p>
            <a:pPr algn="ctr"/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MoolBoran" pitchFamily="34" charset="0"/>
              </a:rPr>
              <a:t>S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MoolBoran" pitchFamily="34" charset="0"/>
              </a:rPr>
              <a:t>zereptolvaj</a:t>
            </a:r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MoolBoran" pitchFamily="34" charset="0"/>
              </a:rPr>
              <a:t>,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MoolBoran" pitchFamily="34" charset="0"/>
              </a:rPr>
              <a:t>SZÜLŐSÍTŐ</a:t>
            </a:r>
            <a:endParaRPr lang="hu-H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MoolBoran" pitchFamily="34" charset="0"/>
            </a:endParaRPr>
          </a:p>
          <a:p>
            <a:pPr algn="ctr"/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MoolBoran" pitchFamily="34" charset="0"/>
              </a:rPr>
              <a:t>T</a:t>
            </a:r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úlkövetelő, az IDOMÁR</a:t>
            </a:r>
          </a:p>
          <a:p>
            <a:pPr algn="ctr"/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Barát, a JÓFEJ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1FCD0782-19E4-45F3-B486-51DEEFFB2343}"/>
              </a:ext>
            </a:extLst>
          </p:cNvPr>
          <p:cNvSpPr txBox="1"/>
          <p:nvPr/>
        </p:nvSpPr>
        <p:spPr>
          <a:xfrm>
            <a:off x="197137" y="314653"/>
            <a:ext cx="3078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szülőtípusok</a:t>
            </a:r>
          </a:p>
          <a:p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xmlns="" id="{E735866C-8C7E-4BB4-AEDF-A82A951B7DC0}"/>
              </a:ext>
            </a:extLst>
          </p:cNvPr>
          <p:cNvSpPr/>
          <p:nvPr/>
        </p:nvSpPr>
        <p:spPr>
          <a:xfrm>
            <a:off x="4248472" y="4149080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indentudó</a:t>
            </a:r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SZUPERSZÜ</a:t>
            </a:r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Ő</a:t>
            </a:r>
            <a:endParaRPr lang="hu-H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rzelmi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saroló</a:t>
            </a:r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MÁRTÍR</a:t>
            </a:r>
            <a:endParaRPr lang="hu-H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Távolságtartó, ÜVEGHEGY</a:t>
            </a:r>
          </a:p>
          <a:p>
            <a:pPr algn="ctr"/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Bántalmazó, AGRESSZOR</a:t>
            </a: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xmlns="" id="{C87A1937-0D4D-4F50-ABED-D58C0B2B9EEB}"/>
              </a:ext>
            </a:extLst>
          </p:cNvPr>
          <p:cNvSpPr/>
          <p:nvPr/>
        </p:nvSpPr>
        <p:spPr>
          <a:xfrm>
            <a:off x="2823968" y="6084585"/>
            <a:ext cx="32206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Elég jó, BÁTORÍTÓ</a:t>
            </a:r>
          </a:p>
        </p:txBody>
      </p:sp>
    </p:spTree>
    <p:extLst>
      <p:ext uri="{BB962C8B-B14F-4D97-AF65-F5344CB8AC3E}">
        <p14:creationId xmlns:p14="http://schemas.microsoft.com/office/powerpoint/2010/main" xmlns="" val="156823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6" grpId="0" animBg="1"/>
      <p:bldP spid="2" grpId="0"/>
      <p:bldP spid="3" grpId="1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xmlns="" id="{0610B15C-54C5-4396-B8DE-ABC778F8E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xmlns="" id="{E57D1AB9-4A22-4367-BAE0-3517F3B3AB25}"/>
              </a:ext>
            </a:extLst>
          </p:cNvPr>
          <p:cNvSpPr/>
          <p:nvPr/>
        </p:nvSpPr>
        <p:spPr>
          <a:xfrm>
            <a:off x="0" y="6237313"/>
            <a:ext cx="9144000" cy="62068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xmlns="" id="{43FD5033-C333-4F75-8427-497D9D3539DF}"/>
              </a:ext>
            </a:extLst>
          </p:cNvPr>
          <p:cNvSpPr/>
          <p:nvPr/>
        </p:nvSpPr>
        <p:spPr>
          <a:xfrm>
            <a:off x="-1" y="188640"/>
            <a:ext cx="8100393" cy="8093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xmlns="" id="{DBB03A18-93FF-48C0-87EC-B7E41A57846A}"/>
              </a:ext>
            </a:extLst>
          </p:cNvPr>
          <p:cNvSpPr txBox="1"/>
          <p:nvPr/>
        </p:nvSpPr>
        <p:spPr>
          <a:xfrm>
            <a:off x="197136" y="323945"/>
            <a:ext cx="8047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túlféltő-túlkötő szülő, avagy a BOROSTYÁN</a:t>
            </a:r>
            <a:endParaRPr lang="hu-H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xmlns="" id="{975F5746-E10B-4E5C-9CB8-191C6BCBF53C}"/>
              </a:ext>
            </a:extLst>
          </p:cNvPr>
          <p:cNvSpPr txBox="1"/>
          <p:nvPr/>
        </p:nvSpPr>
        <p:spPr>
          <a:xfrm>
            <a:off x="35496" y="6237312"/>
            <a:ext cx="8047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szorongás életkorral nem változik (</a:t>
            </a:r>
            <a:r>
              <a:rPr lang="hu-H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Huddson</a:t>
            </a:r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hu-H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Dodd</a:t>
            </a:r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hu-H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262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xmlns="" id="{797F574D-8C0B-44DB-BE49-2C286744F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15" y="-1"/>
            <a:ext cx="9152815" cy="6957393"/>
          </a:xfrm>
          <a:prstGeom prst="rect">
            <a:avLst/>
          </a:prstGeom>
        </p:spPr>
      </p:pic>
      <p:sp>
        <p:nvSpPr>
          <p:cNvPr id="8" name="Téglalap 7">
            <a:extLst>
              <a:ext uri="{FF2B5EF4-FFF2-40B4-BE49-F238E27FC236}">
                <a16:creationId xmlns:a16="http://schemas.microsoft.com/office/drawing/2014/main" xmlns="" id="{43FD5033-C333-4F75-8427-497D9D3539DF}"/>
              </a:ext>
            </a:extLst>
          </p:cNvPr>
          <p:cNvSpPr/>
          <p:nvPr/>
        </p:nvSpPr>
        <p:spPr>
          <a:xfrm>
            <a:off x="-1" y="188640"/>
            <a:ext cx="7308305" cy="8093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xmlns="" id="{DBB03A18-93FF-48C0-87EC-B7E41A57846A}"/>
              </a:ext>
            </a:extLst>
          </p:cNvPr>
          <p:cNvSpPr txBox="1"/>
          <p:nvPr/>
        </p:nvSpPr>
        <p:spPr>
          <a:xfrm>
            <a:off x="197136" y="309200"/>
            <a:ext cx="7111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szerep-tolvaj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szülő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avagy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SZÜLŐSÍTŐ</a:t>
            </a:r>
            <a:endParaRPr lang="hu-H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xmlns="" id="{F413D8F0-FA81-4B9F-8071-6951DB22EB02}"/>
              </a:ext>
            </a:extLst>
          </p:cNvPr>
          <p:cNvSpPr/>
          <p:nvPr/>
        </p:nvSpPr>
        <p:spPr>
          <a:xfrm>
            <a:off x="0" y="6336704"/>
            <a:ext cx="9144000" cy="62068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xmlns="" id="{0A3959AF-6827-4F7E-84D1-40C2A8AE3EEA}"/>
              </a:ext>
            </a:extLst>
          </p:cNvPr>
          <p:cNvSpPr txBox="1"/>
          <p:nvPr/>
        </p:nvSpPr>
        <p:spPr>
          <a:xfrm>
            <a:off x="35496" y="6336703"/>
            <a:ext cx="9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Apa – lánya = depresszió, Anya – lánya = szorongás (</a:t>
            </a:r>
            <a:r>
              <a:rPr lang="hu-H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Jacobich</a:t>
            </a:r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Bush)</a:t>
            </a:r>
            <a:endParaRPr lang="hu-H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622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>
            <a:extLst>
              <a:ext uri="{FF2B5EF4-FFF2-40B4-BE49-F238E27FC236}">
                <a16:creationId xmlns:a16="http://schemas.microsoft.com/office/drawing/2014/main" xmlns="" id="{323F72A9-2CC3-4B22-9117-C4E7D9FD9B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-1" y="0"/>
            <a:ext cx="9157871" cy="6858000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xmlns="" id="{6EFBC9E0-7C53-4622-A0AC-95CF39678A42}"/>
              </a:ext>
            </a:extLst>
          </p:cNvPr>
          <p:cNvSpPr/>
          <p:nvPr/>
        </p:nvSpPr>
        <p:spPr>
          <a:xfrm>
            <a:off x="-1" y="171400"/>
            <a:ext cx="6156177" cy="8093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D8CA0177-09E5-4676-96E7-6B4A4A5D82D7}"/>
              </a:ext>
            </a:extLst>
          </p:cNvPr>
          <p:cNvSpPr txBox="1"/>
          <p:nvPr/>
        </p:nvSpPr>
        <p:spPr>
          <a:xfrm>
            <a:off x="197136" y="291960"/>
            <a:ext cx="6319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túlkövetelő  szülő, avagy az IDOMÁR</a:t>
            </a:r>
            <a:endParaRPr lang="hu-H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xmlns="" id="{12897937-4654-400F-96C2-A8C60C0B434C}"/>
              </a:ext>
            </a:extLst>
          </p:cNvPr>
          <p:cNvSpPr/>
          <p:nvPr/>
        </p:nvSpPr>
        <p:spPr>
          <a:xfrm>
            <a:off x="0" y="6237313"/>
            <a:ext cx="9144000" cy="62068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C2AC72C6-9427-433D-B889-7E162ECA321D}"/>
              </a:ext>
            </a:extLst>
          </p:cNvPr>
          <p:cNvSpPr txBox="1"/>
          <p:nvPr/>
        </p:nvSpPr>
        <p:spPr>
          <a:xfrm>
            <a:off x="35496" y="6237312"/>
            <a:ext cx="8047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Perfekcionizmus</a:t>
            </a:r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öröklődik? (</a:t>
            </a:r>
            <a:r>
              <a:rPr lang="hu-H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Flett</a:t>
            </a:r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hu-H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Hevitt</a:t>
            </a:r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hu-H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69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jofej.jpg">
            <a:extLst>
              <a:ext uri="{FF2B5EF4-FFF2-40B4-BE49-F238E27FC236}">
                <a16:creationId xmlns:a16="http://schemas.microsoft.com/office/drawing/2014/main" xmlns="" id="{98269DD7-E913-40BD-9F70-B99065364D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163" t="35407" r="1163" b="4125"/>
          <a:stretch/>
        </p:blipFill>
        <p:spPr>
          <a:xfrm>
            <a:off x="-630" y="-747"/>
            <a:ext cx="9144630" cy="5878019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xmlns="" id="{6EFBC9E0-7C53-4622-A0AC-95CF39678A42}"/>
              </a:ext>
            </a:extLst>
          </p:cNvPr>
          <p:cNvSpPr/>
          <p:nvPr/>
        </p:nvSpPr>
        <p:spPr>
          <a:xfrm>
            <a:off x="-1" y="171400"/>
            <a:ext cx="4572001" cy="8093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D8CA0177-09E5-4676-96E7-6B4A4A5D82D7}"/>
              </a:ext>
            </a:extLst>
          </p:cNvPr>
          <p:cNvSpPr txBox="1"/>
          <p:nvPr/>
        </p:nvSpPr>
        <p:spPr>
          <a:xfrm>
            <a:off x="197136" y="291960"/>
            <a:ext cx="6319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barát szülő, avagy a JÓ FEJ</a:t>
            </a:r>
            <a:endParaRPr lang="hu-H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xmlns="" id="{12897937-4654-400F-96C2-A8C60C0B434C}"/>
              </a:ext>
            </a:extLst>
          </p:cNvPr>
          <p:cNvSpPr/>
          <p:nvPr/>
        </p:nvSpPr>
        <p:spPr>
          <a:xfrm>
            <a:off x="0" y="5877272"/>
            <a:ext cx="9144000" cy="98072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C2AC72C6-9427-433D-B889-7E162ECA321D}"/>
              </a:ext>
            </a:extLst>
          </p:cNvPr>
          <p:cNvSpPr txBox="1"/>
          <p:nvPr/>
        </p:nvSpPr>
        <p:spPr>
          <a:xfrm>
            <a:off x="35496" y="5877272"/>
            <a:ext cx="900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Hiányzó felelősség, figyelem- és magatartászavarok, önbizalomhiány, kortárskapcsolati </a:t>
            </a:r>
            <a:r>
              <a:rPr lang="hu-H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deficit.</a:t>
            </a:r>
            <a:endParaRPr lang="hu-H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468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>
            <a:extLst>
              <a:ext uri="{FF2B5EF4-FFF2-40B4-BE49-F238E27FC236}">
                <a16:creationId xmlns:a16="http://schemas.microsoft.com/office/drawing/2014/main" xmlns="" id="{4B9AF927-24EE-4933-8182-66F9F5462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384"/>
            <a:ext cx="9144000" cy="6932417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xmlns="" id="{35A630E3-7B2D-4712-A639-970ECFCF3F0E}"/>
              </a:ext>
            </a:extLst>
          </p:cNvPr>
          <p:cNvSpPr/>
          <p:nvPr/>
        </p:nvSpPr>
        <p:spPr>
          <a:xfrm>
            <a:off x="-1" y="171400"/>
            <a:ext cx="7956377" cy="8093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2E956412-9675-4082-81B3-C5B2EA72A87A}"/>
              </a:ext>
            </a:extLst>
          </p:cNvPr>
          <p:cNvSpPr txBox="1"/>
          <p:nvPr/>
        </p:nvSpPr>
        <p:spPr>
          <a:xfrm>
            <a:off x="197136" y="291960"/>
            <a:ext cx="7759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érzelmileg zsaroló szülő, avagy a MÁRTÍR</a:t>
            </a: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xmlns="" id="{5F3D11BC-F434-429C-90F4-9D5F4C15F96C}"/>
              </a:ext>
            </a:extLst>
          </p:cNvPr>
          <p:cNvSpPr/>
          <p:nvPr/>
        </p:nvSpPr>
        <p:spPr>
          <a:xfrm>
            <a:off x="0" y="5877272"/>
            <a:ext cx="9144000" cy="10277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xmlns="" id="{2DCF06EE-2C7D-423D-B2C3-574696D05662}"/>
              </a:ext>
            </a:extLst>
          </p:cNvPr>
          <p:cNvSpPr txBox="1"/>
          <p:nvPr/>
        </p:nvSpPr>
        <p:spPr>
          <a:xfrm>
            <a:off x="35496" y="5877272"/>
            <a:ext cx="8928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BŰNTUDAT - „ Semmi sincs lelkileg erőteljesebb hatással a gyermekekre, mint a szülők meg nem élt élete.” (</a:t>
            </a:r>
            <a:r>
              <a:rPr lang="hu-H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C.G.Jung</a:t>
            </a:r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hu-H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529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xmlns="" id="{7A4C1A87-4525-4D0B-B77B-F2D2D573E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18" y="0"/>
            <a:ext cx="9150217" cy="6858000"/>
          </a:xfrm>
          <a:prstGeom prst="rect">
            <a:avLst/>
          </a:prstGeom>
        </p:spPr>
      </p:pic>
      <p:sp>
        <p:nvSpPr>
          <p:cNvPr id="8" name="Téglalap 7">
            <a:extLst>
              <a:ext uri="{FF2B5EF4-FFF2-40B4-BE49-F238E27FC236}">
                <a16:creationId xmlns:a16="http://schemas.microsoft.com/office/drawing/2014/main" xmlns="" id="{82855F10-D399-4659-8C34-3EE25487FC2B}"/>
              </a:ext>
            </a:extLst>
          </p:cNvPr>
          <p:cNvSpPr/>
          <p:nvPr/>
        </p:nvSpPr>
        <p:spPr>
          <a:xfrm>
            <a:off x="0" y="194093"/>
            <a:ext cx="8028384" cy="8093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xmlns="" id="{AC58778D-BDD3-4CB3-B15B-49AFB8CEE5F6}"/>
              </a:ext>
            </a:extLst>
          </p:cNvPr>
          <p:cNvSpPr/>
          <p:nvPr/>
        </p:nvSpPr>
        <p:spPr>
          <a:xfrm>
            <a:off x="0" y="5157192"/>
            <a:ext cx="9144000" cy="170080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E8103C27-23C3-4D0C-9E0C-298BAEC9A7AA}"/>
              </a:ext>
            </a:extLst>
          </p:cNvPr>
          <p:cNvSpPr txBox="1"/>
          <p:nvPr/>
        </p:nvSpPr>
        <p:spPr>
          <a:xfrm>
            <a:off x="179512" y="5204226"/>
            <a:ext cx="88569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Önismeret, önhatékonyság (</a:t>
            </a:r>
            <a:r>
              <a:rPr lang="hu-H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self-efficacy</a:t>
            </a:r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): </a:t>
            </a:r>
          </a:p>
          <a:p>
            <a:r>
              <a:rPr lang="hu-H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„Képes vagyok irányítani az életemet, érzéseimet, megküzdeni a kihívásokkal</a:t>
            </a:r>
            <a:r>
              <a:rPr lang="hu-H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Kérni, elfogadni segítséget.”</a:t>
            </a:r>
            <a:endParaRPr lang="hu-H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u-HU"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1FCD0782-19E4-45F3-B486-51DEEFFB2343}"/>
              </a:ext>
            </a:extLst>
          </p:cNvPr>
          <p:cNvSpPr txBox="1"/>
          <p:nvPr/>
        </p:nvSpPr>
        <p:spPr>
          <a:xfrm>
            <a:off x="197136" y="314653"/>
            <a:ext cx="8191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 az önbecsülés? – A tudat immunrendszere</a:t>
            </a:r>
          </a:p>
          <a:p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537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2" grpId="0"/>
      <p:bldP spid="3" grpId="0"/>
    </p:bldLst>
  </p:timing>
</p:sld>
</file>

<file path=ppt/theme/theme1.xml><?xml version="1.0" encoding="utf-8"?>
<a:theme xmlns:a="http://schemas.openxmlformats.org/drawingml/2006/main" name="eszausztdi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1762</TotalTime>
  <Words>431</Words>
  <Application>Microsoft Office PowerPoint</Application>
  <PresentationFormat>Diavetítés a képernyőre (4:3 oldalarány)</PresentationFormat>
  <Paragraphs>51</Paragraphs>
  <Slides>17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18" baseType="lpstr">
      <vt:lpstr>eszausztdia</vt:lpstr>
      <vt:lpstr>” Nincs lényegi összefüggés a tanulás és a bölcsesség között ” Francis Bacon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KÖSZÖNÖM MEGTISZTELŐ FIGYELMÜKET!</vt:lpstr>
    </vt:vector>
  </TitlesOfParts>
  <Company>ERANGER KFT.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Licskainé Stipkovits Erika</dc:creator>
  <cp:lastModifiedBy>Erika</cp:lastModifiedBy>
  <cp:revision>290</cp:revision>
  <dcterms:created xsi:type="dcterms:W3CDTF">2012-10-16T11:11:01Z</dcterms:created>
  <dcterms:modified xsi:type="dcterms:W3CDTF">2017-07-01T05:50:56Z</dcterms:modified>
</cp:coreProperties>
</file>