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34"/>
  </p:notesMasterIdLst>
  <p:handoutMasterIdLst>
    <p:handoutMasterId r:id="rId35"/>
  </p:handoutMasterIdLst>
  <p:sldIdLst>
    <p:sldId id="257" r:id="rId3"/>
    <p:sldId id="388" r:id="rId4"/>
    <p:sldId id="389" r:id="rId5"/>
    <p:sldId id="360" r:id="rId6"/>
    <p:sldId id="397" r:id="rId7"/>
    <p:sldId id="351" r:id="rId8"/>
    <p:sldId id="379" r:id="rId9"/>
    <p:sldId id="364" r:id="rId10"/>
    <p:sldId id="365" r:id="rId11"/>
    <p:sldId id="371" r:id="rId12"/>
    <p:sldId id="387" r:id="rId13"/>
    <p:sldId id="301" r:id="rId14"/>
    <p:sldId id="305" r:id="rId15"/>
    <p:sldId id="384" r:id="rId16"/>
    <p:sldId id="366" r:id="rId17"/>
    <p:sldId id="380" r:id="rId18"/>
    <p:sldId id="308" r:id="rId19"/>
    <p:sldId id="344" r:id="rId20"/>
    <p:sldId id="355" r:id="rId21"/>
    <p:sldId id="382" r:id="rId22"/>
    <p:sldId id="394" r:id="rId23"/>
    <p:sldId id="395" r:id="rId24"/>
    <p:sldId id="396" r:id="rId25"/>
    <p:sldId id="398" r:id="rId26"/>
    <p:sldId id="376" r:id="rId27"/>
    <p:sldId id="390" r:id="rId28"/>
    <p:sldId id="391" r:id="rId29"/>
    <p:sldId id="392" r:id="rId30"/>
    <p:sldId id="393" r:id="rId31"/>
    <p:sldId id="377" r:id="rId32"/>
    <p:sldId id="290" r:id="rId33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A81"/>
    <a:srgbClr val="BFD4E3"/>
    <a:srgbClr val="C5D1E5"/>
    <a:srgbClr val="B4C4DE"/>
    <a:srgbClr val="A5C2D7"/>
    <a:srgbClr val="D3F7DE"/>
    <a:srgbClr val="FF5050"/>
    <a:srgbClr val="C74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8810" autoAdjust="0"/>
  </p:normalViewPr>
  <p:slideViewPr>
    <p:cSldViewPr>
      <p:cViewPr>
        <p:scale>
          <a:sx n="59" d="100"/>
          <a:sy n="59" d="100"/>
        </p:scale>
        <p:origin x="-168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19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jumbo\csoportmunka\eletmod\Munkaer&#337;piaci%20folyamatok\2016.IV.nev\abrak-tablak_2016.%20IV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Kriszti\EA\Munkaf&#252;zet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&#337;ad&#225;s\Fogl_m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3182844531712E-2"/>
          <c:y val="0.10741914447552373"/>
          <c:w val="0.83214819501398396"/>
          <c:h val="0.660180207480078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'1. ábra'!$A$43</c:f>
              <c:strCache>
                <c:ptCount val="1"/>
                <c:pt idx="0">
                  <c:v>15–74 éves foglalkoztatottak száma</c:v>
                </c:pt>
              </c:strCache>
            </c:strRef>
          </c:tx>
          <c:spPr>
            <a:solidFill>
              <a:srgbClr val="DDC0A6"/>
            </a:solidFill>
            <a:ln w="12700">
              <a:noFill/>
              <a:prstDash val="solid"/>
            </a:ln>
          </c:spPr>
          <c:invertIfNegative val="0"/>
          <c:cat>
            <c:multiLvlStrRef>
              <c:f>'1. ábra'!$A$44:$B$83</c:f>
              <c:multiLvlStrCache>
                <c:ptCount val="40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I.</c:v>
                  </c:pt>
                  <c:pt idx="13">
                    <c:v>II.</c:v>
                  </c:pt>
                  <c:pt idx="14">
                    <c:v>III.</c:v>
                  </c:pt>
                  <c:pt idx="15">
                    <c:v>IV.</c:v>
                  </c:pt>
                  <c:pt idx="16">
                    <c:v>I.</c:v>
                  </c:pt>
                  <c:pt idx="17">
                    <c:v>II.</c:v>
                  </c:pt>
                  <c:pt idx="18">
                    <c:v>III.</c:v>
                  </c:pt>
                  <c:pt idx="19">
                    <c:v>IV.</c:v>
                  </c:pt>
                  <c:pt idx="20">
                    <c:v>I.</c:v>
                  </c:pt>
                  <c:pt idx="21">
                    <c:v>II.</c:v>
                  </c:pt>
                  <c:pt idx="22">
                    <c:v>III.</c:v>
                  </c:pt>
                  <c:pt idx="23">
                    <c:v>IV.</c:v>
                  </c:pt>
                  <c:pt idx="24">
                    <c:v>I.</c:v>
                  </c:pt>
                  <c:pt idx="25">
                    <c:v>II.</c:v>
                  </c:pt>
                  <c:pt idx="26">
                    <c:v>III.</c:v>
                  </c:pt>
                  <c:pt idx="27">
                    <c:v>IV.</c:v>
                  </c:pt>
                  <c:pt idx="28">
                    <c:v>I.</c:v>
                  </c:pt>
                  <c:pt idx="29">
                    <c:v>II.</c:v>
                  </c:pt>
                  <c:pt idx="30">
                    <c:v>III.</c:v>
                  </c:pt>
                  <c:pt idx="31">
                    <c:v>IV.</c:v>
                  </c:pt>
                  <c:pt idx="32">
                    <c:v>I.</c:v>
                  </c:pt>
                  <c:pt idx="33">
                    <c:v>II.</c:v>
                  </c:pt>
                  <c:pt idx="34">
                    <c:v>III.</c:v>
                  </c:pt>
                  <c:pt idx="35">
                    <c:v>IV.</c:v>
                  </c:pt>
                  <c:pt idx="36">
                    <c:v>I.</c:v>
                  </c:pt>
                  <c:pt idx="37">
                    <c:v>II.</c:v>
                  </c:pt>
                  <c:pt idx="38">
                    <c:v>III.</c:v>
                  </c:pt>
                  <c:pt idx="39">
                    <c:v>IV.</c:v>
                  </c:pt>
                </c:lvl>
                <c:lvl>
                  <c:pt idx="0">
                    <c:v>2007.</c:v>
                  </c:pt>
                  <c:pt idx="4">
                    <c:v>2008.</c:v>
                  </c:pt>
                  <c:pt idx="8">
                    <c:v>2009.</c:v>
                  </c:pt>
                  <c:pt idx="12">
                    <c:v>2010.</c:v>
                  </c:pt>
                  <c:pt idx="16">
                    <c:v>2011.</c:v>
                  </c:pt>
                  <c:pt idx="20">
                    <c:v>2012.</c:v>
                  </c:pt>
                  <c:pt idx="24">
                    <c:v>2013.</c:v>
                  </c:pt>
                  <c:pt idx="28">
                    <c:v>2014.</c:v>
                  </c:pt>
                  <c:pt idx="32">
                    <c:v>2015.</c:v>
                  </c:pt>
                  <c:pt idx="36">
                    <c:v>2016.</c:v>
                  </c:pt>
                </c:lvl>
              </c:multiLvlStrCache>
            </c:multiLvlStrRef>
          </c:cat>
          <c:val>
            <c:numRef>
              <c:f>'1. ábra'!$C$44:$C$83</c:f>
              <c:numCache>
                <c:formatCode>0.0</c:formatCode>
                <c:ptCount val="40"/>
                <c:pt idx="0">
                  <c:v>3890.8992499999999</c:v>
                </c:pt>
                <c:pt idx="1">
                  <c:v>3916.1053400000001</c:v>
                </c:pt>
                <c:pt idx="2">
                  <c:v>3922.5632300000002</c:v>
                </c:pt>
                <c:pt idx="3">
                  <c:v>3878.29097</c:v>
                </c:pt>
                <c:pt idx="4">
                  <c:v>3813.7915800000001</c:v>
                </c:pt>
                <c:pt idx="5">
                  <c:v>3842.6239599999999</c:v>
                </c:pt>
                <c:pt idx="6">
                  <c:v>3891.0599099999999</c:v>
                </c:pt>
                <c:pt idx="7">
                  <c:v>3845.7653799999998</c:v>
                </c:pt>
                <c:pt idx="8">
                  <c:v>3733.35194</c:v>
                </c:pt>
                <c:pt idx="9">
                  <c:v>3764.0084100000004</c:v>
                </c:pt>
                <c:pt idx="10">
                  <c:v>3748.5045499999997</c:v>
                </c:pt>
                <c:pt idx="11">
                  <c:v>3745.4405000000002</c:v>
                </c:pt>
                <c:pt idx="12">
                  <c:v>3678.7315800000001</c:v>
                </c:pt>
                <c:pt idx="13">
                  <c:v>3728.8679099999999</c:v>
                </c:pt>
                <c:pt idx="14">
                  <c:v>3771.1552700000002</c:v>
                </c:pt>
                <c:pt idx="15">
                  <c:v>3750.7796600000001</c:v>
                </c:pt>
                <c:pt idx="16">
                  <c:v>3685.3760000000002</c:v>
                </c:pt>
                <c:pt idx="17">
                  <c:v>3759.172</c:v>
                </c:pt>
                <c:pt idx="18">
                  <c:v>3798.5680000000002</c:v>
                </c:pt>
                <c:pt idx="19">
                  <c:v>3792.9580000000001</c:v>
                </c:pt>
                <c:pt idx="20">
                  <c:v>3735.2049999999999</c:v>
                </c:pt>
                <c:pt idx="21">
                  <c:v>3821.5720000000001</c:v>
                </c:pt>
                <c:pt idx="22">
                  <c:v>3887.346</c:v>
                </c:pt>
                <c:pt idx="23">
                  <c:v>3864.732</c:v>
                </c:pt>
                <c:pt idx="24">
                  <c:v>3772.4279999999999</c:v>
                </c:pt>
                <c:pt idx="25">
                  <c:v>3888.7359999999999</c:v>
                </c:pt>
                <c:pt idx="26">
                  <c:v>3940.3380000000002</c:v>
                </c:pt>
                <c:pt idx="27">
                  <c:v>3969.5410000000002</c:v>
                </c:pt>
                <c:pt idx="28">
                  <c:v>4037.846</c:v>
                </c:pt>
                <c:pt idx="29">
                  <c:v>4075.183</c:v>
                </c:pt>
                <c:pt idx="30">
                  <c:v>4148.6099999999997</c:v>
                </c:pt>
                <c:pt idx="31">
                  <c:v>4141.7163333333338</c:v>
                </c:pt>
                <c:pt idx="32">
                  <c:v>4117.1703333333298</c:v>
                </c:pt>
                <c:pt idx="33">
                  <c:v>4200.6689999999999</c:v>
                </c:pt>
                <c:pt idx="34">
                  <c:v>4264.8090000000002</c:v>
                </c:pt>
                <c:pt idx="35">
                  <c:v>4259.3376666666672</c:v>
                </c:pt>
                <c:pt idx="36">
                  <c:v>4262.1660000000002</c:v>
                </c:pt>
                <c:pt idx="37">
                  <c:v>4342.7160000000003</c:v>
                </c:pt>
                <c:pt idx="38">
                  <c:v>4390.67</c:v>
                </c:pt>
                <c:pt idx="39">
                  <c:v>4410.9969999999994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3198720"/>
        <c:axId val="83200640"/>
      </c:barChart>
      <c:lineChart>
        <c:grouping val="standard"/>
        <c:varyColors val="0"/>
        <c:ser>
          <c:idx val="0"/>
          <c:order val="1"/>
          <c:tx>
            <c:strRef>
              <c:f>'1. ábra'!$D$43</c:f>
              <c:strCache>
                <c:ptCount val="1"/>
                <c:pt idx="0">
                  <c:v>15–64 évesek  foglalkoztatási rátája</c:v>
                </c:pt>
              </c:strCache>
            </c:strRef>
          </c:tx>
          <c:spPr>
            <a:ln w="47625">
              <a:solidFill>
                <a:srgbClr val="964B38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964B38"/>
              </a:solidFill>
              <a:ln>
                <a:noFill/>
                <a:prstDash val="solid"/>
              </a:ln>
            </c:spPr>
          </c:marker>
          <c:cat>
            <c:multiLvlStrRef>
              <c:f>'1. ábra'!$A$44:$B$83</c:f>
              <c:multiLvlStrCache>
                <c:ptCount val="40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I.</c:v>
                  </c:pt>
                  <c:pt idx="13">
                    <c:v>II.</c:v>
                  </c:pt>
                  <c:pt idx="14">
                    <c:v>III.</c:v>
                  </c:pt>
                  <c:pt idx="15">
                    <c:v>IV.</c:v>
                  </c:pt>
                  <c:pt idx="16">
                    <c:v>I.</c:v>
                  </c:pt>
                  <c:pt idx="17">
                    <c:v>II.</c:v>
                  </c:pt>
                  <c:pt idx="18">
                    <c:v>III.</c:v>
                  </c:pt>
                  <c:pt idx="19">
                    <c:v>IV.</c:v>
                  </c:pt>
                  <c:pt idx="20">
                    <c:v>I.</c:v>
                  </c:pt>
                  <c:pt idx="21">
                    <c:v>II.</c:v>
                  </c:pt>
                  <c:pt idx="22">
                    <c:v>III.</c:v>
                  </c:pt>
                  <c:pt idx="23">
                    <c:v>IV.</c:v>
                  </c:pt>
                  <c:pt idx="24">
                    <c:v>I.</c:v>
                  </c:pt>
                  <c:pt idx="25">
                    <c:v>II.</c:v>
                  </c:pt>
                  <c:pt idx="26">
                    <c:v>III.</c:v>
                  </c:pt>
                  <c:pt idx="27">
                    <c:v>IV.</c:v>
                  </c:pt>
                  <c:pt idx="28">
                    <c:v>I.</c:v>
                  </c:pt>
                  <c:pt idx="29">
                    <c:v>II.</c:v>
                  </c:pt>
                  <c:pt idx="30">
                    <c:v>III.</c:v>
                  </c:pt>
                  <c:pt idx="31">
                    <c:v>IV.</c:v>
                  </c:pt>
                  <c:pt idx="32">
                    <c:v>I.</c:v>
                  </c:pt>
                  <c:pt idx="33">
                    <c:v>II.</c:v>
                  </c:pt>
                  <c:pt idx="34">
                    <c:v>III.</c:v>
                  </c:pt>
                  <c:pt idx="35">
                    <c:v>IV.</c:v>
                  </c:pt>
                  <c:pt idx="36">
                    <c:v>I.</c:v>
                  </c:pt>
                  <c:pt idx="37">
                    <c:v>II.</c:v>
                  </c:pt>
                  <c:pt idx="38">
                    <c:v>III.</c:v>
                  </c:pt>
                  <c:pt idx="39">
                    <c:v>IV.</c:v>
                  </c:pt>
                </c:lvl>
                <c:lvl>
                  <c:pt idx="0">
                    <c:v>2007.</c:v>
                  </c:pt>
                  <c:pt idx="4">
                    <c:v>2008.</c:v>
                  </c:pt>
                  <c:pt idx="8">
                    <c:v>2009.</c:v>
                  </c:pt>
                  <c:pt idx="12">
                    <c:v>2010.</c:v>
                  </c:pt>
                  <c:pt idx="16">
                    <c:v>2011.</c:v>
                  </c:pt>
                  <c:pt idx="20">
                    <c:v>2012.</c:v>
                  </c:pt>
                  <c:pt idx="24">
                    <c:v>2013.</c:v>
                  </c:pt>
                  <c:pt idx="28">
                    <c:v>2014.</c:v>
                  </c:pt>
                  <c:pt idx="32">
                    <c:v>2015.</c:v>
                  </c:pt>
                  <c:pt idx="36">
                    <c:v>2016.</c:v>
                  </c:pt>
                </c:lvl>
              </c:multiLvlStrCache>
            </c:multiLvlStrRef>
          </c:cat>
          <c:val>
            <c:numRef>
              <c:f>'1. ábra'!$D$44:$D$83</c:f>
              <c:numCache>
                <c:formatCode>0.0</c:formatCode>
                <c:ptCount val="40"/>
                <c:pt idx="0">
                  <c:v>56.817807274242583</c:v>
                </c:pt>
                <c:pt idx="1">
                  <c:v>57.221928888687323</c:v>
                </c:pt>
                <c:pt idx="2">
                  <c:v>57.37109705757247</c:v>
                </c:pt>
                <c:pt idx="3">
                  <c:v>56.736432924491922</c:v>
                </c:pt>
                <c:pt idx="4">
                  <c:v>55.865265073609294</c:v>
                </c:pt>
                <c:pt idx="5">
                  <c:v>56.271439957637149</c:v>
                </c:pt>
                <c:pt idx="6">
                  <c:v>56.984949684064787</c:v>
                </c:pt>
                <c:pt idx="7">
                  <c:v>56.409912633926787</c:v>
                </c:pt>
                <c:pt idx="8">
                  <c:v>54.804672211241744</c:v>
                </c:pt>
                <c:pt idx="9">
                  <c:v>55.253153615067731</c:v>
                </c:pt>
                <c:pt idx="10">
                  <c:v>55.0637302298246</c:v>
                </c:pt>
                <c:pt idx="11">
                  <c:v>55.041519177877731</c:v>
                </c:pt>
                <c:pt idx="12">
                  <c:v>54.101971362497828</c:v>
                </c:pt>
                <c:pt idx="13">
                  <c:v>54.882285800107368</c:v>
                </c:pt>
                <c:pt idx="14">
                  <c:v>55.531072082098156</c:v>
                </c:pt>
                <c:pt idx="15">
                  <c:v>55.279133075646335</c:v>
                </c:pt>
                <c:pt idx="16">
                  <c:v>54.326116732251172</c:v>
                </c:pt>
                <c:pt idx="17">
                  <c:v>55.437870036439506</c:v>
                </c:pt>
                <c:pt idx="18">
                  <c:v>56.010222791213906</c:v>
                </c:pt>
                <c:pt idx="19">
                  <c:v>55.957208168477493</c:v>
                </c:pt>
                <c:pt idx="20">
                  <c:v>55.155550388428807</c:v>
                </c:pt>
                <c:pt idx="21">
                  <c:v>56.51956351233499</c:v>
                </c:pt>
                <c:pt idx="22">
                  <c:v>57.611277104485524</c:v>
                </c:pt>
                <c:pt idx="23">
                  <c:v>57.350471008612956</c:v>
                </c:pt>
                <c:pt idx="24">
                  <c:v>56.116278829125591</c:v>
                </c:pt>
                <c:pt idx="25">
                  <c:v>57.947220722632551</c:v>
                </c:pt>
                <c:pt idx="26">
                  <c:v>58.851835412944375</c:v>
                </c:pt>
                <c:pt idx="27">
                  <c:v>59.388238127981928</c:v>
                </c:pt>
                <c:pt idx="28">
                  <c:v>60.625964810373404</c:v>
                </c:pt>
                <c:pt idx="29">
                  <c:v>61.323362710663723</c:v>
                </c:pt>
                <c:pt idx="30">
                  <c:v>62.571625742700341</c:v>
                </c:pt>
                <c:pt idx="31">
                  <c:v>62.609340674350044</c:v>
                </c:pt>
                <c:pt idx="32">
                  <c:v>62.40376164519089</c:v>
                </c:pt>
                <c:pt idx="33">
                  <c:v>63.76603400798021</c:v>
                </c:pt>
                <c:pt idx="34">
                  <c:v>64.786888692280101</c:v>
                </c:pt>
                <c:pt idx="35">
                  <c:v>64.825052139830518</c:v>
                </c:pt>
                <c:pt idx="36">
                  <c:v>65.052764709611253</c:v>
                </c:pt>
                <c:pt idx="37">
                  <c:v>66.416024245345568</c:v>
                </c:pt>
                <c:pt idx="38">
                  <c:v>67.117441108164087</c:v>
                </c:pt>
                <c:pt idx="39">
                  <c:v>67.516805195914628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15104"/>
        <c:axId val="83216640"/>
      </c:lineChart>
      <c:catAx>
        <c:axId val="831987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83200640"/>
        <c:crossesAt val="3200"/>
        <c:auto val="0"/>
        <c:lblAlgn val="ctr"/>
        <c:lblOffset val="100"/>
        <c:tickLblSkip val="1"/>
        <c:tickMarkSkip val="1"/>
        <c:noMultiLvlLbl val="0"/>
      </c:catAx>
      <c:valAx>
        <c:axId val="83200640"/>
        <c:scaling>
          <c:orientation val="minMax"/>
          <c:max val="4500"/>
          <c:min val="320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hu-HU" dirty="0"/>
                  <a:t>Ezer fő</a:t>
                </a:r>
              </a:p>
            </c:rich>
          </c:tx>
          <c:layout>
            <c:manualLayout>
              <c:xMode val="edge"/>
              <c:yMode val="edge"/>
              <c:x val="2.8065848246382346E-2"/>
              <c:y val="2.9897585712188857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83198720"/>
        <c:crosses val="autoZero"/>
        <c:crossBetween val="between"/>
      </c:valAx>
      <c:catAx>
        <c:axId val="83215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216640"/>
        <c:crosses val="autoZero"/>
        <c:auto val="0"/>
        <c:lblAlgn val="ctr"/>
        <c:lblOffset val="100"/>
        <c:noMultiLvlLbl val="0"/>
      </c:catAx>
      <c:valAx>
        <c:axId val="83216640"/>
        <c:scaling>
          <c:orientation val="minMax"/>
          <c:min val="48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hu-HU" dirty="0"/>
                  <a:t>Ráta, %</a:t>
                </a:r>
              </a:p>
            </c:rich>
          </c:tx>
          <c:layout>
            <c:manualLayout>
              <c:xMode val="edge"/>
              <c:yMode val="edge"/>
              <c:x val="0.8929286740260558"/>
              <c:y val="3.2586019952557041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83215104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518368370470208E-2"/>
          <c:y val="0.90438189213119258"/>
          <c:w val="0.81044563970098649"/>
          <c:h val="8.7613422296046392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j-lt"/>
          <a:ea typeface="Arial"/>
          <a:cs typeface="Arial"/>
        </a:defRPr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56219108975012E-2"/>
          <c:y val="9.2896174863387984E-2"/>
          <c:w val="0.86282816920612193"/>
          <c:h val="0.73559657501828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'Mn szám ráta'!$C$15</c:f>
              <c:strCache>
                <c:ptCount val="1"/>
                <c:pt idx="0">
                  <c:v>Munkanélküliek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27"/>
            <c:invertIfNegative val="0"/>
            <c:bubble3D val="0"/>
          </c:dPt>
          <c:cat>
            <c:multiLvlStrRef>
              <c:f>'Mn szám ráta'!$A$16:$B$43</c:f>
              <c:multiLvlStrCache>
                <c:ptCount val="28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I.</c:v>
                  </c:pt>
                  <c:pt idx="13">
                    <c:v>II.</c:v>
                  </c:pt>
                  <c:pt idx="14">
                    <c:v>III.</c:v>
                  </c:pt>
                  <c:pt idx="15">
                    <c:v>IV.</c:v>
                  </c:pt>
                  <c:pt idx="16">
                    <c:v>I.</c:v>
                  </c:pt>
                  <c:pt idx="17">
                    <c:v>II.</c:v>
                  </c:pt>
                  <c:pt idx="18">
                    <c:v>III.</c:v>
                  </c:pt>
                  <c:pt idx="19">
                    <c:v>IV.</c:v>
                  </c:pt>
                  <c:pt idx="20">
                    <c:v>I.</c:v>
                  </c:pt>
                  <c:pt idx="21">
                    <c:v>II.</c:v>
                  </c:pt>
                  <c:pt idx="22">
                    <c:v>III.</c:v>
                  </c:pt>
                  <c:pt idx="23">
                    <c:v>IV.</c:v>
                  </c:pt>
                  <c:pt idx="24">
                    <c:v>I.</c:v>
                  </c:pt>
                  <c:pt idx="25">
                    <c:v>II.</c:v>
                  </c:pt>
                  <c:pt idx="26">
                    <c:v>III.</c:v>
                  </c:pt>
                  <c:pt idx="27">
                    <c:v>IV.</c:v>
                  </c:pt>
                </c:lvl>
                <c:lvl>
                  <c:pt idx="0">
                    <c:v>2010.</c:v>
                  </c:pt>
                  <c:pt idx="4">
                    <c:v>2011.</c:v>
                  </c:pt>
                  <c:pt idx="8">
                    <c:v>2012.</c:v>
                  </c:pt>
                  <c:pt idx="12">
                    <c:v>2013.</c:v>
                  </c:pt>
                  <c:pt idx="16">
                    <c:v>2014.</c:v>
                  </c:pt>
                  <c:pt idx="20">
                    <c:v>2015.</c:v>
                  </c:pt>
                  <c:pt idx="24">
                    <c:v>2016.</c:v>
                  </c:pt>
                </c:lvl>
              </c:multiLvlStrCache>
            </c:multiLvlStrRef>
          </c:cat>
          <c:val>
            <c:numRef>
              <c:f>'Mn szám ráta'!$C$16:$C$43</c:f>
              <c:numCache>
                <c:formatCode>#\ ##0.0</c:formatCode>
                <c:ptCount val="28"/>
                <c:pt idx="0">
                  <c:v>493.99432999999999</c:v>
                </c:pt>
                <c:pt idx="1">
                  <c:v>470.74309999999997</c:v>
                </c:pt>
                <c:pt idx="2">
                  <c:v>458.70544000000001</c:v>
                </c:pt>
                <c:pt idx="3">
                  <c:v>454.25221000000005</c:v>
                </c:pt>
                <c:pt idx="4">
                  <c:v>492.77312000000001</c:v>
                </c:pt>
                <c:pt idx="5">
                  <c:v>459.55601000000001</c:v>
                </c:pt>
                <c:pt idx="6">
                  <c:v>456.42755</c:v>
                </c:pt>
                <c:pt idx="7">
                  <c:v>455.15278999999998</c:v>
                </c:pt>
                <c:pt idx="8">
                  <c:v>506.52328</c:v>
                </c:pt>
                <c:pt idx="9">
                  <c:v>472.22721000000001</c:v>
                </c:pt>
                <c:pt idx="10">
                  <c:v>454.48909000000003</c:v>
                </c:pt>
                <c:pt idx="11">
                  <c:v>459.45565999999997</c:v>
                </c:pt>
                <c:pt idx="12">
                  <c:v>495.38264000000004</c:v>
                </c:pt>
                <c:pt idx="13">
                  <c:v>440.65566999999999</c:v>
                </c:pt>
                <c:pt idx="14">
                  <c:v>429.56114000000002</c:v>
                </c:pt>
                <c:pt idx="15">
                  <c:v>398.51890999999995</c:v>
                </c:pt>
                <c:pt idx="16">
                  <c:v>364.10134000000005</c:v>
                </c:pt>
                <c:pt idx="17">
                  <c:v>359.29246999999998</c:v>
                </c:pt>
                <c:pt idx="18">
                  <c:v>331.45540999999997</c:v>
                </c:pt>
                <c:pt idx="19">
                  <c:v>318.45</c:v>
                </c:pt>
                <c:pt idx="20">
                  <c:v>347.59300000000002</c:v>
                </c:pt>
                <c:pt idx="21">
                  <c:v>310.38733333333334</c:v>
                </c:pt>
                <c:pt idx="22">
                  <c:v>292.67599999999999</c:v>
                </c:pt>
                <c:pt idx="23">
                  <c:v>280.72800000000001</c:v>
                </c:pt>
                <c:pt idx="24">
                  <c:v>272.77866666666665</c:v>
                </c:pt>
                <c:pt idx="25">
                  <c:v>234.08600000000001</c:v>
                </c:pt>
                <c:pt idx="26">
                  <c:v>226.48166666666668</c:v>
                </c:pt>
                <c:pt idx="27">
                  <c:v>204.97033333333334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81832576"/>
        <c:axId val="81834752"/>
      </c:barChart>
      <c:lineChart>
        <c:grouping val="standard"/>
        <c:varyColors val="0"/>
        <c:ser>
          <c:idx val="1"/>
          <c:order val="1"/>
          <c:tx>
            <c:strRef>
              <c:f>'Mn szám ráta'!$D$15</c:f>
              <c:strCache>
                <c:ptCount val="1"/>
                <c:pt idx="0">
                  <c:v>Munkanélküliségi ráta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'Mn szám ráta'!$A$16:$B$43</c:f>
              <c:multiLvlStrCache>
                <c:ptCount val="28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I.</c:v>
                  </c:pt>
                  <c:pt idx="13">
                    <c:v>II.</c:v>
                  </c:pt>
                  <c:pt idx="14">
                    <c:v>III.</c:v>
                  </c:pt>
                  <c:pt idx="15">
                    <c:v>IV.</c:v>
                  </c:pt>
                  <c:pt idx="16">
                    <c:v>I.</c:v>
                  </c:pt>
                  <c:pt idx="17">
                    <c:v>II.</c:v>
                  </c:pt>
                  <c:pt idx="18">
                    <c:v>III.</c:v>
                  </c:pt>
                  <c:pt idx="19">
                    <c:v>IV.</c:v>
                  </c:pt>
                  <c:pt idx="20">
                    <c:v>I.</c:v>
                  </c:pt>
                  <c:pt idx="21">
                    <c:v>II.</c:v>
                  </c:pt>
                  <c:pt idx="22">
                    <c:v>III.</c:v>
                  </c:pt>
                  <c:pt idx="23">
                    <c:v>IV.</c:v>
                  </c:pt>
                  <c:pt idx="24">
                    <c:v>I.</c:v>
                  </c:pt>
                  <c:pt idx="25">
                    <c:v>II.</c:v>
                  </c:pt>
                  <c:pt idx="26">
                    <c:v>III.</c:v>
                  </c:pt>
                  <c:pt idx="27">
                    <c:v>IV.</c:v>
                  </c:pt>
                </c:lvl>
                <c:lvl>
                  <c:pt idx="0">
                    <c:v>2010.</c:v>
                  </c:pt>
                  <c:pt idx="4">
                    <c:v>2011.</c:v>
                  </c:pt>
                  <c:pt idx="8">
                    <c:v>2012.</c:v>
                  </c:pt>
                  <c:pt idx="12">
                    <c:v>2013.</c:v>
                  </c:pt>
                  <c:pt idx="16">
                    <c:v>2014.</c:v>
                  </c:pt>
                  <c:pt idx="20">
                    <c:v>2015.</c:v>
                  </c:pt>
                  <c:pt idx="24">
                    <c:v>2016.</c:v>
                  </c:pt>
                </c:lvl>
              </c:multiLvlStrCache>
            </c:multiLvlStrRef>
          </c:cat>
          <c:val>
            <c:numRef>
              <c:f>'Mn szám ráta'!$D$16:$D$43</c:f>
              <c:numCache>
                <c:formatCode>#\ ##0.0</c:formatCode>
                <c:ptCount val="28"/>
                <c:pt idx="0">
                  <c:v>11.838647940334043</c:v>
                </c:pt>
                <c:pt idx="1">
                  <c:v>11.209207207026539</c:v>
                </c:pt>
                <c:pt idx="2">
                  <c:v>10.844457334388204</c:v>
                </c:pt>
                <c:pt idx="3">
                  <c:v>10.802586616305481</c:v>
                </c:pt>
                <c:pt idx="4">
                  <c:v>11.794054146517094</c:v>
                </c:pt>
                <c:pt idx="5">
                  <c:v>10.893236560717746</c:v>
                </c:pt>
                <c:pt idx="6">
                  <c:v>10.726862804413321</c:v>
                </c:pt>
                <c:pt idx="7">
                  <c:v>10.71424005533415</c:v>
                </c:pt>
                <c:pt idx="8">
                  <c:v>11.941436061219159</c:v>
                </c:pt>
                <c:pt idx="9">
                  <c:v>10.997886964655509</c:v>
                </c:pt>
                <c:pt idx="10">
                  <c:v>10.467672276744352</c:v>
                </c:pt>
                <c:pt idx="11">
                  <c:v>10.625248007566219</c:v>
                </c:pt>
                <c:pt idx="12">
                  <c:v>11.607419165609697</c:v>
                </c:pt>
                <c:pt idx="13">
                  <c:v>10.178234519254053</c:v>
                </c:pt>
                <c:pt idx="14">
                  <c:v>9.8300004382251824</c:v>
                </c:pt>
                <c:pt idx="15">
                  <c:v>9.1234767444306577</c:v>
                </c:pt>
                <c:pt idx="16">
                  <c:v>8.2713696779159829</c:v>
                </c:pt>
                <c:pt idx="17">
                  <c:v>8.1022547446432718</c:v>
                </c:pt>
                <c:pt idx="18">
                  <c:v>7.3984499740257146</c:v>
                </c:pt>
                <c:pt idx="19">
                  <c:v>7.1398783900129157</c:v>
                </c:pt>
                <c:pt idx="20">
                  <c:v>7.7852508632597068</c:v>
                </c:pt>
                <c:pt idx="21">
                  <c:v>6.8805904307712096</c:v>
                </c:pt>
                <c:pt idx="22">
                  <c:v>6.4218756925421001</c:v>
                </c:pt>
                <c:pt idx="23">
                  <c:v>6.1833475952436805</c:v>
                </c:pt>
                <c:pt idx="24">
                  <c:v>6.0150384782350148</c:v>
                </c:pt>
                <c:pt idx="25">
                  <c:v>5.1146197071390098</c:v>
                </c:pt>
                <c:pt idx="26">
                  <c:v>4.9052244038460655</c:v>
                </c:pt>
                <c:pt idx="27">
                  <c:v>4.4404638970529833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42944"/>
        <c:axId val="81836672"/>
      </c:lineChart>
      <c:catAx>
        <c:axId val="8183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834752"/>
        <c:crosses val="autoZero"/>
        <c:auto val="1"/>
        <c:lblAlgn val="ctr"/>
        <c:lblOffset val="100"/>
        <c:noMultiLvlLbl val="0"/>
      </c:catAx>
      <c:valAx>
        <c:axId val="8183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Ezer fő</a:t>
                </a:r>
              </a:p>
            </c:rich>
          </c:tx>
          <c:layout>
            <c:manualLayout>
              <c:xMode val="edge"/>
              <c:yMode val="edge"/>
              <c:x val="7.9601990049751239E-3"/>
              <c:y val="2.337205800094660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832576"/>
        <c:crosses val="autoZero"/>
        <c:crossBetween val="between"/>
      </c:valAx>
      <c:valAx>
        <c:axId val="81836672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%</a:t>
                </a:r>
              </a:p>
            </c:rich>
          </c:tx>
          <c:layout>
            <c:manualLayout>
              <c:xMode val="edge"/>
              <c:yMode val="edge"/>
              <c:x val="0.96775116543267914"/>
              <c:y val="3.1568779312422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1842944"/>
        <c:crosses val="max"/>
        <c:crossBetween val="between"/>
      </c:valAx>
      <c:catAx>
        <c:axId val="8184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836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599404552042936E-2"/>
          <c:y val="0.938507747015494"/>
          <c:w val="0.89869173815959569"/>
          <c:h val="4.5363220726441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52457750568575E-2"/>
          <c:y val="7.4822493359991082E-2"/>
          <c:w val="0.92281816441671616"/>
          <c:h val="0.72762423266122178"/>
        </c:manualLayout>
      </c:layout>
      <c:lineChart>
        <c:grouping val="standard"/>
        <c:varyColors val="0"/>
        <c:ser>
          <c:idx val="0"/>
          <c:order val="0"/>
          <c:tx>
            <c:strRef>
              <c:f>'Fogl liskv'!$I$4</c:f>
              <c:strCache>
                <c:ptCount val="1"/>
                <c:pt idx="0">
                  <c:v>Alapfok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'Fogl liskv'!$J$3:$S$3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 formatCode="General">
                  <c:v>2012</c:v>
                </c:pt>
                <c:pt idx="6" formatCode="General">
                  <c:v>2013</c:v>
                </c:pt>
                <c:pt idx="7" formatCode="General">
                  <c:v>2014</c:v>
                </c:pt>
                <c:pt idx="8" formatCode="General">
                  <c:v>2015</c:v>
                </c:pt>
                <c:pt idx="9" formatCode="General">
                  <c:v>2016</c:v>
                </c:pt>
              </c:numCache>
            </c:numRef>
          </c:cat>
          <c:val>
            <c:numRef>
              <c:f>'Fogl liskv'!$J$4:$S$4</c:f>
              <c:numCache>
                <c:formatCode>0.0</c:formatCode>
                <c:ptCount val="10"/>
                <c:pt idx="0">
                  <c:v>20.366418742128197</c:v>
                </c:pt>
                <c:pt idx="1">
                  <c:v>20.465291684978261</c:v>
                </c:pt>
                <c:pt idx="2">
                  <c:v>19.285003673759537</c:v>
                </c:pt>
                <c:pt idx="3">
                  <c:v>19.53211480409562</c:v>
                </c:pt>
                <c:pt idx="4">
                  <c:v>19.756674399790278</c:v>
                </c:pt>
                <c:pt idx="5">
                  <c:v>20.331900609850276</c:v>
                </c:pt>
                <c:pt idx="6">
                  <c:v>21.159320488136029</c:v>
                </c:pt>
                <c:pt idx="7">
                  <c:v>24.982473870750692</c:v>
                </c:pt>
                <c:pt idx="8">
                  <c:v>27.308351456160061</c:v>
                </c:pt>
                <c:pt idx="9">
                  <c:v>29.976155755551915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'Fogl liskv'!$I$5</c:f>
              <c:strCache>
                <c:ptCount val="1"/>
                <c:pt idx="0">
                  <c:v>Középfok érettségi nélkül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'Fogl liskv'!$J$3:$S$3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 formatCode="General">
                  <c:v>2012</c:v>
                </c:pt>
                <c:pt idx="6" formatCode="General">
                  <c:v>2013</c:v>
                </c:pt>
                <c:pt idx="7" formatCode="General">
                  <c:v>2014</c:v>
                </c:pt>
                <c:pt idx="8" formatCode="General">
                  <c:v>2015</c:v>
                </c:pt>
                <c:pt idx="9" formatCode="General">
                  <c:v>2016</c:v>
                </c:pt>
              </c:numCache>
            </c:numRef>
          </c:cat>
          <c:val>
            <c:numRef>
              <c:f>'Fogl liskv'!$J$5:$S$5</c:f>
              <c:numCache>
                <c:formatCode>0.0</c:formatCode>
                <c:ptCount val="10"/>
                <c:pt idx="0">
                  <c:v>67.477818371607526</c:v>
                </c:pt>
                <c:pt idx="1">
                  <c:v>65.194173415517284</c:v>
                </c:pt>
                <c:pt idx="2">
                  <c:v>62.402317733771419</c:v>
                </c:pt>
                <c:pt idx="3">
                  <c:v>61.386481802426339</c:v>
                </c:pt>
                <c:pt idx="4">
                  <c:v>60.764828706209883</c:v>
                </c:pt>
                <c:pt idx="5">
                  <c:v>60.651438519938729</c:v>
                </c:pt>
                <c:pt idx="6">
                  <c:v>60.931158835244091</c:v>
                </c:pt>
                <c:pt idx="7">
                  <c:v>63.218388926826144</c:v>
                </c:pt>
                <c:pt idx="8">
                  <c:v>63.882301254165149</c:v>
                </c:pt>
                <c:pt idx="9">
                  <c:v>64.895796685669936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'Fogl liskv'!$I$6</c:f>
              <c:strCache>
                <c:ptCount val="1"/>
                <c:pt idx="0">
                  <c:v>Középfok érettségivel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'Fogl liskv'!$J$3:$S$3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 formatCode="General">
                  <c:v>2012</c:v>
                </c:pt>
                <c:pt idx="6" formatCode="General">
                  <c:v>2013</c:v>
                </c:pt>
                <c:pt idx="7" formatCode="General">
                  <c:v>2014</c:v>
                </c:pt>
                <c:pt idx="8" formatCode="General">
                  <c:v>2015</c:v>
                </c:pt>
                <c:pt idx="9" formatCode="General">
                  <c:v>2016</c:v>
                </c:pt>
              </c:numCache>
            </c:numRef>
          </c:cat>
          <c:val>
            <c:numRef>
              <c:f>'Fogl liskv'!$J$6:$S$6</c:f>
              <c:numCache>
                <c:formatCode>0.0</c:formatCode>
                <c:ptCount val="10"/>
                <c:pt idx="0">
                  <c:v>57.195049090485725</c:v>
                </c:pt>
                <c:pt idx="1">
                  <c:v>55.795952941985874</c:v>
                </c:pt>
                <c:pt idx="2">
                  <c:v>54.392552062978048</c:v>
                </c:pt>
                <c:pt idx="3">
                  <c:v>53.625991976485743</c:v>
                </c:pt>
                <c:pt idx="4">
                  <c:v>53.597758362923607</c:v>
                </c:pt>
                <c:pt idx="5">
                  <c:v>54.652378485130896</c:v>
                </c:pt>
                <c:pt idx="6">
                  <c:v>55.436505538537354</c:v>
                </c:pt>
                <c:pt idx="7">
                  <c:v>57.936376792000274</c:v>
                </c:pt>
                <c:pt idx="8">
                  <c:v>59.266401668700063</c:v>
                </c:pt>
                <c:pt idx="9">
                  <c:v>61.563808633735327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'Fogl liskv'!$I$7</c:f>
              <c:strCache>
                <c:ptCount val="1"/>
                <c:pt idx="0">
                  <c:v>Felsőfok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'Fogl liskv'!$J$3:$S$3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 formatCode="General">
                  <c:v>2012</c:v>
                </c:pt>
                <c:pt idx="6" formatCode="General">
                  <c:v>2013</c:v>
                </c:pt>
                <c:pt idx="7" formatCode="General">
                  <c:v>2014</c:v>
                </c:pt>
                <c:pt idx="8" formatCode="General">
                  <c:v>2015</c:v>
                </c:pt>
                <c:pt idx="9" formatCode="General">
                  <c:v>2016</c:v>
                </c:pt>
              </c:numCache>
            </c:numRef>
          </c:cat>
          <c:val>
            <c:numRef>
              <c:f>'Fogl liskv'!$J$7:$S$7</c:f>
              <c:numCache>
                <c:formatCode>0.0</c:formatCode>
                <c:ptCount val="10"/>
                <c:pt idx="0">
                  <c:v>73.760143176297987</c:v>
                </c:pt>
                <c:pt idx="1">
                  <c:v>73.499902378424053</c:v>
                </c:pt>
                <c:pt idx="2">
                  <c:v>72.146762942269049</c:v>
                </c:pt>
                <c:pt idx="3">
                  <c:v>71.544107427156263</c:v>
                </c:pt>
                <c:pt idx="4">
                  <c:v>72.252925392044375</c:v>
                </c:pt>
                <c:pt idx="5">
                  <c:v>71.880432385047101</c:v>
                </c:pt>
                <c:pt idx="6">
                  <c:v>71.944182731671276</c:v>
                </c:pt>
                <c:pt idx="7">
                  <c:v>72.907947623239735</c:v>
                </c:pt>
                <c:pt idx="8">
                  <c:v>74.499060584896554</c:v>
                </c:pt>
                <c:pt idx="9">
                  <c:v>76.114706406222169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23648"/>
        <c:axId val="84939136"/>
      </c:lineChart>
      <c:catAx>
        <c:axId val="845236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939136"/>
        <c:crosses val="autoZero"/>
        <c:auto val="1"/>
        <c:lblAlgn val="ctr"/>
        <c:lblOffset val="100"/>
        <c:noMultiLvlLbl val="0"/>
      </c:catAx>
      <c:valAx>
        <c:axId val="8493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% 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8518518518518517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5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'teljes létszám alakulása'!$B$25</c:f>
              <c:strCache>
                <c:ptCount val="1"/>
                <c:pt idx="0">
                  <c:v>Gimnáziumi tanuló nappali oktatásban összesen (fő)</c:v>
                </c:pt>
              </c:strCache>
            </c:strRef>
          </c:tx>
          <c:cat>
            <c:strRef>
              <c:f>'teljes létszám alakulása'!$A$26:$A$43</c:f>
              <c:strCache>
                <c:ptCount val="16"/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  <c:pt idx="11">
                  <c:v>2012/2013</c:v>
                </c:pt>
                <c:pt idx="12">
                  <c:v>2013/2014</c:v>
                </c:pt>
                <c:pt idx="13">
                  <c:v>2014/2015</c:v>
                </c:pt>
                <c:pt idx="14">
                  <c:v>2015/2016</c:v>
                </c:pt>
                <c:pt idx="15">
                  <c:v>2016/2017</c:v>
                </c:pt>
              </c:strCache>
            </c:strRef>
          </c:cat>
          <c:val>
            <c:numRef>
              <c:f>'teljes létszám alakulása'!$B$26:$B$43</c:f>
              <c:numCache>
                <c:formatCode>#,##0</c:formatCode>
                <c:ptCount val="16"/>
                <c:pt idx="1">
                  <c:v>186508</c:v>
                </c:pt>
                <c:pt idx="2">
                  <c:v>190447</c:v>
                </c:pt>
                <c:pt idx="3">
                  <c:v>193366</c:v>
                </c:pt>
                <c:pt idx="4">
                  <c:v>197217</c:v>
                </c:pt>
                <c:pt idx="5">
                  <c:v>200292</c:v>
                </c:pt>
                <c:pt idx="6">
                  <c:v>200026</c:v>
                </c:pt>
                <c:pt idx="7">
                  <c:v>203602</c:v>
                </c:pt>
                <c:pt idx="8">
                  <c:v>201208</c:v>
                </c:pt>
                <c:pt idx="9">
                  <c:v>198700</c:v>
                </c:pt>
                <c:pt idx="10">
                  <c:v>195169</c:v>
                </c:pt>
                <c:pt idx="11">
                  <c:v>189526</c:v>
                </c:pt>
                <c:pt idx="12">
                  <c:v>185440</c:v>
                </c:pt>
                <c:pt idx="13">
                  <c:v>182228</c:v>
                </c:pt>
                <c:pt idx="14">
                  <c:v>180966</c:v>
                </c:pt>
                <c:pt idx="15">
                  <c:v>181794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'teljes létszám alakulása'!$C$25</c:f>
              <c:strCache>
                <c:ptCount val="1"/>
                <c:pt idx="0">
                  <c:v>Szakgimnáziumi tanuló nappali oktatásban összesen (fő)</c:v>
                </c:pt>
              </c:strCache>
            </c:strRef>
          </c:tx>
          <c:cat>
            <c:strRef>
              <c:f>'teljes létszám alakulása'!$A$26:$A$43</c:f>
              <c:strCache>
                <c:ptCount val="16"/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  <c:pt idx="11">
                  <c:v>2012/2013</c:v>
                </c:pt>
                <c:pt idx="12">
                  <c:v>2013/2014</c:v>
                </c:pt>
                <c:pt idx="13">
                  <c:v>2014/2015</c:v>
                </c:pt>
                <c:pt idx="14">
                  <c:v>2015/2016</c:v>
                </c:pt>
                <c:pt idx="15">
                  <c:v>2016/2017</c:v>
                </c:pt>
              </c:strCache>
            </c:strRef>
          </c:cat>
          <c:val>
            <c:numRef>
              <c:f>'teljes létszám alakulása'!$C$26:$C$43</c:f>
              <c:numCache>
                <c:formatCode>#,##0</c:formatCode>
                <c:ptCount val="16"/>
                <c:pt idx="1">
                  <c:v>239793</c:v>
                </c:pt>
                <c:pt idx="2">
                  <c:v>247622</c:v>
                </c:pt>
                <c:pt idx="3">
                  <c:v>245302</c:v>
                </c:pt>
                <c:pt idx="4">
                  <c:v>244001</c:v>
                </c:pt>
                <c:pt idx="5">
                  <c:v>243096</c:v>
                </c:pt>
                <c:pt idx="6">
                  <c:v>242016</c:v>
                </c:pt>
                <c:pt idx="7">
                  <c:v>236518</c:v>
                </c:pt>
                <c:pt idx="8">
                  <c:v>242004</c:v>
                </c:pt>
                <c:pt idx="9">
                  <c:v>240364</c:v>
                </c:pt>
                <c:pt idx="10">
                  <c:v>233122</c:v>
                </c:pt>
                <c:pt idx="11">
                  <c:v>224214</c:v>
                </c:pt>
                <c:pt idx="12">
                  <c:v>203515</c:v>
                </c:pt>
                <c:pt idx="13">
                  <c:v>188762</c:v>
                </c:pt>
                <c:pt idx="14">
                  <c:v>182529</c:v>
                </c:pt>
                <c:pt idx="15">
                  <c:v>167574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'teljes létszám alakulása'!$D$25</c:f>
              <c:strCache>
                <c:ptCount val="1"/>
              </c:strCache>
            </c:strRef>
          </c:tx>
          <c:cat>
            <c:strRef>
              <c:f>'teljes létszám alakulása'!$A$26:$A$43</c:f>
              <c:strCache>
                <c:ptCount val="16"/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  <c:pt idx="11">
                  <c:v>2012/2013</c:v>
                </c:pt>
                <c:pt idx="12">
                  <c:v>2013/2014</c:v>
                </c:pt>
                <c:pt idx="13">
                  <c:v>2014/2015</c:v>
                </c:pt>
                <c:pt idx="14">
                  <c:v>2015/2016</c:v>
                </c:pt>
                <c:pt idx="15">
                  <c:v>2016/2017</c:v>
                </c:pt>
              </c:strCache>
            </c:strRef>
          </c:cat>
          <c:val>
            <c:numRef>
              <c:f>'teljes létszám alakulása'!$D$26:$D$43</c:f>
            </c:numRef>
          </c:val>
          <c:smooth val="0"/>
        </c:ser>
        <c:ser>
          <c:idx val="3"/>
          <c:order val="3"/>
          <c:tx>
            <c:strRef>
              <c:f>'teljes létszám alakulása'!$E$25</c:f>
              <c:strCache>
                <c:ptCount val="1"/>
                <c:pt idx="0">
                  <c:v>Szakközépiskolai tanuló nappali oktatásban összesen (fő)</c:v>
                </c:pt>
              </c:strCache>
            </c:strRef>
          </c:tx>
          <c:marker>
            <c:symbol val="triangle"/>
            <c:size val="7"/>
          </c:marker>
          <c:cat>
            <c:strRef>
              <c:f>'teljes létszám alakulása'!$A$26:$A$43</c:f>
              <c:strCache>
                <c:ptCount val="16"/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  <c:pt idx="11">
                  <c:v>2012/2013</c:v>
                </c:pt>
                <c:pt idx="12">
                  <c:v>2013/2014</c:v>
                </c:pt>
                <c:pt idx="13">
                  <c:v>2014/2015</c:v>
                </c:pt>
                <c:pt idx="14">
                  <c:v>2015/2016</c:v>
                </c:pt>
                <c:pt idx="15">
                  <c:v>2016/2017</c:v>
                </c:pt>
              </c:strCache>
            </c:strRef>
          </c:cat>
          <c:val>
            <c:numRef>
              <c:f>'teljes létszám alakulása'!$E$26:$E$43</c:f>
              <c:numCache>
                <c:formatCode>#,##0</c:formatCode>
                <c:ptCount val="16"/>
                <c:pt idx="1">
                  <c:v>123341</c:v>
                </c:pt>
                <c:pt idx="2">
                  <c:v>123457</c:v>
                </c:pt>
                <c:pt idx="3">
                  <c:v>123403</c:v>
                </c:pt>
                <c:pt idx="4">
                  <c:v>122162</c:v>
                </c:pt>
                <c:pt idx="5">
                  <c:v>119637</c:v>
                </c:pt>
                <c:pt idx="6">
                  <c:v>123192</c:v>
                </c:pt>
                <c:pt idx="7">
                  <c:v>123865</c:v>
                </c:pt>
                <c:pt idx="8">
                  <c:v>128674</c:v>
                </c:pt>
                <c:pt idx="9">
                  <c:v>129421</c:v>
                </c:pt>
                <c:pt idx="10">
                  <c:v>129440</c:v>
                </c:pt>
                <c:pt idx="11">
                  <c:v>117543</c:v>
                </c:pt>
                <c:pt idx="12">
                  <c:v>105122</c:v>
                </c:pt>
                <c:pt idx="13">
                  <c:v>92536</c:v>
                </c:pt>
                <c:pt idx="14">
                  <c:v>80493</c:v>
                </c:pt>
                <c:pt idx="15">
                  <c:v>78231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'teljes létszám alakulása'!$F$25</c:f>
              <c:strCache>
                <c:ptCount val="1"/>
                <c:pt idx="0">
                  <c:v>Szakiskolai és készségfejlesztő iskolai tanuló nappali oktatásban összesen (fő)</c:v>
                </c:pt>
              </c:strCache>
            </c:strRef>
          </c:tx>
          <c:marker>
            <c:symbol val="plus"/>
            <c:size val="7"/>
          </c:marker>
          <c:cat>
            <c:strRef>
              <c:f>'teljes létszám alakulása'!$A$26:$A$43</c:f>
              <c:strCache>
                <c:ptCount val="16"/>
                <c:pt idx="1">
                  <c:v>2002/2003</c:v>
                </c:pt>
                <c:pt idx="2">
                  <c:v>2003/2004</c:v>
                </c:pt>
                <c:pt idx="3">
                  <c:v>2004/2005</c:v>
                </c:pt>
                <c:pt idx="4">
                  <c:v>2005/2006</c:v>
                </c:pt>
                <c:pt idx="5">
                  <c:v>2006/2007</c:v>
                </c:pt>
                <c:pt idx="6">
                  <c:v>2007/2008</c:v>
                </c:pt>
                <c:pt idx="7">
                  <c:v>2008/2009</c:v>
                </c:pt>
                <c:pt idx="8">
                  <c:v>2009/2010</c:v>
                </c:pt>
                <c:pt idx="9">
                  <c:v>2010/2011</c:v>
                </c:pt>
                <c:pt idx="10">
                  <c:v>2011/2012</c:v>
                </c:pt>
                <c:pt idx="11">
                  <c:v>2012/2013</c:v>
                </c:pt>
                <c:pt idx="12">
                  <c:v>2013/2014</c:v>
                </c:pt>
                <c:pt idx="13">
                  <c:v>2014/2015</c:v>
                </c:pt>
                <c:pt idx="14">
                  <c:v>2015/2016</c:v>
                </c:pt>
                <c:pt idx="15">
                  <c:v>2016/2017</c:v>
                </c:pt>
              </c:strCache>
            </c:strRef>
          </c:cat>
          <c:val>
            <c:numRef>
              <c:f>'teljes létszám alakulása'!$F$26:$F$43</c:f>
              <c:numCache>
                <c:formatCode>#,##0</c:formatCode>
                <c:ptCount val="16"/>
                <c:pt idx="1">
                  <c:v>7200</c:v>
                </c:pt>
                <c:pt idx="2">
                  <c:v>8147</c:v>
                </c:pt>
                <c:pt idx="3">
                  <c:v>8369</c:v>
                </c:pt>
                <c:pt idx="4">
                  <c:v>8797</c:v>
                </c:pt>
                <c:pt idx="5">
                  <c:v>9563</c:v>
                </c:pt>
                <c:pt idx="6">
                  <c:v>9773</c:v>
                </c:pt>
                <c:pt idx="7">
                  <c:v>9785</c:v>
                </c:pt>
                <c:pt idx="8">
                  <c:v>9968</c:v>
                </c:pt>
                <c:pt idx="9">
                  <c:v>9816</c:v>
                </c:pt>
                <c:pt idx="10">
                  <c:v>9720</c:v>
                </c:pt>
                <c:pt idx="11">
                  <c:v>9134</c:v>
                </c:pt>
                <c:pt idx="12">
                  <c:v>8344</c:v>
                </c:pt>
                <c:pt idx="13">
                  <c:v>7496</c:v>
                </c:pt>
                <c:pt idx="14">
                  <c:v>7146</c:v>
                </c:pt>
                <c:pt idx="15">
                  <c:v>7108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42560"/>
        <c:axId val="93995392"/>
      </c:lineChart>
      <c:catAx>
        <c:axId val="9304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93995392"/>
        <c:crosses val="autoZero"/>
        <c:auto val="1"/>
        <c:lblAlgn val="ctr"/>
        <c:lblOffset val="100"/>
        <c:noMultiLvlLbl val="0"/>
      </c:catAx>
      <c:valAx>
        <c:axId val="939953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3042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0.50474</cdr:x>
      <cdr:y>0.44494</cdr:y>
    </cdr:from>
    <cdr:to>
      <cdr:x>0.52274</cdr:x>
      <cdr:y>0.48338</cdr:y>
    </cdr:to>
    <cdr:sp macro="" textlink="">
      <cdr:nvSpPr>
        <cdr:cNvPr id="13209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22073" y="2022296"/>
          <a:ext cx="144853" cy="1798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endParaRPr lang="hu-HU" dirty="0"/>
        </a:p>
      </cdr:txBody>
    </cdr:sp>
  </cdr:relSizeAnchor>
  <cdr:relSizeAnchor xmlns:cdr="http://schemas.openxmlformats.org/drawingml/2006/chartDrawing">
    <cdr:from>
      <cdr:x>0.33891</cdr:x>
      <cdr:y>0.41371</cdr:y>
    </cdr:from>
    <cdr:to>
      <cdr:x>0.39956</cdr:x>
      <cdr:y>0.46826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2816498" y="218440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400" b="1" dirty="0" smtClean="0"/>
            <a:t>3 732 ezer</a:t>
          </a:r>
          <a:endParaRPr lang="hu-HU" sz="1400" b="1" dirty="0"/>
        </a:p>
      </cdr:txBody>
    </cdr:sp>
  </cdr:relSizeAnchor>
  <cdr:relSizeAnchor xmlns:cdr="http://schemas.openxmlformats.org/drawingml/2006/chartDrawing">
    <cdr:from>
      <cdr:x>0.34757</cdr:x>
      <cdr:y>0.45979</cdr:y>
    </cdr:from>
    <cdr:to>
      <cdr:x>0.39153</cdr:x>
      <cdr:y>0.50438</cdr:y>
    </cdr:to>
    <cdr:sp macro="" textlink="">
      <cdr:nvSpPr>
        <cdr:cNvPr id="6" name="Szövegdoboz 5"/>
        <cdr:cNvSpPr txBox="1"/>
      </cdr:nvSpPr>
      <cdr:spPr>
        <a:xfrm xmlns:a="http://schemas.openxmlformats.org/drawingml/2006/main">
          <a:off x="2888506" y="2427724"/>
          <a:ext cx="365319" cy="235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400" b="1" dirty="0" smtClean="0">
              <a:solidFill>
                <a:schemeClr val="accent2"/>
              </a:solidFill>
            </a:rPr>
            <a:t>54,9 %</a:t>
          </a:r>
          <a:endParaRPr lang="hu-HU" sz="14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0.85012</cdr:x>
      <cdr:y>0.10004</cdr:y>
    </cdr:from>
    <cdr:to>
      <cdr:x>0.91077</cdr:x>
      <cdr:y>0.16823</cdr:y>
    </cdr:to>
    <cdr:sp macro="" textlink="">
      <cdr:nvSpPr>
        <cdr:cNvPr id="9" name="Szövegdoboz 8"/>
        <cdr:cNvSpPr txBox="1"/>
      </cdr:nvSpPr>
      <cdr:spPr>
        <a:xfrm xmlns:a="http://schemas.openxmlformats.org/drawingml/2006/main">
          <a:off x="7064970" y="528216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400" b="1" dirty="0" smtClean="0"/>
            <a:t>4 352 ezer</a:t>
          </a:r>
          <a:endParaRPr lang="hu-HU" sz="1400" b="1" dirty="0"/>
        </a:p>
      </cdr:txBody>
    </cdr:sp>
  </cdr:relSizeAnchor>
  <cdr:relSizeAnchor xmlns:cdr="http://schemas.openxmlformats.org/drawingml/2006/chartDrawing">
    <cdr:from>
      <cdr:x>0.85878</cdr:x>
      <cdr:y>0.15459</cdr:y>
    </cdr:from>
    <cdr:to>
      <cdr:x>0.91077</cdr:x>
      <cdr:y>0.20914</cdr:y>
    </cdr:to>
    <cdr:sp macro="" textlink="">
      <cdr:nvSpPr>
        <cdr:cNvPr id="10" name="Szövegdoboz 9"/>
        <cdr:cNvSpPr txBox="1"/>
      </cdr:nvSpPr>
      <cdr:spPr>
        <a:xfrm xmlns:a="http://schemas.openxmlformats.org/drawingml/2006/main">
          <a:off x="7136978" y="8162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400" b="1" dirty="0" smtClean="0">
              <a:solidFill>
                <a:schemeClr val="accent2"/>
              </a:solidFill>
            </a:rPr>
            <a:t>66,5 %</a:t>
          </a:r>
          <a:endParaRPr lang="hu-HU" sz="1400" b="1" dirty="0">
            <a:solidFill>
              <a:schemeClr val="accent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0.84589</cdr:x>
      <cdr:y>0.44805</cdr:y>
    </cdr:from>
    <cdr:to>
      <cdr:x>0.89516</cdr:x>
      <cdr:y>0.4988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7416824" y="2542469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400" b="1" dirty="0" smtClean="0"/>
            <a:t>235 ezer</a:t>
          </a:r>
          <a:endParaRPr lang="hu-HU" sz="1400" b="1" dirty="0"/>
        </a:p>
      </cdr:txBody>
    </cdr:sp>
  </cdr:relSizeAnchor>
  <cdr:relSizeAnchor xmlns:cdr="http://schemas.openxmlformats.org/drawingml/2006/chartDrawing">
    <cdr:from>
      <cdr:x>0.84589</cdr:x>
      <cdr:y>0.47462</cdr:y>
    </cdr:from>
    <cdr:to>
      <cdr:x>0.90337</cdr:x>
      <cdr:y>0.52538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7416824" y="2693268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400" b="1" dirty="0" smtClean="0">
              <a:solidFill>
                <a:schemeClr val="accent2"/>
              </a:solidFill>
            </a:rPr>
            <a:t>5,1 %</a:t>
          </a:r>
          <a:endParaRPr lang="hu-HU" sz="1400" b="1" dirty="0">
            <a:solidFill>
              <a:schemeClr val="accent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0.55721</cdr:x>
      <cdr:y>0.04223</cdr:y>
    </cdr:from>
    <cdr:to>
      <cdr:x>0.55721</cdr:x>
      <cdr:y>0.78829</cdr:y>
    </cdr:to>
    <cdr:cxnSp macro="">
      <cdr:nvCxnSpPr>
        <cdr:cNvPr id="2" name="Egyenes összekötő 1"/>
        <cdr:cNvCxnSpPr/>
      </cdr:nvCxnSpPr>
      <cdr:spPr>
        <a:xfrm xmlns:a="http://schemas.openxmlformats.org/drawingml/2006/main" flipV="1">
          <a:off x="3209925" y="142875"/>
          <a:ext cx="0" cy="252412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1063" cy="497447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121" y="1"/>
            <a:ext cx="2951062" cy="497447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r">
              <a:defRPr sz="1200"/>
            </a:lvl1pPr>
          </a:lstStyle>
          <a:p>
            <a:fld id="{FC791834-9F3C-4AD6-9F73-42C279B23999}" type="datetimeFigureOut">
              <a:rPr lang="hu-HU" smtClean="0"/>
              <a:t>2017.06.28.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9441879"/>
            <a:ext cx="2951063" cy="497446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121" y="9441879"/>
            <a:ext cx="2951062" cy="497446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r">
              <a:defRPr sz="1200"/>
            </a:lvl1pPr>
          </a:lstStyle>
          <a:p>
            <a:fld id="{8A5F4F25-84D1-4694-A3CB-29990D910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841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7047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7047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r">
              <a:defRPr sz="1200"/>
            </a:lvl1pPr>
          </a:lstStyle>
          <a:p>
            <a:fld id="{1F9CD68A-4B8B-4FF2-90F0-E37A1874C6FB}" type="datetimeFigureOut">
              <a:rPr lang="hu-HU" smtClean="0"/>
              <a:t>2017.06.28.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9" tIns="46114" rIns="92229" bIns="4611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2229" tIns="46114" rIns="92229" bIns="46114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9442153"/>
            <a:ext cx="2950475" cy="497047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9" y="9442153"/>
            <a:ext cx="2950475" cy="497047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r">
              <a:defRPr sz="1200"/>
            </a:lvl1pPr>
          </a:lstStyle>
          <a:p>
            <a:fld id="{19963B3C-8E53-4494-B5E8-A4917E0E71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20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2151D-F1F4-4254-A061-EDBA797ADF48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78" indent="-170178">
              <a:buFont typeface="Arial" pitchFamily="34" charset="0"/>
              <a:buChar char="•"/>
            </a:pPr>
            <a:r>
              <a:rPr lang="hu-HU" dirty="0"/>
              <a:t>A gyermekek tanulmányi idejének minél hasznosabb megszervezése, </a:t>
            </a:r>
            <a:r>
              <a:rPr lang="hu-HU" b="1" dirty="0"/>
              <a:t>a tanulmányi terhek csökkentése</a:t>
            </a:r>
            <a:r>
              <a:rPr lang="hu-HU" dirty="0"/>
              <a:t>, </a:t>
            </a:r>
            <a:r>
              <a:rPr lang="hu-HU" b="1" dirty="0"/>
              <a:t>az iskolában töltött idő hatékonyságának</a:t>
            </a:r>
            <a:r>
              <a:rPr lang="hu-HU" dirty="0"/>
              <a:t> növelése elengedhetetlen.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b="1" dirty="0"/>
              <a:t>Az OECD, PISA, hazai országos kompetencia mérés észrevételei.</a:t>
            </a:r>
            <a:endParaRPr lang="hu-HU" dirty="0"/>
          </a:p>
          <a:p>
            <a:pPr marL="170178" indent="-170178">
              <a:buFont typeface="Arial" pitchFamily="34" charset="0"/>
              <a:buChar char="•"/>
            </a:pPr>
            <a:r>
              <a:rPr lang="hu-HU" dirty="0"/>
              <a:t>Az általános iskolában sokkal nagyobb hangsúlyt kell fektetni a matematikai/logikai gondolkodás, szövegértés/olvasás/írás és a természettudományos valamint az ezeket a képességeket erősítő egyéb foglalkozásokra, mintsem a tantárgyi klasszikus lexikális ismeretátadásra fordítani. 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dirty="0"/>
              <a:t>Hosszú ideje nem javul, a matematikai tanulói teljesítménymérések tekintetében erőteljesen romlik. 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dirty="0"/>
              <a:t>A gyermekek leterheltsége nagy, </a:t>
            </a:r>
            <a:r>
              <a:rPr lang="hu-HU" b="1" dirty="0"/>
              <a:t>a </a:t>
            </a:r>
            <a:r>
              <a:rPr lang="hu-HU" b="1" dirty="0" err="1"/>
              <a:t>Nat</a:t>
            </a:r>
            <a:r>
              <a:rPr lang="hu-HU" b="1" dirty="0"/>
              <a:t> és</a:t>
            </a:r>
            <a:r>
              <a:rPr lang="hu-HU" dirty="0"/>
              <a:t> </a:t>
            </a:r>
            <a:r>
              <a:rPr lang="hu-HU" b="1" dirty="0"/>
              <a:t>a kerettantervi szabályozás tartalmi felülvizsgálata indokolt. </a:t>
            </a:r>
            <a:endParaRPr lang="hu-HU" dirty="0"/>
          </a:p>
          <a:p>
            <a:pPr marL="170178" indent="-170178">
              <a:buFont typeface="Arial" pitchFamily="34" charset="0"/>
              <a:buChar char="•"/>
            </a:pPr>
            <a:r>
              <a:rPr lang="hu-HU" b="1" dirty="0"/>
              <a:t>Digitális környezet</a:t>
            </a:r>
            <a:r>
              <a:rPr lang="hu-HU" dirty="0"/>
              <a:t> kihívásaira fel kell készíteni a gyermekeinket.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6A1B-4BD8-4E9F-93D1-7A550241069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86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Elindult, és folytatódik: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dirty="0" smtClean="0"/>
              <a:t>TTT</a:t>
            </a:r>
            <a:r>
              <a:rPr lang="hu-HU" baseline="0" dirty="0" smtClean="0"/>
              <a:t> beruházásokkal</a:t>
            </a:r>
            <a:r>
              <a:rPr lang="hu-HU" dirty="0" smtClean="0"/>
              <a:t> az intézményrendszer </a:t>
            </a:r>
            <a:r>
              <a:rPr lang="hu-HU" dirty="0" err="1" smtClean="0"/>
              <a:t>infra.fejlesztése</a:t>
            </a:r>
            <a:r>
              <a:rPr lang="hu-HU" dirty="0" smtClean="0"/>
              <a:t>.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dirty="0" smtClean="0"/>
              <a:t>Informatikai</a:t>
            </a:r>
            <a:r>
              <a:rPr lang="hu-HU" baseline="0" dirty="0" smtClean="0"/>
              <a:t> eszközpark a fejlesztése</a:t>
            </a:r>
          </a:p>
          <a:p>
            <a:pPr marL="170178" indent="-170178">
              <a:buFont typeface="Arial" pitchFamily="34" charset="0"/>
              <a:buChar char="•"/>
            </a:pPr>
            <a:endParaRPr lang="hu-HU" baseline="0" dirty="0" smtClean="0"/>
          </a:p>
          <a:p>
            <a:r>
              <a:rPr lang="hu-HU" baseline="0" dirty="0" smtClean="0"/>
              <a:t>Amire még szükség van: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A valós szükségletekre épülő informatikai eszközfejlesztés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Hálózatépítés, WIFI pontok kiépítése (2016 év végére végzünk)</a:t>
            </a:r>
          </a:p>
          <a:p>
            <a:endParaRPr lang="hu-HU" baseline="0" dirty="0" smtClean="0"/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Egységes </a:t>
            </a:r>
            <a:r>
              <a:rPr lang="hu-HU" baseline="0" dirty="0" err="1" smtClean="0"/>
              <a:t>tanügyigazgatási</a:t>
            </a:r>
            <a:r>
              <a:rPr lang="hu-HU" baseline="0" dirty="0" smtClean="0"/>
              <a:t> rendszer: jelenleg a fejlesztés elkezdődött. Bevezetni azonban csak a kész rendszert fogjuk. Ebben az évben egy-két intézmény segítségével fogjuk csak tesztelni a rendszert.  Aki eddig használt e-naplót, a tavalyi évhez hasonlóan használhatja. Az </a:t>
            </a:r>
            <a:r>
              <a:rPr lang="hu-HU" baseline="0" dirty="0" err="1" smtClean="0"/>
              <a:t>Educatio</a:t>
            </a:r>
            <a:r>
              <a:rPr lang="hu-HU" baseline="0" dirty="0" smtClean="0"/>
              <a:t> támogatásával ingyenesen elérhető </a:t>
            </a:r>
            <a:r>
              <a:rPr lang="hu-HU" baseline="0" dirty="0" err="1" smtClean="0"/>
              <a:t>tanügyigazgatási</a:t>
            </a:r>
            <a:r>
              <a:rPr lang="hu-HU" baseline="0" dirty="0" smtClean="0"/>
              <a:t> rendszer idén is elérhető és használható lesz.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Oktatási Anyakönyv fejlesztése elindul: lehetőséget teremt az adminisztrációs terhek csökkentésére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Területi hátrányok leküzdése érdekében forrás koncentráció szükséges: iskolaközpontok kialakítása a javaslatunk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6A1B-4BD8-4E9F-93D1-7A5502410691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21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9355" indent="-28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2853" indent="-2305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3994" indent="-2305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5135" indent="-23057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276" indent="-2305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7417" indent="-2305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8558" indent="-2305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9699" indent="-23057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C8E5A8-24E1-408A-9689-BDC2B8547345}" type="slidenum">
              <a:rPr lang="hu-HU" altLang="hu-HU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hu-HU" altLang="hu-H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xfrm>
            <a:off x="551639" y="5341522"/>
            <a:ext cx="5801655" cy="24679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altLang="hu-HU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6739" y="9442153"/>
            <a:ext cx="2950475" cy="4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9355" indent="-288213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52853" indent="-230571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13994" indent="-230571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75135" indent="-230571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36276" indent="-23057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97417" indent="-23057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58558" indent="-23057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919699" indent="-23057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/>
            <a:fld id="{F9E7AE48-A130-44E1-BF02-DA33F8191156}" type="slidenum">
              <a:rPr lang="en-US" altLang="hu-HU"/>
              <a:pPr eaLnBrk="1"/>
              <a:t>7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Tekintettel arra, hogy a szakképzést és a nemzetgazdaságot közös érdekek vezérlik, ezért kiemelten fontos e két terület kölcsönös felelősségen alapuló feladatmegosztása, illetve a gazdaságban és a különböző ágazatokban tapasztaltak folyamatos megosztása, a vállalati igények megfogalmazása és eljuttatása a szakképzés további szereplőinek. </a:t>
            </a:r>
          </a:p>
          <a:p>
            <a:r>
              <a:rPr lang="hu-HU" dirty="0"/>
              <a:t>Ezen együttműködés nélkül elképzelhetetlen a szakképzés tényleges, a valós munkaerő-piaci és gazdasági igényeknek megfelelő formálása és folyamatos fejlesztése.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63B3C-8E53-4494-B5E8-A4917E0E71F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60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magyar kormány már 2015 januárjában kormányhatározatban fogadta el a szakképzés minőségi átalakítását célzó ún. Szakképzési Koncepciót, amely a Nyilatkozat összes kulcsterületén feladatokat fogalmaz meg. </a:t>
            </a:r>
          </a:p>
          <a:p>
            <a:pPr algn="just"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fejlesztés első lépéseként a szabályozásban kialakításra kerültek a jogi keretek. </a:t>
            </a:r>
          </a:p>
          <a:p>
            <a:pPr algn="just">
              <a:defRPr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hu-HU" altLang="de-DE" b="1" u="sng" dirty="0" smtClean="0">
                <a:latin typeface="Times New Roman" pitchFamily="18" charset="0"/>
                <a:cs typeface="Times New Roman" pitchFamily="18" charset="0"/>
              </a:rPr>
              <a:t>A koncepció szerinti legfőbb intézkedések:</a:t>
            </a:r>
          </a:p>
          <a:p>
            <a:pPr marL="288213" indent="-288213" algn="just">
              <a:buSzPct val="90000"/>
              <a:buFontTx/>
              <a:buAutoNum type="romanUcPeriod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duális szakképzés kiterjesztése: a munkaerőpiacon elvárt, releváns készségek és kompetenciák leghatékonyabb módon munkaalapú tanulás által sajátíthatók el, ezért számos intézkedéssel szolgáltuk a duális képzés kiterjesztését, ösztönzését, a tanulószerződések és a képzésbe bekapcsolódó munkaadók számának növelését</a:t>
            </a:r>
          </a:p>
          <a:p>
            <a:pPr marL="288213" indent="-288213" algn="just">
              <a:buSzPct val="90000"/>
              <a:buFontTx/>
              <a:buAutoNum type="romanUcPeriod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szakképzésbe történő beiskolázás kereteinek tágítása: A szakképzéshez és a szakképesítés megszerzéséhez való hozzáférés előfeltétele az egyének munkaerőpiacra való belépésének és tartós foglakoztatásának. </a:t>
            </a:r>
          </a:p>
          <a:p>
            <a:pPr marL="288213" indent="-288213" algn="just">
              <a:buSzPct val="90000"/>
              <a:buFontTx/>
              <a:buAutoNum type="romanUcPeriod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intézményrendszer létrehozása: a szakképzési centrumok - hatékony, a tanulói és munkaadói igényekre mind tartalmi, mind pedig területi szempontból reagálni képes intézményrendszer létrehozása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3174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9355" indent="-2882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2853" indent="-23057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3994" indent="-23057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5135" indent="-23057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36276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97417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58558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19699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C784DE-3818-457D-B041-05354670C347}" type="slidenum">
              <a:rPr lang="hu-HU" altLang="hu-H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hu-HU" alt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magyar kormány már 2015 januárjában kormányhatározatban fogadta el a szakképzés minőségi átalakítását célzó ún. Szakképzési Koncepciót, amely a Nyilatkozat összes kulcsterületén feladatokat fogalmaz meg. </a:t>
            </a:r>
          </a:p>
          <a:p>
            <a:pPr algn="just"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fejlesztés első lépéseként a szabályozásban kialakításra kerültek a jogi keretek. </a:t>
            </a:r>
          </a:p>
          <a:p>
            <a:pPr algn="just">
              <a:defRPr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hu-HU" altLang="de-DE" b="1" u="sng" dirty="0" smtClean="0">
                <a:latin typeface="Times New Roman" pitchFamily="18" charset="0"/>
                <a:cs typeface="Times New Roman" pitchFamily="18" charset="0"/>
              </a:rPr>
              <a:t>A koncepció szerinti legfőbb intézkedések:</a:t>
            </a:r>
          </a:p>
          <a:p>
            <a:pPr marL="288213" indent="-288213" algn="just">
              <a:buSzPct val="90000"/>
              <a:buFontTx/>
              <a:buAutoNum type="romanUcPeriod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duális szakképzés kiterjesztése: a munkaerőpiacon elvárt, releváns készségek és kompetenciák leghatékonyabb módon munkaalapú tanulás által sajátíthatók el, ezért számos intézkedéssel szolgáltuk a duális képzés kiterjesztését, ösztönzését, a tanulószerződések és a képzésbe bekapcsolódó munkaadók számának növelését</a:t>
            </a:r>
          </a:p>
          <a:p>
            <a:pPr marL="288213" indent="-288213" algn="just">
              <a:buSzPct val="90000"/>
              <a:buFontTx/>
              <a:buAutoNum type="romanUcPeriod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szakképzésbe történő beiskolázás kereteinek tágítása: A szakképzéshez és a szakképesítés megszerzéséhez való hozzáférés előfeltétele az egyének munkaerőpiacra való belépésének és tartós foglakoztatásának. </a:t>
            </a:r>
          </a:p>
          <a:p>
            <a:pPr marL="288213" indent="-288213" algn="just">
              <a:buSzPct val="90000"/>
              <a:buFontTx/>
              <a:buAutoNum type="romanUcPeriod"/>
              <a:defRPr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intézményrendszer létrehozása: a szakképzési centrumok - hatékony, a tanulói és munkaadói igényekre mind tartalmi, mind pedig területi szempontból reagálni képes intézményrendszer létrehozása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3174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9355" indent="-2882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2853" indent="-23057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3994" indent="-23057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5135" indent="-23057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36276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97417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58558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19699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C784DE-3818-457D-B041-05354670C347}" type="slidenum">
              <a:rPr lang="hu-HU" altLang="hu-H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hu-HU" alt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Nappali rendszerű oktatás részvételi korhatárának emelése:</a:t>
            </a:r>
            <a:r>
              <a:rPr lang="hu-HU" dirty="0"/>
              <a:t> A nappali rendszerű iskolai képzésben lehetővé tettük a képzésben való részvétel felső korhatárának emelését, így a korábbi – szűknek bizonyult – 21 éves időkorlát 25 évre emelkedett. Ez lehetővé teszi, hogy az általános közismereti képzési szakasz (általános iskola befejezése, érettségi megszerzése) befejezését követően hosszabb időtartam álljon a fiatalok rendelkezésére a szakképzésbe történő bekapcsolódásra, a képzések befejezésére.</a:t>
            </a:r>
          </a:p>
          <a:p>
            <a:r>
              <a:rPr lang="hu-HU" dirty="0"/>
              <a:t>Hatás: többen maradnak vagy térnek vissza az iskolai rendszerű szakképzésbe, megszűnik az eddigi időkorlátok miatt bekövetkező lemorzsolódás.</a:t>
            </a:r>
          </a:p>
          <a:p>
            <a:endParaRPr lang="hu-HU" dirty="0"/>
          </a:p>
          <a:p>
            <a:r>
              <a:rPr lang="hu-HU" b="1" dirty="0"/>
              <a:t>Második szakképesítés ingyenes megszerzése:</a:t>
            </a:r>
            <a:r>
              <a:rPr lang="hu-HU" dirty="0"/>
              <a:t> 2015 szeptemberétől az államilag támogatott első szakképesítés megszerzése mellett a második szakképesítés megszerzése is ingyenessé vált a felnőttoktatás keretében. </a:t>
            </a:r>
          </a:p>
          <a:p>
            <a:r>
              <a:rPr lang="hu-HU" dirty="0"/>
              <a:t>Hatás: a korábbiaknál szélesebb körű állam által támogatott (ingyenes) lehetőséget biztosít a szakmát tanulni kívánók számára, elősegítve ezzel az egész életen át tartó tanulás folyamatának megerősödését. Azok számára nyújt elsősorban ingyenes továbbtanulási lehetőséget, akik nem a felsőoktatásban, hanem a szakképzésben kívánják fejleszteni tudásukat, szakmai ismereteiket. A második szakképesítés ingyenes megszerzési lehetőségének sikerességét mi sem bizonyítja jobban, mint az, hogy a módosítás 2015 nyári hatályba lépését követően már 2015 szeptemberében több mint 10 ezer fő kapcsolódott be a felnőttoktatásba a második szakképesítés megszerzése céljából. </a:t>
            </a:r>
          </a:p>
          <a:p>
            <a:endParaRPr lang="hu-HU" dirty="0"/>
          </a:p>
          <a:p>
            <a:pPr defTabSz="922282">
              <a:defRPr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Új tanulási utak: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következő ábrán részletezve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63B3C-8E53-4494-B5E8-A4917E0E71F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72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hu-HU" alt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9355" indent="-28821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2853" indent="-23057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3994" indent="-23057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5135" indent="-230571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36276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97417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58558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19699" indent="-230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98FB9-28D4-4226-A526-C7DCF3AC9CAD}" type="slidenum">
              <a:rPr lang="hu-HU" alt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Elindult, és folytatódik: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dirty="0" smtClean="0"/>
              <a:t>TTT</a:t>
            </a:r>
            <a:r>
              <a:rPr lang="hu-HU" baseline="0" dirty="0" smtClean="0"/>
              <a:t> beruházásokkal</a:t>
            </a:r>
            <a:r>
              <a:rPr lang="hu-HU" dirty="0" smtClean="0"/>
              <a:t> az intézményrendszer </a:t>
            </a:r>
            <a:r>
              <a:rPr lang="hu-HU" dirty="0" err="1" smtClean="0"/>
              <a:t>infra.fejlesztése</a:t>
            </a:r>
            <a:r>
              <a:rPr lang="hu-HU" dirty="0" smtClean="0"/>
              <a:t>.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dirty="0" smtClean="0"/>
              <a:t>Informatikai</a:t>
            </a:r>
            <a:r>
              <a:rPr lang="hu-HU" baseline="0" dirty="0" smtClean="0"/>
              <a:t> eszközpark a fejlesztése</a:t>
            </a:r>
          </a:p>
          <a:p>
            <a:pPr marL="170178" indent="-170178">
              <a:buFont typeface="Arial" pitchFamily="34" charset="0"/>
              <a:buChar char="•"/>
            </a:pPr>
            <a:endParaRPr lang="hu-HU" baseline="0" dirty="0" smtClean="0"/>
          </a:p>
          <a:p>
            <a:r>
              <a:rPr lang="hu-HU" baseline="0" dirty="0" smtClean="0"/>
              <a:t>Amire még szükség van: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A valós szükségletekre épülő informatikai eszközfejlesztés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Hálózatépítés, WIFI pontok kiépítése (2016 év végére végzünk)</a:t>
            </a:r>
          </a:p>
          <a:p>
            <a:endParaRPr lang="hu-HU" baseline="0" dirty="0" smtClean="0"/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Egységes </a:t>
            </a:r>
            <a:r>
              <a:rPr lang="hu-HU" baseline="0" dirty="0" err="1" smtClean="0"/>
              <a:t>tanügyigazgatási</a:t>
            </a:r>
            <a:r>
              <a:rPr lang="hu-HU" baseline="0" dirty="0" smtClean="0"/>
              <a:t> rendszer: jelenleg a fejlesztés elkezdődött. Bevezetni azonban csak a kész rendszert fogjuk. Ebben az évben egy-két intézmény segítségével fogjuk csak tesztelni a rendszert.  Aki eddig használt e-naplót, a tavalyi évhez hasonlóan használhatja. Az </a:t>
            </a:r>
            <a:r>
              <a:rPr lang="hu-HU" baseline="0" dirty="0" err="1" smtClean="0"/>
              <a:t>Educatio</a:t>
            </a:r>
            <a:r>
              <a:rPr lang="hu-HU" baseline="0" dirty="0" smtClean="0"/>
              <a:t> támogatásával ingyenesen elérhető </a:t>
            </a:r>
            <a:r>
              <a:rPr lang="hu-HU" baseline="0" dirty="0" err="1" smtClean="0"/>
              <a:t>tanügyigazgatási</a:t>
            </a:r>
            <a:r>
              <a:rPr lang="hu-HU" baseline="0" dirty="0" smtClean="0"/>
              <a:t> rendszer idén is elérhető és használható lesz.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Oktatási Anyakönyv fejlesztése elindul: lehetőséget teremt az adminisztrációs terhek csökkentésére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baseline="0" dirty="0" smtClean="0"/>
              <a:t>Területi hátrányok leküzdése érdekében forrás koncentráció szükséges: iskolaközpontok kialakítása a javaslatunk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6A1B-4BD8-4E9F-93D1-7A550241069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21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78" indent="-170178">
              <a:buFont typeface="Arial" pitchFamily="34" charset="0"/>
              <a:buChar char="•"/>
            </a:pPr>
            <a:r>
              <a:rPr lang="hu-HU" dirty="0" smtClean="0"/>
              <a:t>A tanév rendjébe beépítésre kerülő </a:t>
            </a:r>
            <a:r>
              <a:rPr lang="hu-HU" b="1" dirty="0" smtClean="0"/>
              <a:t>témahetek </a:t>
            </a:r>
            <a:r>
              <a:rPr lang="hu-HU" dirty="0" smtClean="0"/>
              <a:t>pedig módszertanilag új elemet hoznak a tanítás világába. Ez olyan </a:t>
            </a:r>
            <a:r>
              <a:rPr lang="hu-HU" b="1" dirty="0" smtClean="0"/>
              <a:t>új tanulásszervezési eljárást</a:t>
            </a:r>
            <a:r>
              <a:rPr lang="hu-HU" dirty="0" smtClean="0"/>
              <a:t> igényel, amelyekhez az NTP jól illeszkedik. Indirekt úton, fokozottabb gyakorlati ismeretekkel, egy-egy téma köré csoportosítva az átadni kívánt tudást.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dirty="0" smtClean="0"/>
              <a:t>Témahét </a:t>
            </a:r>
            <a:r>
              <a:rPr lang="hu-HU" dirty="0"/>
              <a:t>pilot: pénzügyi tudatosság hete (tavalyihoz hasonlóan lesz márciusban), kiegészül: digitális héttel (most dolgozunk rajta)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dirty="0"/>
              <a:t>Nemzeti Táboroztatási programhetei: nyári időszakra készítjük elő (2 – 3 hét tanév után –június, július) </a:t>
            </a:r>
          </a:p>
          <a:p>
            <a:pPr marL="170178" indent="-170178">
              <a:buFont typeface="Arial" pitchFamily="34" charset="0"/>
              <a:buChar char="•"/>
            </a:pPr>
            <a:r>
              <a:rPr lang="hu-HU" dirty="0"/>
              <a:t>Módszertani csomagot ajánlunk, amelynek központjában a KIP módszer áll, de függetlenül tőle pl. a </a:t>
            </a:r>
            <a:r>
              <a:rPr lang="hu-HU" dirty="0" err="1"/>
              <a:t>Geomatech</a:t>
            </a:r>
            <a:r>
              <a:rPr lang="hu-HU" dirty="0"/>
              <a:t>, logikai játékok, digitális tudás beépítése a pedagógiai gyakorlatba a célunk.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6A1B-4BD8-4E9F-93D1-7A550241069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9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image" Target="../media/image4.emf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52FD-4C42-495C-9A46-5D441D9CCF9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2017.06.28.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A6A4BA4-8B20-4209-A028-EC0DC84BA85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42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12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CAE23A10-D36C-4345-AE8D-FF63B03D14BF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4FA4D1C4-6931-4E33-BD72-5769576B75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0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039FCC-3F6F-48A6-8BFB-F5017F6FB5D7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0FCBC7-95A5-4AE1-8AD7-59167FA80C5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662628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12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Háromszög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gyenes összekötő 1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C9B6AA-D605-4733-9409-3C466C231976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9E6B7A-4C64-43DE-951E-7EA4004204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98589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2128" cy="16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128" cy="162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2128" cy="16205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gray">
          <a:xfrm rot="5400000">
            <a:off x="7971402" y="1981092"/>
            <a:ext cx="220252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808080"/>
                </a:solidFill>
                <a:latin typeface="Arial"/>
                <a:cs typeface="+mn-cs"/>
              </a:rPr>
              <a:t>Last Modified 2/7/2017 12:48 AM Central Europe Standard Time</a:t>
            </a:r>
            <a:endParaRPr lang="en-US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gray">
          <a:xfrm rot="5400000">
            <a:off x="8080102" y="4197911"/>
            <a:ext cx="1985125" cy="9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808080"/>
                </a:solidFill>
                <a:latin typeface="Arial"/>
                <a:cs typeface="+mn-cs"/>
              </a:rPr>
              <a:t>Printed 1/5/2017 9:20 PM Central Europe Standard Time</a:t>
            </a:r>
            <a:endParaRPr lang="en-US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1. On-page tracker" hidden="1"/>
          <p:cNvSpPr>
            <a:spLocks noChangeArrowheads="1"/>
          </p:cNvSpPr>
          <p:nvPr/>
        </p:nvSpPr>
        <p:spPr bwMode="gray">
          <a:xfrm>
            <a:off x="121597" y="77784"/>
            <a:ext cx="500974" cy="12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3. Unit of measure" hidden="1"/>
          <p:cNvSpPr txBox="1">
            <a:spLocks noChangeArrowheads="1"/>
          </p:cNvSpPr>
          <p:nvPr/>
        </p:nvSpPr>
        <p:spPr bwMode="gray">
          <a:xfrm>
            <a:off x="121596" y="565558"/>
            <a:ext cx="8793804" cy="25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grpSp>
        <p:nvGrpSpPr>
          <p:cNvPr id="9" name="Slide Elements" hidden="1"/>
          <p:cNvGrpSpPr>
            <a:grpSpLocks/>
          </p:cNvGrpSpPr>
          <p:nvPr/>
        </p:nvGrpSpPr>
        <p:grpSpPr bwMode="auto">
          <a:xfrm>
            <a:off x="121596" y="6433426"/>
            <a:ext cx="8793804" cy="332205"/>
            <a:chOff x="119063" y="6305945"/>
            <a:chExt cx="8618537" cy="325438"/>
          </a:xfrm>
        </p:grpSpPr>
        <p:sp>
          <p:nvSpPr>
            <p:cNvPr id="10" name="4. Footnote"/>
            <p:cNvSpPr txBox="1">
              <a:spLocks noChangeArrowheads="1"/>
            </p:cNvSpPr>
            <p:nvPr/>
          </p:nvSpPr>
          <p:spPr bwMode="gray">
            <a:xfrm>
              <a:off x="119063" y="6305945"/>
              <a:ext cx="8618537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+mn-cs"/>
                </a:rPr>
                <a:t>1 Footnote</a:t>
              </a:r>
            </a:p>
          </p:txBody>
        </p:sp>
        <p:sp>
          <p:nvSpPr>
            <p:cNvPr id="11" name="5. Source"/>
            <p:cNvSpPr>
              <a:spLocks noChangeArrowheads="1"/>
            </p:cNvSpPr>
            <p:nvPr/>
          </p:nvSpPr>
          <p:spPr bwMode="gray">
            <a:xfrm>
              <a:off x="119063" y="6507558"/>
              <a:ext cx="7199592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04838" indent="-604838" defTabSz="890588" eaLnBrk="0">
                <a:tabLst>
                  <a:tab pos="625475" algn="l"/>
                </a:tabLs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tabLst>
                  <a:tab pos="625475" algn="l"/>
                </a:tabLs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tabLst>
                  <a:tab pos="625475" algn="l"/>
                </a:tabLs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tabLst>
                  <a:tab pos="625475" algn="l"/>
                </a:tabLs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tabLst>
                  <a:tab pos="625475" algn="l"/>
                </a:tabLs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5475" algn="l"/>
                </a:tabLs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5475" algn="l"/>
                </a:tabLs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5475" algn="l"/>
                </a:tabLs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5475" algn="l"/>
                </a:tabLs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hu-HU" sz="800" smtClean="0">
                  <a:solidFill>
                    <a:srgbClr val="80808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1847" y="1283444"/>
            <a:ext cx="4351506" cy="51856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hu-HU" b="1" smtClean="0"/>
                <a:t>Title</a:t>
              </a:r>
            </a:p>
            <a:p>
              <a:pPr eaLnBrk="1" hangingPunct="1">
                <a:defRPr/>
              </a:pPr>
              <a:r>
                <a:rPr lang="en-US" altLang="hu-HU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5" name="McKSticker" hidden="1"/>
          <p:cNvGrpSpPr>
            <a:grpSpLocks/>
          </p:cNvGrpSpPr>
          <p:nvPr/>
        </p:nvGrpSpPr>
        <p:grpSpPr bwMode="auto">
          <a:xfrm>
            <a:off x="8432261" y="291692"/>
            <a:ext cx="483140" cy="153949"/>
            <a:chOff x="8267440" y="285750"/>
            <a:chExt cx="473335" cy="150811"/>
          </a:xfrm>
        </p:grpSpPr>
        <p:sp>
          <p:nvSpPr>
            <p:cNvPr id="16" name="StickerRectangle"/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r" eaLnBrk="1" hangingPunct="1">
                <a:buClr>
                  <a:srgbClr val="002960"/>
                </a:buClr>
                <a:defRPr/>
              </a:pPr>
              <a:r>
                <a:rPr lang="en-US" altLang="hu-HU" sz="800" smtClean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17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BottomBar" hidden="1"/>
          <p:cNvSpPr/>
          <p:nvPr/>
        </p:nvSpPr>
        <p:spPr>
          <a:xfrm>
            <a:off x="8681937" y="6456114"/>
            <a:ext cx="47017" cy="12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790" tIns="46403" rIns="92790" bIns="46403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oc id" hidden="1"/>
          <p:cNvSpPr>
            <a:spLocks noChangeArrowheads="1"/>
          </p:cNvSpPr>
          <p:nvPr/>
        </p:nvSpPr>
        <p:spPr bwMode="auto">
          <a:xfrm>
            <a:off x="8247435" y="51856"/>
            <a:ext cx="669587" cy="12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US" altLang="hu-HU" sz="800" smtClean="0">
              <a:solidFill>
                <a:srgbClr val="808080"/>
              </a:solidFill>
            </a:endParaRPr>
          </a:p>
        </p:txBody>
      </p:sp>
      <p:grpSp>
        <p:nvGrpSpPr>
          <p:cNvPr id="21" name="LegendBoxes" hidden="1"/>
          <p:cNvGrpSpPr>
            <a:grpSpLocks/>
          </p:cNvGrpSpPr>
          <p:nvPr/>
        </p:nvGrpSpPr>
        <p:grpSpPr bwMode="auto">
          <a:xfrm>
            <a:off x="8075580" y="285210"/>
            <a:ext cx="779834" cy="1017681"/>
            <a:chOff x="7835905" y="279400"/>
            <a:chExt cx="763755" cy="997467"/>
          </a:xfrm>
        </p:grpSpPr>
        <p:sp>
          <p:nvSpPr>
            <p:cNvPr id="22" name="RectangleLegend1"/>
            <p:cNvSpPr>
              <a:spLocks noChangeArrowheads="1"/>
            </p:cNvSpPr>
            <p:nvPr/>
          </p:nvSpPr>
          <p:spPr bwMode="gray">
            <a:xfrm>
              <a:off x="7835905" y="290519"/>
              <a:ext cx="165136" cy="1604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23" name="RectangleLegend2"/>
            <p:cNvSpPr>
              <a:spLocks noChangeArrowheads="1"/>
            </p:cNvSpPr>
            <p:nvPr/>
          </p:nvSpPr>
          <p:spPr bwMode="gray">
            <a:xfrm>
              <a:off x="7835905" y="560534"/>
              <a:ext cx="165136" cy="1604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24" name="RectangleLegend3"/>
            <p:cNvSpPr>
              <a:spLocks noChangeArrowheads="1"/>
            </p:cNvSpPr>
            <p:nvPr/>
          </p:nvSpPr>
          <p:spPr bwMode="gray">
            <a:xfrm>
              <a:off x="7835905" y="832136"/>
              <a:ext cx="165136" cy="160421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25" name="RectangleLegend4"/>
            <p:cNvSpPr>
              <a:spLocks noChangeArrowheads="1"/>
            </p:cNvSpPr>
            <p:nvPr/>
          </p:nvSpPr>
          <p:spPr bwMode="gray">
            <a:xfrm>
              <a:off x="7835905" y="1103740"/>
              <a:ext cx="165136" cy="16042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26" name="Legend1"/>
            <p:cNvSpPr>
              <a:spLocks noChangeArrowheads="1"/>
            </p:cNvSpPr>
            <p:nvPr/>
          </p:nvSpPr>
          <p:spPr bwMode="gray">
            <a:xfrm>
              <a:off x="8089961" y="279400"/>
              <a:ext cx="509699" cy="18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8089961" y="549415"/>
              <a:ext cx="509699" cy="18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8089961" y="821019"/>
              <a:ext cx="509699" cy="18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  <p:sp>
          <p:nvSpPr>
            <p:cNvPr id="29" name="Legend4"/>
            <p:cNvSpPr>
              <a:spLocks noChangeArrowheads="1"/>
            </p:cNvSpPr>
            <p:nvPr/>
          </p:nvSpPr>
          <p:spPr bwMode="gray">
            <a:xfrm>
              <a:off x="8089961" y="1092622"/>
              <a:ext cx="509699" cy="18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</p:grpSp>
      <p:grpSp>
        <p:nvGrpSpPr>
          <p:cNvPr id="30" name="LegendLines" hidden="1"/>
          <p:cNvGrpSpPr>
            <a:grpSpLocks/>
          </p:cNvGrpSpPr>
          <p:nvPr/>
        </p:nvGrpSpPr>
        <p:grpSpPr bwMode="auto">
          <a:xfrm>
            <a:off x="7762673" y="285210"/>
            <a:ext cx="1092740" cy="745435"/>
            <a:chOff x="7540629" y="279400"/>
            <a:chExt cx="1071563" cy="730251"/>
          </a:xfrm>
        </p:grpSpPr>
        <p:sp>
          <p:nvSpPr>
            <p:cNvPr id="31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879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32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879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33" name="LineLegend3"/>
            <p:cNvSpPr>
              <a:spLocks noChangeShapeType="1"/>
            </p:cNvSpPr>
            <p:nvPr/>
          </p:nvSpPr>
          <p:spPr bwMode="gray">
            <a:xfrm>
              <a:off x="7540629" y="915989"/>
              <a:ext cx="457879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34" name="Legend1"/>
            <p:cNvSpPr>
              <a:spLocks noChangeArrowheads="1"/>
            </p:cNvSpPr>
            <p:nvPr/>
          </p:nvSpPr>
          <p:spPr bwMode="gray">
            <a:xfrm>
              <a:off x="8101849" y="279400"/>
              <a:ext cx="510343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  <p:sp>
          <p:nvSpPr>
            <p:cNvPr id="35" name="Legend2"/>
            <p:cNvSpPr>
              <a:spLocks noChangeArrowheads="1"/>
            </p:cNvSpPr>
            <p:nvPr/>
          </p:nvSpPr>
          <p:spPr bwMode="gray">
            <a:xfrm>
              <a:off x="8101849" y="546100"/>
              <a:ext cx="510343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  <p:sp>
          <p:nvSpPr>
            <p:cNvPr id="36" name="Legend3"/>
            <p:cNvSpPr>
              <a:spLocks noChangeArrowheads="1"/>
            </p:cNvSpPr>
            <p:nvPr/>
          </p:nvSpPr>
          <p:spPr bwMode="gray">
            <a:xfrm>
              <a:off x="8101849" y="825501"/>
              <a:ext cx="510343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</p:grpSp>
      <p:grpSp>
        <p:nvGrpSpPr>
          <p:cNvPr id="37" name="LegendMoons" hidden="1"/>
          <p:cNvGrpSpPr>
            <a:grpSpLocks/>
          </p:cNvGrpSpPr>
          <p:nvPr/>
        </p:nvGrpSpPr>
        <p:grpSpPr bwMode="auto">
          <a:xfrm>
            <a:off x="8009107" y="256041"/>
            <a:ext cx="846306" cy="1333681"/>
            <a:chOff x="7769225" y="250825"/>
            <a:chExt cx="830430" cy="1306516"/>
          </a:xfrm>
        </p:grpSpPr>
        <p:grpSp>
          <p:nvGrpSpPr>
            <p:cNvPr id="38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6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  <p:sp>
            <p:nvSpPr>
              <p:cNvPr id="57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</p:grpSp>
        <p:grpSp>
          <p:nvGrpSpPr>
            <p:cNvPr id="39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</p:grpSp>
        <p:grpSp>
          <p:nvGrpSpPr>
            <p:cNvPr id="40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</p:grpSp>
        <p:grpSp>
          <p:nvGrpSpPr>
            <p:cNvPr id="41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0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  <p:sp>
            <p:nvSpPr>
              <p:cNvPr id="51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</p:grpSp>
        <p:grpSp>
          <p:nvGrpSpPr>
            <p:cNvPr id="42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8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  <p:sp>
            <p:nvSpPr>
              <p:cNvPr id="49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dirty="0">
                  <a:latin typeface="Arial"/>
                  <a:cs typeface="+mn-cs"/>
                </a:endParaRPr>
              </a:p>
            </p:txBody>
          </p:sp>
        </p:grpSp>
        <p:sp>
          <p:nvSpPr>
            <p:cNvPr id="43" name="Legend1"/>
            <p:cNvSpPr>
              <a:spLocks noChangeArrowheads="1"/>
            </p:cNvSpPr>
            <p:nvPr/>
          </p:nvSpPr>
          <p:spPr bwMode="gray">
            <a:xfrm>
              <a:off x="8090579" y="263525"/>
              <a:ext cx="509076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  <p:sp>
          <p:nvSpPr>
            <p:cNvPr id="44" name="Legend2"/>
            <p:cNvSpPr>
              <a:spLocks noChangeArrowheads="1"/>
            </p:cNvSpPr>
            <p:nvPr/>
          </p:nvSpPr>
          <p:spPr bwMode="gray">
            <a:xfrm>
              <a:off x="8090579" y="538164"/>
              <a:ext cx="509076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  <p:sp>
          <p:nvSpPr>
            <p:cNvPr id="45" name="Legend3"/>
            <p:cNvSpPr>
              <a:spLocks noChangeArrowheads="1"/>
            </p:cNvSpPr>
            <p:nvPr/>
          </p:nvSpPr>
          <p:spPr bwMode="gray">
            <a:xfrm>
              <a:off x="8090579" y="812801"/>
              <a:ext cx="509076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  <p:sp>
          <p:nvSpPr>
            <p:cNvPr id="46" name="Legend4"/>
            <p:cNvSpPr>
              <a:spLocks noChangeArrowheads="1"/>
            </p:cNvSpPr>
            <p:nvPr/>
          </p:nvSpPr>
          <p:spPr bwMode="gray">
            <a:xfrm>
              <a:off x="8090579" y="1084265"/>
              <a:ext cx="509076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  <p:sp>
          <p:nvSpPr>
            <p:cNvPr id="47" name="Legend5"/>
            <p:cNvSpPr>
              <a:spLocks noChangeArrowheads="1"/>
            </p:cNvSpPr>
            <p:nvPr/>
          </p:nvSpPr>
          <p:spPr bwMode="gray">
            <a:xfrm>
              <a:off x="8090579" y="1360491"/>
              <a:ext cx="509076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890588" eaLnBrk="0"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buClr>
                  <a:srgbClr val="002960"/>
                </a:buClr>
                <a:defRPr/>
              </a:pPr>
              <a:r>
                <a:rPr lang="en-US" altLang="hu-HU" sz="1200" smtClean="0"/>
                <a:t>Legend</a:t>
              </a:r>
            </a:p>
          </p:txBody>
        </p:sp>
      </p:grpSp>
      <p:sp>
        <p:nvSpPr>
          <p:cNvPr id="58" name="Slide Number"/>
          <p:cNvSpPr txBox="1">
            <a:spLocks/>
          </p:cNvSpPr>
          <p:nvPr userDrawn="1"/>
        </p:nvSpPr>
        <p:spPr bwMode="auto">
          <a:xfrm>
            <a:off x="8738682" y="6640852"/>
            <a:ext cx="128081" cy="12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1" hangingPunct="1"/>
            <a:fld id="{EDE54F1D-DBF5-420A-8BD5-7D63751E743F}" type="slidenum">
              <a:rPr lang="en-US" altLang="hu-HU" sz="800">
                <a:solidFill>
                  <a:srgbClr val="808080"/>
                </a:solidFill>
              </a:rPr>
              <a:pPr eaLnBrk="1" hangingPunct="1"/>
              <a:t>‹#›</a:t>
            </a:fld>
            <a:endParaRPr lang="en-US" altLang="hu-HU" sz="800">
              <a:solidFill>
                <a:srgbClr val="808080"/>
              </a:solidFill>
            </a:endParaRPr>
          </a:p>
        </p:txBody>
      </p:sp>
      <p:sp>
        <p:nvSpPr>
          <p:cNvPr id="59" name="doc id" hidden="1"/>
          <p:cNvSpPr>
            <a:spLocks noChangeArrowheads="1"/>
          </p:cNvSpPr>
          <p:nvPr userDrawn="1"/>
        </p:nvSpPr>
        <p:spPr bwMode="auto">
          <a:xfrm>
            <a:off x="8247435" y="51856"/>
            <a:ext cx="669587" cy="12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0588" eaLnBrk="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defRPr/>
            </a:pPr>
            <a:endParaRPr lang="en-US" altLang="hu-HU" sz="800" smtClean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9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10" name="Dátum hely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ED1DB6A7-981A-43CA-9AA6-4E941982BF39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11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BC48F3-56D8-467C-B825-208A4DEA29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086924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373934-D78D-41DA-BB94-CA3E1F5FDFD9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B9D18B-C007-41D0-ACCB-DA96F95CD68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4144395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376617BE-9DA3-480A-A1F8-DF0FDB570A66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8C844B72-7B73-4E4E-ADD1-ABE2C13CA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692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FFE11B-4BC4-4D37-B1DD-BFD9DD5DCB68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D04CC8-7448-441A-94DC-C928CBD73EF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3005002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9258A3-5E04-4683-AF7E-29B3AF593DC9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86C3AB-1DA8-4DC9-8993-6E84FEC34EC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3354725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áromszög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7D0B1C-840D-44A9-B53C-58B78ACB6746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85A4A4-F177-43CE-ABFB-D68D35C269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764147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yenes összekötő 12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Háromszög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A32D4D-67B7-4F06-9813-17636D3D8910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59C2D4-13B4-46CC-A957-9156A6E5C9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226566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12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Egyenes összekötő 14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Háromszög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artalom hely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50EB4F-94C8-430D-852A-86A1243680DB}" type="datetimeFigureOut">
              <a:rPr lang="hu-HU"/>
              <a:pPr>
                <a:defRPr/>
              </a:pPr>
              <a:t>2017.06.28.</a:t>
            </a:fld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E3E31B-C323-41C3-8070-7BB8C5FBE7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512732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90418-9C63-48DA-840A-65E49733C93B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2017.06.28.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0BC35-AB94-4B09-860E-E9FF0C382B6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hely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3075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rgbClr val="464653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BACB0-FC8E-4FD3-AA18-5414F256DF5A}" type="datetimeFigureOut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2017.06.28.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464653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rgbClr val="464653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B068ED-56A3-42BD-BF60-AE3D299CC3F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dirty="0"/>
          </a:p>
        </p:txBody>
      </p:sp>
      <p:sp>
        <p:nvSpPr>
          <p:cNvPr id="3079" name="Egyenes összekötő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80" name="Egyenes összekötő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Háromszög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82" name="Picture 7" descr="bg_2_beloldal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fld id="{60B01AF5-AD06-4984-8279-A8EA77E51551}" type="slidenum">
              <a:rPr lang="hu-HU" smtClean="0"/>
              <a:pPr algn="r"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228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7.emf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oleObject" Target="../embeddings/oleObject3.bin"/><Relationship Id="rId2" Type="http://schemas.openxmlformats.org/officeDocument/2006/relationships/tags" Target="../tags/tag18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26.xml"/><Relationship Id="rId19" Type="http://schemas.openxmlformats.org/officeDocument/2006/relationships/image" Target="../media/image8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84590" y="3068960"/>
            <a:ext cx="8856984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</a:rPr>
              <a:t> szakképzés aktualitásai, tervek a jövőre</a:t>
            </a:r>
          </a:p>
        </p:txBody>
      </p:sp>
      <p:sp>
        <p:nvSpPr>
          <p:cNvPr id="3" name="Szövegdoboz 2"/>
          <p:cNvSpPr txBox="1"/>
          <p:nvPr/>
        </p:nvSpPr>
        <p:spPr>
          <a:xfrm rot="10800000" flipH="1" flipV="1">
            <a:off x="4427984" y="4816231"/>
            <a:ext cx="46156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Pölöskei Gáborné</a:t>
            </a:r>
            <a:endParaRPr lang="hu-H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zakképzésért és felnőttképzésért felelős helyettes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államtitkár</a:t>
            </a:r>
            <a:endParaRPr lang="hu-H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6772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5386812" cy="34540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689049" y="6390722"/>
            <a:ext cx="5437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chemeClr val="bg1">
                    <a:lumMod val="65000"/>
                  </a:schemeClr>
                </a:solidFill>
              </a:rPr>
              <a:t>Forrás: https://pixabay.com/hu/baba-fi%C3%BA-gyermek-gyermekkor-84627/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készségekkel kell rendelkezni a következő generációnak? 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64088" y="1711538"/>
            <a:ext cx="3470004" cy="440120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Produktív foglalkoztatást megalapozó alapkészségekkel rendelkezzen, </a:t>
            </a:r>
          </a:p>
          <a:p>
            <a:endParaRPr lang="hu-HU" sz="2800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/>
              <a:t>Ö</a:t>
            </a:r>
            <a:r>
              <a:rPr lang="hu-HU" sz="2800" dirty="0" smtClean="0"/>
              <a:t>nmagával és a környezetével harmóniában élő felnőtté váljon.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811698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92088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Milyen és mennyire fontos készségeket várnak el a munkáltatók? 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6713047"/>
              </p:ext>
            </p:extLst>
          </p:nvPr>
        </p:nvGraphicFramePr>
        <p:xfrm>
          <a:off x="467544" y="1988840"/>
          <a:ext cx="821925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5236"/>
                <a:gridCol w="2024020"/>
              </a:tblGrid>
              <a:tr h="401809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Készségek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%</a:t>
                      </a:r>
                      <a:endParaRPr lang="hu-HU" sz="2400" dirty="0"/>
                    </a:p>
                  </a:txBody>
                  <a:tcPr/>
                </a:tc>
              </a:tr>
              <a:tr h="401809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Probléma megoldás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92</a:t>
                      </a:r>
                      <a:endParaRPr lang="hu-HU" sz="2400" dirty="0"/>
                    </a:p>
                  </a:txBody>
                  <a:tcPr/>
                </a:tc>
              </a:tr>
              <a:tr h="723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Együttműködés</a:t>
                      </a:r>
                    </a:p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92</a:t>
                      </a:r>
                      <a:endParaRPr lang="hu-HU" sz="2400" dirty="0"/>
                    </a:p>
                  </a:txBody>
                  <a:tcPr/>
                </a:tc>
              </a:tr>
              <a:tr h="401809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Alkalmazkodó</a:t>
                      </a:r>
                      <a:r>
                        <a:rPr lang="hu-HU" sz="2400" baseline="0" dirty="0" smtClean="0"/>
                        <a:t> készség 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83</a:t>
                      </a:r>
                      <a:endParaRPr lang="hu-HU" sz="2400" dirty="0"/>
                    </a:p>
                  </a:txBody>
                  <a:tcPr/>
                </a:tc>
              </a:tr>
              <a:tr h="723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Kreativitás, innováció</a:t>
                      </a:r>
                    </a:p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74</a:t>
                      </a:r>
                      <a:endParaRPr lang="hu-HU" sz="2400" dirty="0"/>
                    </a:p>
                  </a:txBody>
                  <a:tcPr/>
                </a:tc>
              </a:tr>
              <a:tr h="401809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Érzelmi intelligencia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69</a:t>
                      </a:r>
                      <a:endParaRPr lang="hu-HU" sz="2400" dirty="0"/>
                    </a:p>
                  </a:txBody>
                  <a:tcPr/>
                </a:tc>
              </a:tr>
              <a:tr h="723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Vezetői készség</a:t>
                      </a:r>
                    </a:p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67</a:t>
                      </a:r>
                      <a:endParaRPr lang="hu-HU" sz="2400" dirty="0"/>
                    </a:p>
                  </a:txBody>
                  <a:tcPr/>
                </a:tc>
              </a:tr>
              <a:tr h="401809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Digitális kompetencia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65</a:t>
                      </a:r>
                      <a:endParaRPr lang="hu-H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521180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2048"/>
          </a:xfrm>
        </p:spPr>
        <p:txBody>
          <a:bodyPr/>
          <a:lstStyle/>
          <a:p>
            <a:pPr algn="ctr"/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versenyképes tudás megszerzése: kitörési pontok 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71600" y="1924005"/>
            <a:ext cx="288032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chemeClr val="tx1"/>
                </a:solidFill>
              </a:rPr>
              <a:t>Gazdaság</a:t>
            </a:r>
            <a:endParaRPr lang="hu-HU" sz="2200" b="1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922714" y="1931934"/>
            <a:ext cx="3086516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 smtClean="0">
                <a:solidFill>
                  <a:schemeClr val="tx1"/>
                </a:solidFill>
              </a:rPr>
              <a:t>Szakképzés</a:t>
            </a:r>
            <a:endParaRPr lang="hu-HU" sz="2200" b="1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7930" y="2924943"/>
            <a:ext cx="2168166" cy="162607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91" y="4437112"/>
            <a:ext cx="1413623" cy="15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020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>
          <a:xfrm>
            <a:off x="495551" y="1268760"/>
            <a:ext cx="8229600" cy="936625"/>
          </a:xfrm>
        </p:spPr>
        <p:txBody>
          <a:bodyPr/>
          <a:lstStyle/>
          <a:p>
            <a:pPr algn="ctr"/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alt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álaszok a gazdasági kihívásokra: </a:t>
            </a:r>
            <a:r>
              <a:rPr lang="hu-HU" altLang="hu-HU" sz="28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z="28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2800" b="1" dirty="0" smtClean="0">
              <a:solidFill>
                <a:srgbClr val="0070C0"/>
              </a:solidFill>
            </a:endParaRPr>
          </a:p>
        </p:txBody>
      </p:sp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323850" y="2565400"/>
            <a:ext cx="8229600" cy="3671888"/>
          </a:xfrm>
        </p:spPr>
        <p:txBody>
          <a:bodyPr/>
          <a:lstStyle/>
          <a:p>
            <a:pPr marL="914400" lvl="2" indent="0" algn="just">
              <a:spcBef>
                <a:spcPts val="1200"/>
              </a:spcBef>
              <a:spcAft>
                <a:spcPts val="1200"/>
              </a:spcAft>
              <a:buClr>
                <a:srgbClr val="A69765"/>
              </a:buClr>
              <a:buFont typeface="Arial" charset="0"/>
              <a:buNone/>
            </a:pPr>
            <a:endParaRPr lang="hu-HU" alt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hu-HU" altLang="hu-HU" sz="23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3" y="3501008"/>
            <a:ext cx="2568899" cy="21602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699792" y="2204864"/>
            <a:ext cx="604867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300" b="1" dirty="0" smtClean="0">
                <a:latin typeface="Times New Roman" pitchFamily="18" charset="0"/>
                <a:cs typeface="Times New Roman" pitchFamily="18" charset="0"/>
              </a:rPr>
              <a:t>Gyakorlat orientált képzés </a:t>
            </a:r>
            <a:r>
              <a:rPr lang="hu-HU" altLang="hu-H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altLang="hu-H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3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altLang="hu-HU" sz="2300" b="1" dirty="0">
                <a:latin typeface="Times New Roman" pitchFamily="18" charset="0"/>
                <a:cs typeface="Times New Roman" pitchFamily="18" charset="0"/>
              </a:rPr>
              <a:t>duális képzés</a:t>
            </a:r>
            <a:r>
              <a:rPr lang="hu-HU" altLang="hu-HU" sz="2300" dirty="0">
                <a:latin typeface="Times New Roman" pitchFamily="18" charset="0"/>
                <a:cs typeface="Times New Roman" pitchFamily="18" charset="0"/>
              </a:rPr>
              <a:t>i struktúra </a:t>
            </a:r>
            <a:r>
              <a:rPr lang="hu-HU" altLang="hu-HU" sz="2300" dirty="0" smtClean="0">
                <a:latin typeface="Times New Roman" pitchFamily="18" charset="0"/>
                <a:cs typeface="Times New Roman" pitchFamily="18" charset="0"/>
              </a:rPr>
              <a:t>kiterjesztése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altLang="hu-H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Vállalatok képzésbe való bekapcsolódásának valós lehetőségeinek  a felmérése:</a:t>
            </a:r>
            <a:endParaRPr lang="hu-HU" altLang="hu-H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300" b="1" dirty="0" smtClean="0">
                <a:latin typeface="Times New Roman" pitchFamily="18" charset="0"/>
                <a:cs typeface="Times New Roman" pitchFamily="18" charset="0"/>
              </a:rPr>
              <a:t>Kérdőívek, interjúk kamarai segítséggel</a:t>
            </a:r>
            <a:endParaRPr lang="hu-HU" altLang="hu-HU" sz="2300" b="1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7112" y="5661248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00" dirty="0"/>
              <a:t>https://pixabay.com/hu/jogi-t%C3%B6rv%C3%A9ny-bekezd%C3%A9s-3d-s-f%C3%A9rfi-1498175</a:t>
            </a:r>
            <a:r>
              <a:rPr lang="hu-H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367924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>
          <a:xfrm>
            <a:off x="495551" y="1268760"/>
            <a:ext cx="8229600" cy="936625"/>
          </a:xfrm>
        </p:spPr>
        <p:txBody>
          <a:bodyPr/>
          <a:lstStyle/>
          <a:p>
            <a:pPr algn="ctr"/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alt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álaszok a gazdasági kihívásokra: </a:t>
            </a:r>
            <a:r>
              <a:rPr lang="hu-HU" altLang="hu-HU" sz="28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z="28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2800" b="1" dirty="0" smtClean="0">
              <a:solidFill>
                <a:srgbClr val="0070C0"/>
              </a:solidFill>
            </a:endParaRPr>
          </a:p>
        </p:txBody>
      </p:sp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323850" y="2565400"/>
            <a:ext cx="8229600" cy="3671888"/>
          </a:xfrm>
        </p:spPr>
        <p:txBody>
          <a:bodyPr/>
          <a:lstStyle/>
          <a:p>
            <a:pPr marL="914400" lvl="2" indent="0" algn="just">
              <a:spcBef>
                <a:spcPts val="1200"/>
              </a:spcBef>
              <a:spcAft>
                <a:spcPts val="1200"/>
              </a:spcAft>
              <a:buClr>
                <a:srgbClr val="A69765"/>
              </a:buClr>
              <a:buFont typeface="Arial" charset="0"/>
              <a:buNone/>
            </a:pPr>
            <a:endParaRPr lang="hu-HU" alt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hu-HU" altLang="hu-HU" sz="23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3" y="3501008"/>
            <a:ext cx="2568899" cy="21602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699792" y="2204864"/>
            <a:ext cx="60486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Iskolarendszerben kompetenciák erősítése az oktatás során : </a:t>
            </a:r>
            <a:endParaRPr lang="hu-HU" sz="2400" dirty="0" smtClean="0"/>
          </a:p>
          <a:p>
            <a:r>
              <a:rPr lang="hu-HU" sz="2400" b="1" dirty="0" smtClean="0">
                <a:solidFill>
                  <a:srgbClr val="0070C0"/>
                </a:solidFill>
              </a:rPr>
              <a:t>alap </a:t>
            </a:r>
            <a:r>
              <a:rPr lang="hu-HU" sz="2400" b="1" dirty="0">
                <a:solidFill>
                  <a:srgbClr val="0070C0"/>
                </a:solidFill>
              </a:rPr>
              <a:t>– kulcskompetenciák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FF0000"/>
                </a:solidFill>
              </a:rPr>
              <a:t> ÁGAZATI KÉSZSÉGEK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/>
              <a:t>Beiskolázás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3200" b="1" dirty="0">
                <a:solidFill>
                  <a:schemeClr val="accent3">
                    <a:lumMod val="50000"/>
                  </a:schemeClr>
                </a:solidFill>
              </a:rPr>
              <a:t>Pályaorientáció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2400" dirty="0"/>
              <a:t>Pályaválasztás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2400" dirty="0"/>
              <a:t>Karrier tanácsadás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7112" y="5661248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00" dirty="0"/>
              <a:t>https://pixabay.com/hu/jogi-t%C3%B6rv%C3%A9ny-bekezd%C3%A9s-3d-s-f%C3%A9rfi-1498175</a:t>
            </a:r>
            <a:r>
              <a:rPr lang="hu-H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247566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04056"/>
          </a:xfrm>
        </p:spPr>
        <p:txBody>
          <a:bodyPr/>
          <a:lstStyle/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OKJ változás</a:t>
            </a:r>
            <a:endParaRPr lang="hu-H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50183"/>
              </p:ext>
            </p:extLst>
          </p:nvPr>
        </p:nvGraphicFramePr>
        <p:xfrm>
          <a:off x="1161747" y="1772816"/>
          <a:ext cx="6984777" cy="3231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2136238"/>
                <a:gridCol w="2328259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2000" dirty="0">
                          <a:effectLst/>
                        </a:rPr>
                        <a:t>Szakképesítések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2000" dirty="0">
                          <a:effectLst/>
                        </a:rPr>
                        <a:t>Régi OKJ (db)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2000">
                          <a:effectLst/>
                        </a:rPr>
                        <a:t>Új OKJ (db)</a:t>
                      </a:r>
                      <a:endParaRPr lang="hu-HU" sz="20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824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aseline="0" dirty="0" err="1">
                          <a:solidFill>
                            <a:schemeClr val="tx1"/>
                          </a:solidFill>
                          <a:effectLst/>
                        </a:rPr>
                        <a:t>részszakképesítés</a:t>
                      </a:r>
                      <a:r>
                        <a:rPr lang="hu-HU" sz="2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solidFill>
                            <a:schemeClr val="tx1"/>
                          </a:solidFill>
                          <a:effectLst/>
                        </a:rPr>
                        <a:t>(21, 31, 51)</a:t>
                      </a:r>
                      <a:endParaRPr lang="hu-HU" sz="20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152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203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solidFill>
                            <a:schemeClr val="tx1"/>
                          </a:solidFill>
                          <a:effectLst/>
                        </a:rPr>
                        <a:t>szakképesítés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solidFill>
                            <a:schemeClr val="tx1"/>
                          </a:solidFill>
                          <a:effectLst/>
                        </a:rPr>
                        <a:t>(32, 34, 52, 54, 62)</a:t>
                      </a:r>
                      <a:endParaRPr lang="hu-HU" sz="20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289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338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966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solidFill>
                            <a:schemeClr val="tx1"/>
                          </a:solidFill>
                          <a:effectLst/>
                        </a:rPr>
                        <a:t>szakképesítés-ráépülés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solidFill>
                            <a:schemeClr val="tx1"/>
                          </a:solidFill>
                          <a:effectLst/>
                        </a:rPr>
                        <a:t>(33, 35, 53, 55)</a:t>
                      </a:r>
                      <a:endParaRPr lang="hu-HU" sz="20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200</a:t>
                      </a:r>
                      <a:endParaRPr lang="hu-HU" sz="20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218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989896" y="5560170"/>
            <a:ext cx="7431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- 59 db új, iskolai rendszerben oktatható szakképesítés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- szakmai tartalmi korszerűsítések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33161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04056"/>
          </a:xfrm>
        </p:spPr>
        <p:txBody>
          <a:bodyPr/>
          <a:lstStyle/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OKJ változása nem elégíti ki az ipar elvárását</a:t>
            </a:r>
            <a:endParaRPr lang="hu-H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971600" y="2276872"/>
            <a:ext cx="4752528" cy="86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004893" y="3789040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347864" y="2276872"/>
            <a:ext cx="1224136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2051720" y="3140968"/>
            <a:ext cx="14130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439989" y="4653136"/>
            <a:ext cx="1224136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>
            <a:off x="3959932" y="3140968"/>
            <a:ext cx="92125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5724128" y="2276872"/>
            <a:ext cx="288032" cy="3816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VIZSGA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572000" y="2276872"/>
            <a:ext cx="1152128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4572000" y="3557873"/>
            <a:ext cx="1152128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felé nyíl 14"/>
          <p:cNvSpPr/>
          <p:nvPr/>
        </p:nvSpPr>
        <p:spPr>
          <a:xfrm>
            <a:off x="5004048" y="3140968"/>
            <a:ext cx="144016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1004893" y="5877272"/>
            <a:ext cx="4503211" cy="21602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107504" y="3939948"/>
            <a:ext cx="720080" cy="684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B</a:t>
            </a:r>
            <a:endParaRPr lang="hu-HU" sz="2800" dirty="0"/>
          </a:p>
        </p:txBody>
      </p:sp>
      <p:sp>
        <p:nvSpPr>
          <p:cNvPr id="18" name="Ellipszis 17"/>
          <p:cNvSpPr/>
          <p:nvPr/>
        </p:nvSpPr>
        <p:spPr>
          <a:xfrm>
            <a:off x="107504" y="2276872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OKJ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6280538" y="2384884"/>
            <a:ext cx="2736304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Iskolarendszerű képzés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6281145" y="3957950"/>
            <a:ext cx="2736304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>
                <a:solidFill>
                  <a:schemeClr val="tx1"/>
                </a:solidFill>
              </a:rPr>
              <a:t>Felnőttképzés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6660232" y="4941168"/>
            <a:ext cx="2016224" cy="1296144"/>
          </a:xfrm>
          <a:prstGeom prst="rect">
            <a:avLst/>
          </a:prstGeom>
          <a:solidFill>
            <a:schemeClr val="bg1"/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6804248" y="50851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Képzési idő !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948264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Tartalom 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6180514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pPr algn="ctr"/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szakképzésbe történő belépési lehetőségek bővítése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Nappali rendszerű iskolai képzésekben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történő részvétel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25 éves korig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25 éves kortól felnőttoktatás keretében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None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Második </a:t>
            </a:r>
            <a:r>
              <a:rPr lang="hu-HU" sz="2400" b="1" dirty="0">
                <a:latin typeface="Times New Roman" pitchFamily="18" charset="0"/>
                <a:ea typeface="+mj-ea"/>
                <a:cs typeface="Times New Roman" pitchFamily="18" charset="0"/>
              </a:rPr>
              <a:t>ingyenes szakképesítés </a:t>
            </a:r>
            <a:r>
              <a:rPr lang="hu-HU" sz="2400" dirty="0">
                <a:latin typeface="Times New Roman" pitchFamily="18" charset="0"/>
                <a:ea typeface="+mj-ea"/>
                <a:cs typeface="Times New Roman" pitchFamily="18" charset="0"/>
              </a:rPr>
              <a:t>megszerzésének lehetősége a felnőttoktatás esti, levelező munkarendben meghirdetett képzései keretében (szakképesítés-elágazás, szakképesítés ráépülés nem számít második szakképesítésnek!)</a:t>
            </a:r>
          </a:p>
          <a:p>
            <a:pPr marL="0" indent="0">
              <a:buClrTx/>
              <a:buNone/>
            </a:pPr>
            <a:r>
              <a:rPr lang="hu-HU" sz="23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952328" cy="215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827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28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sz="28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28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sz="28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28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sz="28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28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sz="28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sz="2800" b="1" dirty="0">
                <a:solidFill>
                  <a:srgbClr val="A697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u-HU" sz="2800" b="1" dirty="0">
                <a:solidFill>
                  <a:srgbClr val="A697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ingyenes második szakma hatása: </a:t>
            </a:r>
            <a:b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Felnőttoktatási  adatok: 2016 ősz-2017 tavasz    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920240"/>
            <a:ext cx="8229600" cy="4937760"/>
          </a:xfrm>
        </p:spPr>
        <p:txBody>
          <a:bodyPr/>
          <a:lstStyle/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ősz: 38 927 fő 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tavasz-keresztfélév: 6511 fő </a:t>
            </a: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Népszerű szakmák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Szakács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Hegesztő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Cukrász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Gyakorló ápoló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Pénzügyi-számviteli ügyintéző</a:t>
            </a:r>
          </a:p>
        </p:txBody>
      </p:sp>
    </p:spTree>
    <p:extLst>
      <p:ext uri="{BB962C8B-B14F-4D97-AF65-F5344CB8AC3E}">
        <p14:creationId xmlns:p14="http://schemas.microsoft.com/office/powerpoint/2010/main" val="24993974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19256" cy="594320"/>
          </a:xfrm>
        </p:spPr>
        <p:txBody>
          <a:bodyPr/>
          <a:lstStyle/>
          <a:p>
            <a:pPr algn="ctr"/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alt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ídprogram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147248" cy="4096112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Hídprogram: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 2020 szerinti irányelveknek megfelelően a korai iskolaelhagyás arányát sikeresen mérsékelő oktatási formaként jelenik meg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Szakképzési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Hídprogram:lemorzsolódott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az iskolai kudarcok miatt lassabban haladó, - általános iskolai végzettség nélküli -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fiatalok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5408427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99792" y="1096961"/>
            <a:ext cx="37444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sz="2000" b="1" dirty="0">
                <a:solidFill>
                  <a:srgbClr val="A6976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 foglalkoztatottak létszámának és a 15–64 évesek foglalkoztatási rátájának alakulása</a:t>
            </a:r>
          </a:p>
        </p:txBody>
      </p:sp>
      <p:graphicFrame>
        <p:nvGraphicFramePr>
          <p:cNvPr id="6" name="Chart 8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040023"/>
              </p:ext>
            </p:extLst>
          </p:nvPr>
        </p:nvGraphicFramePr>
        <p:xfrm>
          <a:off x="387350" y="1244600"/>
          <a:ext cx="8310563" cy="52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8852572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Diagram 4"/>
          <p:cNvPicPr>
            <a:picLocks noChangeArrowheads="1"/>
          </p:cNvPicPr>
          <p:nvPr/>
        </p:nvPicPr>
        <p:blipFill>
          <a:blip r:embed="rId2" cstate="print"/>
          <a:srcRect b="-137"/>
          <a:stretch>
            <a:fillRect/>
          </a:stretch>
        </p:blipFill>
        <p:spPr bwMode="auto">
          <a:xfrm>
            <a:off x="2478208" y="1184889"/>
            <a:ext cx="48600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31712" y="314253"/>
            <a:ext cx="622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Képzési anomáliák kezelése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Diagram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208" y="3804173"/>
            <a:ext cx="48600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07504" y="1135738"/>
            <a:ext cx="2370704" cy="218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hu-HU" sz="2000" dirty="0" smtClean="0"/>
              <a:t>Keretszámmal, támogatási kategóriák meghatározásával - szabályozás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24328" y="1556792"/>
            <a:ext cx="12241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9-12 évf.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24328" y="4581128"/>
            <a:ext cx="122413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Érettségi után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4" y="3454011"/>
            <a:ext cx="723073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Korábban a szakmacsoportos és OKJ képzés elvált egymástól. Az átalakítás ezt megoldotta!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4679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1"/>
          <p:cNvSpPr>
            <a:spLocks noChangeArrowheads="1"/>
          </p:cNvSpPr>
          <p:nvPr/>
        </p:nvSpPr>
        <p:spPr bwMode="auto">
          <a:xfrm>
            <a:off x="1577772" y="3219027"/>
            <a:ext cx="2083594" cy="307975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Közismereti</a:t>
            </a:r>
            <a:r>
              <a:rPr kumimoji="0" lang="hu-HU" altLang="hu-H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tartalom oktatása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5841399" y="3281682"/>
            <a:ext cx="2243282" cy="30727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Lekerekített téglalap 3"/>
          <p:cNvSpPr>
            <a:spLocks noChangeArrowheads="1"/>
          </p:cNvSpPr>
          <p:nvPr/>
        </p:nvSpPr>
        <p:spPr bwMode="auto">
          <a:xfrm>
            <a:off x="3661366" y="3250777"/>
            <a:ext cx="2057399" cy="301625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Technikusi 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kimenet („fő-képesítés”) tartalmának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ágazati ismeretek 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oktatása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Lekerekített téglalap 7"/>
          <p:cNvSpPr>
            <a:spLocks noChangeArrowheads="1"/>
          </p:cNvSpPr>
          <p:nvPr/>
        </p:nvSpPr>
        <p:spPr bwMode="auto">
          <a:xfrm>
            <a:off x="2585679" y="1682328"/>
            <a:ext cx="3671888" cy="93345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Technikusi képesítés megszerzése</a:t>
            </a:r>
            <a:endParaRPr kumimoji="0" lang="hu-HU" altLang="hu-H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llipszis 4"/>
          <p:cNvSpPr>
            <a:spLocks noChangeArrowheads="1"/>
          </p:cNvSpPr>
          <p:nvPr/>
        </p:nvSpPr>
        <p:spPr bwMode="auto">
          <a:xfrm>
            <a:off x="5841399" y="4563746"/>
            <a:ext cx="1689497" cy="1790700"/>
          </a:xfrm>
          <a:prstGeom prst="ellipse">
            <a:avLst/>
          </a:prstGeom>
          <a:solidFill>
            <a:srgbClr val="F79646"/>
          </a:solidFill>
          <a:ln w="254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Mellék-szakképesítés ágazati közös </a:t>
            </a: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tarta-lomtól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illetve a technikusi tartalomtól </a:t>
            </a:r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eltérő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tartalmának oktatása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zövegdoboz 2"/>
          <p:cNvSpPr txBox="1">
            <a:spLocks noChangeArrowheads="1"/>
          </p:cNvSpPr>
          <p:nvPr/>
        </p:nvSpPr>
        <p:spPr bwMode="auto">
          <a:xfrm>
            <a:off x="712903" y="5755853"/>
            <a:ext cx="700088" cy="542925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évfolyam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96709" y="5085505"/>
            <a:ext cx="700088" cy="504825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évfolyam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ekerekített téglalap 8"/>
          <p:cNvSpPr>
            <a:spLocks noChangeArrowheads="1"/>
          </p:cNvSpPr>
          <p:nvPr/>
        </p:nvSpPr>
        <p:spPr bwMode="auto">
          <a:xfrm>
            <a:off x="1546815" y="2697158"/>
            <a:ext cx="4114800" cy="4191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2540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Érettségi</a:t>
            </a:r>
            <a:r>
              <a:rPr kumimoji="0" lang="hu-HU" altLang="hu-H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(ÁSZÉV)</a:t>
            </a:r>
            <a:endParaRPr kumimoji="0" lang="hu-HU" altLang="hu-H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96708" y="3925042"/>
            <a:ext cx="700088" cy="571500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évfolyam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841398" y="2706683"/>
            <a:ext cx="2150269" cy="4095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254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OKJ vizsga</a:t>
            </a:r>
            <a:endParaRPr kumimoji="0" lang="hu-HU" altLang="hu-H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96709" y="3238077"/>
            <a:ext cx="700088" cy="571500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évfolyam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47611" y="1772816"/>
            <a:ext cx="700088" cy="752475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évfolyam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278924" y="4393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>
          <a:xfrm>
            <a:off x="8363092" y="6267028"/>
            <a:ext cx="51250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Ellipszis 4"/>
          <p:cNvSpPr>
            <a:spLocks noChangeArrowheads="1"/>
          </p:cNvSpPr>
          <p:nvPr/>
        </p:nvSpPr>
        <p:spPr bwMode="auto">
          <a:xfrm>
            <a:off x="6395184" y="3281681"/>
            <a:ext cx="1689497" cy="1790700"/>
          </a:xfrm>
          <a:prstGeom prst="ellipse">
            <a:avLst/>
          </a:prstGeom>
          <a:solidFill>
            <a:srgbClr val="F79646"/>
          </a:solidFill>
          <a:ln w="254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Mellék-szakképesítés 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ágazati közös </a:t>
            </a: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tarta-lomtól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illetve a technikusi tartalommal</a:t>
            </a:r>
            <a:r>
              <a:rPr kumimoji="0" lang="hu-HU" altLang="hu-H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azonos 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tartalmának oktatása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Jobbra nyíl 2"/>
          <p:cNvSpPr/>
          <p:nvPr/>
        </p:nvSpPr>
        <p:spPr>
          <a:xfrm>
            <a:off x="471643" y="2695654"/>
            <a:ext cx="899930" cy="41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ra nyíl 21"/>
          <p:cNvSpPr/>
          <p:nvPr/>
        </p:nvSpPr>
        <p:spPr>
          <a:xfrm rot="10800000">
            <a:off x="8211553" y="2658979"/>
            <a:ext cx="932447" cy="445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3661365" y="5287273"/>
            <a:ext cx="911393" cy="96086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4750222" y="5306580"/>
            <a:ext cx="911393" cy="96086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3725659" y="5590330"/>
            <a:ext cx="800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Van</a:t>
            </a:r>
          </a:p>
          <a:p>
            <a:pPr algn="ctr"/>
            <a:r>
              <a:rPr lang="hu-HU" sz="1200" dirty="0" smtClean="0"/>
              <a:t> közös tart.</a:t>
            </a:r>
            <a:endParaRPr lang="hu-HU" sz="14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805868" y="5597155"/>
            <a:ext cx="800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Nincs</a:t>
            </a:r>
          </a:p>
          <a:p>
            <a:pPr algn="ctr"/>
            <a:r>
              <a:rPr lang="hu-HU" sz="1200" dirty="0" smtClean="0"/>
              <a:t> közös tart.</a:t>
            </a:r>
            <a:endParaRPr lang="hu-HU" sz="1400" dirty="0"/>
          </a:p>
        </p:txBody>
      </p:sp>
      <p:sp>
        <p:nvSpPr>
          <p:cNvPr id="27" name="Lekerekített téglalap 7"/>
          <p:cNvSpPr>
            <a:spLocks noChangeArrowheads="1"/>
          </p:cNvSpPr>
          <p:nvPr/>
        </p:nvSpPr>
        <p:spPr bwMode="auto">
          <a:xfrm>
            <a:off x="1062947" y="1062009"/>
            <a:ext cx="7148606" cy="372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 szakgimnáziumi</a:t>
            </a:r>
            <a:r>
              <a:rPr kumimoji="0" lang="hu-HU" altLang="hu-HU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tananyagtartalom felépítése</a:t>
            </a:r>
            <a:endParaRPr kumimoji="0" lang="hu-HU" altLang="hu-H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23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000" dirty="0" smtClean="0"/>
          </a:p>
          <a:p>
            <a:endParaRPr lang="hu-HU" sz="2000" dirty="0"/>
          </a:p>
          <a:p>
            <a:pPr marL="0" indent="0">
              <a:buNone/>
            </a:pPr>
            <a:r>
              <a:rPr lang="hu-HU" sz="2000" b="1" dirty="0"/>
              <a:t>CÉL:</a:t>
            </a:r>
            <a:endParaRPr lang="hu-HU" sz="2000" dirty="0" smtClean="0"/>
          </a:p>
          <a:p>
            <a:r>
              <a:rPr lang="hu-HU" sz="2000" dirty="0" smtClean="0"/>
              <a:t>Rugalmasabb tanulási utak megjelenése a szakgimnáziumban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Igény </a:t>
            </a:r>
            <a:r>
              <a:rPr lang="hu-HU" sz="2000" dirty="0"/>
              <a:t>a letisztultabb kerettantervek </a:t>
            </a:r>
            <a:r>
              <a:rPr lang="hu-HU" sz="2000" dirty="0" smtClean="0"/>
              <a:t>iránt         kerettanterv felülvizsgálata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 smtClean="0"/>
              <a:t>Átláthatóbb ágazati komplex érettségi</a:t>
            </a:r>
          </a:p>
          <a:p>
            <a:endParaRPr lang="hu-HU" sz="2000" dirty="0"/>
          </a:p>
          <a:p>
            <a:r>
              <a:rPr lang="hu-HU" sz="2400" b="1" dirty="0" smtClean="0">
                <a:solidFill>
                  <a:srgbClr val="FF0000"/>
                </a:solidFill>
              </a:rPr>
              <a:t>Szakgimnáziumi képzés = minőségi technikus képzés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5436096" y="3356992"/>
            <a:ext cx="36997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72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1"/>
          <p:cNvSpPr>
            <a:spLocks noChangeArrowheads="1"/>
          </p:cNvSpPr>
          <p:nvPr/>
        </p:nvSpPr>
        <p:spPr bwMode="auto">
          <a:xfrm>
            <a:off x="1577772" y="3380953"/>
            <a:ext cx="2083594" cy="2917824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Közismereti</a:t>
            </a:r>
            <a:r>
              <a:rPr kumimoji="0" lang="hu-HU" altLang="hu-H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tartalom oktatása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6623384" y="3633538"/>
            <a:ext cx="1461296" cy="27209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Lekerekített téglalap 3"/>
          <p:cNvSpPr>
            <a:spLocks noChangeArrowheads="1"/>
          </p:cNvSpPr>
          <p:nvPr/>
        </p:nvSpPr>
        <p:spPr bwMode="auto">
          <a:xfrm>
            <a:off x="3661366" y="3380953"/>
            <a:ext cx="2350794" cy="2886074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Technikusi 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kimenet („fő-képesítés”) tartalmának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ágazati ismeretek 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oktatása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Lekerekített téglalap 7"/>
          <p:cNvSpPr>
            <a:spLocks noChangeArrowheads="1"/>
          </p:cNvSpPr>
          <p:nvPr/>
        </p:nvSpPr>
        <p:spPr bwMode="auto">
          <a:xfrm>
            <a:off x="1940844" y="1772816"/>
            <a:ext cx="3671888" cy="93345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Technikusi képesítés megszerzése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DUÁLIS KÉPZÉS</a:t>
            </a:r>
            <a:endParaRPr kumimoji="0" lang="hu-HU" altLang="hu-H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zövegdoboz 2"/>
          <p:cNvSpPr txBox="1">
            <a:spLocks noChangeArrowheads="1"/>
          </p:cNvSpPr>
          <p:nvPr/>
        </p:nvSpPr>
        <p:spPr bwMode="auto">
          <a:xfrm>
            <a:off x="712903" y="5731283"/>
            <a:ext cx="700088" cy="623164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Évfo-lyam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94269" y="5013795"/>
            <a:ext cx="700088" cy="576536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évfo-lyam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Lekerekített téglalap 8"/>
          <p:cNvSpPr>
            <a:spLocks noChangeArrowheads="1"/>
          </p:cNvSpPr>
          <p:nvPr/>
        </p:nvSpPr>
        <p:spPr bwMode="auto">
          <a:xfrm>
            <a:off x="1880617" y="2852936"/>
            <a:ext cx="4114800" cy="4191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2540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Érettségi</a:t>
            </a:r>
            <a:r>
              <a:rPr kumimoji="0" lang="hu-HU" altLang="hu-H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(ÁSZÉV)</a:t>
            </a:r>
            <a:endParaRPr kumimoji="0" lang="hu-HU" altLang="hu-H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8036" y="4192484"/>
            <a:ext cx="700088" cy="571500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évfo-lyam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724032" y="2971378"/>
            <a:ext cx="1259999" cy="4095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254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OKJ vizsga</a:t>
            </a:r>
            <a:endParaRPr kumimoji="0" lang="hu-HU" altLang="hu-H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21753" y="3380953"/>
            <a:ext cx="700088" cy="571500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évfo-lyam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59529" y="1863303"/>
            <a:ext cx="700088" cy="752475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évfo-lyam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278924" y="4393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>
          <a:xfrm>
            <a:off x="8363092" y="6267028"/>
            <a:ext cx="51250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6623384" y="3380953"/>
            <a:ext cx="1461296" cy="1704552"/>
          </a:xfrm>
          <a:prstGeom prst="round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cxnSp>
        <p:nvCxnSpPr>
          <p:cNvPr id="28" name="Egyenes összekötő 27"/>
          <p:cNvCxnSpPr/>
          <p:nvPr/>
        </p:nvCxnSpPr>
        <p:spPr>
          <a:xfrm>
            <a:off x="1412990" y="50855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8244085" y="4993992"/>
            <a:ext cx="700088" cy="596337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évfo-lyam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Szövegdoboz 2"/>
          <p:cNvSpPr txBox="1">
            <a:spLocks noChangeArrowheads="1"/>
          </p:cNvSpPr>
          <p:nvPr/>
        </p:nvSpPr>
        <p:spPr bwMode="auto">
          <a:xfrm>
            <a:off x="8244085" y="5731283"/>
            <a:ext cx="700088" cy="623164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Évfo-lyam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812882" y="4367463"/>
            <a:ext cx="117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Választ-ható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916280" y="5541080"/>
            <a:ext cx="169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Azonos ágazati tartalom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2" name="Lekerekített téglalap 8"/>
          <p:cNvSpPr>
            <a:spLocks noChangeArrowheads="1"/>
          </p:cNvSpPr>
          <p:nvPr/>
        </p:nvSpPr>
        <p:spPr bwMode="auto">
          <a:xfrm>
            <a:off x="1463655" y="1128059"/>
            <a:ext cx="6380735" cy="41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szakgimnáziumi tananyagtartalom felépítése</a:t>
            </a:r>
            <a:endParaRPr kumimoji="0" lang="hu-HU" altLang="hu-H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307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457200" y="1196975"/>
            <a:ext cx="8229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alt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atékonyabb intézményi struktúra lehetősége: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szakképzési centrumok </a:t>
            </a:r>
          </a:p>
        </p:txBody>
      </p:sp>
      <p:pic>
        <p:nvPicPr>
          <p:cNvPr id="5" name="Kép 4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8928992" cy="244827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Felhő 5"/>
          <p:cNvSpPr/>
          <p:nvPr/>
        </p:nvSpPr>
        <p:spPr>
          <a:xfrm rot="-720000">
            <a:off x="8030775" y="3690626"/>
            <a:ext cx="335023" cy="696694"/>
          </a:xfrm>
          <a:prstGeom prst="cloud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elhő 6"/>
          <p:cNvSpPr/>
          <p:nvPr/>
        </p:nvSpPr>
        <p:spPr>
          <a:xfrm rot="17491450">
            <a:off x="7413297" y="3197192"/>
            <a:ext cx="439279" cy="568258"/>
          </a:xfrm>
          <a:prstGeom prst="cloud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hő 7"/>
          <p:cNvSpPr/>
          <p:nvPr/>
        </p:nvSpPr>
        <p:spPr>
          <a:xfrm rot="15898111">
            <a:off x="6672938" y="3139898"/>
            <a:ext cx="396146" cy="568258"/>
          </a:xfrm>
          <a:prstGeom prst="cloud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elhő 8"/>
          <p:cNvSpPr/>
          <p:nvPr/>
        </p:nvSpPr>
        <p:spPr>
          <a:xfrm rot="15669597">
            <a:off x="5840862" y="2957807"/>
            <a:ext cx="396146" cy="568258"/>
          </a:xfrm>
          <a:prstGeom prst="cloud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olyamatábra: Befejezés 9"/>
          <p:cNvSpPr/>
          <p:nvPr/>
        </p:nvSpPr>
        <p:spPr>
          <a:xfrm>
            <a:off x="4449202" y="4676215"/>
            <a:ext cx="1451273" cy="144016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Befejezés 10"/>
          <p:cNvSpPr/>
          <p:nvPr/>
        </p:nvSpPr>
        <p:spPr>
          <a:xfrm>
            <a:off x="4860032" y="4509120"/>
            <a:ext cx="720080" cy="144016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olyamatábra: Befejezés 11"/>
          <p:cNvSpPr/>
          <p:nvPr/>
        </p:nvSpPr>
        <p:spPr>
          <a:xfrm>
            <a:off x="2748823" y="4497671"/>
            <a:ext cx="720080" cy="14401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Befejezés 12"/>
          <p:cNvSpPr/>
          <p:nvPr/>
        </p:nvSpPr>
        <p:spPr>
          <a:xfrm>
            <a:off x="666297" y="4532199"/>
            <a:ext cx="720080" cy="144016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Befejezés 13"/>
          <p:cNvSpPr/>
          <p:nvPr/>
        </p:nvSpPr>
        <p:spPr>
          <a:xfrm>
            <a:off x="2383227" y="4653136"/>
            <a:ext cx="1451273" cy="14401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olyamatábra: Befejezés 14"/>
          <p:cNvSpPr/>
          <p:nvPr/>
        </p:nvSpPr>
        <p:spPr>
          <a:xfrm>
            <a:off x="300701" y="4653136"/>
            <a:ext cx="1451273" cy="144016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6570605" y="5082721"/>
            <a:ext cx="2127308" cy="639318"/>
          </a:xfrm>
          <a:prstGeom prst="round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Szakképzési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centrumok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2411760" y="4987373"/>
            <a:ext cx="1502561" cy="76980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Működtetés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4449201" y="5065985"/>
            <a:ext cx="1589733" cy="6727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Duális képzés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251520" y="4997171"/>
            <a:ext cx="1500454" cy="74714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Pályaválasztás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53723"/>
      </p:ext>
    </p:extLst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824536"/>
          </a:xfrm>
        </p:spPr>
        <p:txBody>
          <a:bodyPr>
            <a:normAutofit/>
          </a:bodyPr>
          <a:lstStyle/>
          <a:p>
            <a:pPr lvl="1"/>
            <a:endParaRPr lang="hu-HU" dirty="0" smtClean="0"/>
          </a:p>
          <a:p>
            <a:pPr marL="1028700" lvl="1" indent="-571500">
              <a:buAutoNum type="romanUcPeriod"/>
            </a:pPr>
            <a:r>
              <a:rPr lang="hu-HU" sz="2800" dirty="0" smtClean="0">
                <a:solidFill>
                  <a:schemeClr val="tx1"/>
                </a:solidFill>
              </a:rPr>
              <a:t>Területén a képzést összehangolja</a:t>
            </a:r>
          </a:p>
          <a:p>
            <a:pPr marL="1200150" lvl="2" indent="-342900"/>
            <a:r>
              <a:rPr lang="hu-HU" sz="2800" i="1" dirty="0" smtClean="0">
                <a:solidFill>
                  <a:srgbClr val="FF0000"/>
                </a:solidFill>
              </a:rPr>
              <a:t>Iskola-iskola : képzési szerkezetének az összehangolása</a:t>
            </a:r>
          </a:p>
          <a:p>
            <a:pPr marL="1200150" lvl="2" indent="-342900"/>
            <a:r>
              <a:rPr lang="hu-HU" sz="2800" i="1" dirty="0" smtClean="0">
                <a:solidFill>
                  <a:srgbClr val="FF0000"/>
                </a:solidFill>
              </a:rPr>
              <a:t>Iskola – gazdálkodók: képzési igénye </a:t>
            </a:r>
          </a:p>
          <a:p>
            <a:pPr marL="1028700" lvl="1" indent="-571500">
              <a:buAutoNum type="romanUcPeriod"/>
            </a:pPr>
            <a:r>
              <a:rPr lang="hu-HU" sz="2800" dirty="0" smtClean="0">
                <a:solidFill>
                  <a:schemeClr val="tx1"/>
                </a:solidFill>
              </a:rPr>
              <a:t>Iskolái munkáját támogatja</a:t>
            </a:r>
          </a:p>
          <a:p>
            <a:pPr marL="1028700" lvl="1" indent="-571500">
              <a:buAutoNum type="romanUcPeriod"/>
            </a:pPr>
            <a:r>
              <a:rPr lang="hu-HU" sz="2800" dirty="0" smtClean="0">
                <a:solidFill>
                  <a:schemeClr val="tx1"/>
                </a:solidFill>
              </a:rPr>
              <a:t>Működtetői-fenntartói feladatokat ellát</a:t>
            </a:r>
          </a:p>
          <a:p>
            <a:pPr marL="1028700" lvl="1" indent="-571500">
              <a:buAutoNum type="romanUcPeriod"/>
            </a:pPr>
            <a:r>
              <a:rPr lang="hu-HU" sz="2800" dirty="0" smtClean="0">
                <a:solidFill>
                  <a:schemeClr val="tx1"/>
                </a:solidFill>
              </a:rPr>
              <a:t>Összehangolt fejlesztést végez</a:t>
            </a:r>
          </a:p>
          <a:p>
            <a:pPr marL="1028700" lvl="1" indent="-571500">
              <a:buAutoNum type="romanUcPeriod"/>
            </a:pPr>
            <a:endParaRPr lang="hu-HU" dirty="0"/>
          </a:p>
          <a:p>
            <a:pPr marL="457200" lvl="1" indent="0">
              <a:buNone/>
            </a:pPr>
            <a:r>
              <a:rPr lang="hu-HU" dirty="0" smtClean="0"/>
              <a:t>			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90600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Tankerület és Szakképzési Centrum feladatai: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96899"/>
      </p:ext>
    </p:extLst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62" y="1928357"/>
            <a:ext cx="6816182" cy="4064479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0" y="0"/>
            <a:ext cx="9144000" cy="1258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I. INTÉZMÉNYRENDSZER FEJLESZTÉS</a:t>
            </a:r>
          </a:p>
          <a:p>
            <a:pPr algn="ctr"/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339562" y="980728"/>
            <a:ext cx="2088232" cy="646331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4">
                    <a:lumMod val="50000"/>
                  </a:schemeClr>
                </a:solidFill>
              </a:rPr>
              <a:t>EFOP</a:t>
            </a:r>
            <a:endParaRPr lang="hu-H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19877" y="980725"/>
            <a:ext cx="2088232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4">
                    <a:lumMod val="50000"/>
                  </a:schemeClr>
                </a:solidFill>
              </a:rPr>
              <a:t>GINOP</a:t>
            </a:r>
            <a:endParaRPr lang="hu-H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00192" y="980726"/>
            <a:ext cx="2088232" cy="646331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4">
                    <a:lumMod val="50000"/>
                  </a:schemeClr>
                </a:solidFill>
              </a:rPr>
              <a:t>KEHOP</a:t>
            </a:r>
            <a:endParaRPr lang="hu-H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43808" y="2116611"/>
            <a:ext cx="2672942" cy="369332"/>
          </a:xfrm>
          <a:prstGeom prst="rect">
            <a:avLst/>
          </a:prstGeom>
          <a:solidFill>
            <a:srgbClr val="BFD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FF0000"/>
                </a:solidFill>
              </a:rPr>
              <a:t>KRÉTA</a:t>
            </a:r>
            <a:endParaRPr lang="hu-HU" b="1" i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27794" y="3068960"/>
            <a:ext cx="2872398" cy="43204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47292" y="3657320"/>
            <a:ext cx="648072" cy="369332"/>
          </a:xfrm>
          <a:prstGeom prst="rect">
            <a:avLst/>
          </a:prstGeom>
          <a:solidFill>
            <a:srgbClr val="BFD4E3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383678" y="2647344"/>
            <a:ext cx="4564586" cy="369332"/>
          </a:xfrm>
          <a:prstGeom prst="rect">
            <a:avLst/>
          </a:prstGeom>
          <a:solidFill>
            <a:srgbClr val="BFD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FF0000"/>
                </a:solidFill>
              </a:rPr>
              <a:t>Iskola, tanműhely felújítások</a:t>
            </a:r>
            <a:endParaRPr lang="hu-H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490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52" y="2047803"/>
            <a:ext cx="7004057" cy="3981156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0" y="0"/>
            <a:ext cx="9144000" cy="1258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2222019" y="213893"/>
            <a:ext cx="5019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II. MÓDSZER FEJLESZTÉSE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359013" y="980728"/>
            <a:ext cx="2088232" cy="646331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50000"/>
                  </a:schemeClr>
                </a:solidFill>
              </a:rPr>
              <a:t>EFOP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220072" y="980728"/>
            <a:ext cx="2088232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4">
                    <a:lumMod val="50000"/>
                  </a:schemeClr>
                </a:solidFill>
              </a:rPr>
              <a:t>GINOP</a:t>
            </a:r>
            <a:endParaRPr lang="hu-H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887364" y="2780928"/>
            <a:ext cx="56886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solidFill>
                  <a:srgbClr val="FF0000"/>
                </a:solidFill>
              </a:rPr>
              <a:t>Pályaorientációs fejlesztések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267744" y="3323084"/>
            <a:ext cx="579197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hu-HU" i="1" dirty="0">
                <a:solidFill>
                  <a:srgbClr val="FF0000"/>
                </a:solidFill>
              </a:rPr>
              <a:t>Duális szakképzés minőségének fejlesztése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31640" y="2204864"/>
            <a:ext cx="57185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solidFill>
                  <a:srgbClr val="FF0000"/>
                </a:solidFill>
              </a:rPr>
              <a:t>D</a:t>
            </a:r>
            <a:r>
              <a:rPr lang="hu-HU" i="1" dirty="0" smtClean="0">
                <a:solidFill>
                  <a:srgbClr val="FF0000"/>
                </a:solidFill>
              </a:rPr>
              <a:t>igitális </a:t>
            </a:r>
            <a:r>
              <a:rPr lang="hu-HU" i="1" dirty="0">
                <a:solidFill>
                  <a:srgbClr val="FF0000"/>
                </a:solidFill>
              </a:rPr>
              <a:t>tananyag-fejlesztési módszertan kialakítása</a:t>
            </a:r>
          </a:p>
        </p:txBody>
      </p:sp>
    </p:spTree>
    <p:extLst>
      <p:ext uri="{BB962C8B-B14F-4D97-AF65-F5344CB8AC3E}">
        <p14:creationId xmlns:p14="http://schemas.microsoft.com/office/powerpoint/2010/main" val="15223315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32" y="2063058"/>
            <a:ext cx="7059675" cy="4157460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0" y="0"/>
            <a:ext cx="9144000" cy="1258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1897454" y="213893"/>
            <a:ext cx="51456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III. TARTALOM FEJLESZTÉS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871700" y="980728"/>
            <a:ext cx="2088232" cy="646331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4">
                    <a:lumMod val="50000"/>
                  </a:schemeClr>
                </a:solidFill>
              </a:rPr>
              <a:t>EFOP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932040" y="980728"/>
            <a:ext cx="2088232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4">
                    <a:lumMod val="50000"/>
                  </a:schemeClr>
                </a:solidFill>
              </a:rPr>
              <a:t>GINOP</a:t>
            </a:r>
            <a:endParaRPr lang="hu-H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1640" y="2213516"/>
            <a:ext cx="5688632" cy="446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fontAlgn="ctr"/>
            <a:r>
              <a:rPr lang="hu-HU" i="1" dirty="0">
                <a:solidFill>
                  <a:srgbClr val="FF0000"/>
                </a:solidFill>
              </a:rPr>
              <a:t>Vizsgarendszer és </a:t>
            </a:r>
            <a:r>
              <a:rPr lang="hu-HU" i="1" dirty="0" err="1">
                <a:solidFill>
                  <a:srgbClr val="FF0000"/>
                </a:solidFill>
              </a:rPr>
              <a:t>validációs</a:t>
            </a:r>
            <a:r>
              <a:rPr lang="hu-HU" i="1" dirty="0">
                <a:solidFill>
                  <a:srgbClr val="FF0000"/>
                </a:solidFill>
              </a:rPr>
              <a:t> rendszer </a:t>
            </a:r>
            <a:r>
              <a:rPr lang="hu-HU" i="1" dirty="0" smtClean="0">
                <a:solidFill>
                  <a:srgbClr val="FF0000"/>
                </a:solidFill>
              </a:rPr>
              <a:t>fejlesztése</a:t>
            </a:r>
          </a:p>
          <a:p>
            <a:pPr algn="ctr" fontAlgn="ctr"/>
            <a:endParaRPr lang="hu-HU" sz="500" i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842778" y="2780928"/>
            <a:ext cx="5690735" cy="46166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267744" y="3389217"/>
            <a:ext cx="5760640" cy="46166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1831211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62" y="1928357"/>
            <a:ext cx="6816182" cy="4064479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0" y="0"/>
            <a:ext cx="9144000" cy="1258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IV.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FELNŐTTKÉPZÉS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03537" y="980727"/>
            <a:ext cx="2088232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4">
                    <a:lumMod val="50000"/>
                  </a:schemeClr>
                </a:solidFill>
              </a:rPr>
              <a:t>GINOP</a:t>
            </a:r>
            <a:endParaRPr lang="hu-H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75656" y="2081203"/>
            <a:ext cx="50405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FF0000"/>
                </a:solidFill>
              </a:rPr>
              <a:t>Alacsony képzettségűek képzése</a:t>
            </a:r>
            <a:endParaRPr lang="hu-HU" i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39752" y="3123201"/>
            <a:ext cx="52565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FF0000"/>
                </a:solidFill>
              </a:rPr>
              <a:t>Digitális szakadék csökkentése 16-65 év</a:t>
            </a:r>
            <a:endParaRPr lang="hu-HU" i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99792" y="3643861"/>
            <a:ext cx="53285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FF0000"/>
                </a:solidFill>
              </a:rPr>
              <a:t>Felnőttek kompetencia mérése PIAAC</a:t>
            </a:r>
            <a:endParaRPr lang="hu-HU" i="1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99992" y="4725144"/>
            <a:ext cx="2304256" cy="461665"/>
          </a:xfrm>
          <a:prstGeom prst="rect">
            <a:avLst/>
          </a:prstGeom>
          <a:solidFill>
            <a:srgbClr val="D3F7DE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Felnőttképzés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835696" y="2636912"/>
            <a:ext cx="53285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FF0000"/>
                </a:solidFill>
              </a:rPr>
              <a:t>Saját és külső </a:t>
            </a:r>
            <a:r>
              <a:rPr lang="hu-HU" i="1" dirty="0" smtClean="0">
                <a:solidFill>
                  <a:srgbClr val="FF0000"/>
                </a:solidFill>
              </a:rPr>
              <a:t>munkavállalók képzése</a:t>
            </a:r>
            <a:endParaRPr lang="hu-H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226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4427984" y="1340619"/>
            <a:ext cx="388843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u-HU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hu-HU" b="1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hu-HU" sz="4800" b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A 15-74 éves munkanélküliek számának és munkanélküliségi rátájának alakulása</a:t>
            </a:r>
            <a:endParaRPr lang="hu-HU" sz="3700" b="1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997309"/>
              </p:ext>
            </p:extLst>
          </p:nvPr>
        </p:nvGraphicFramePr>
        <p:xfrm>
          <a:off x="107504" y="1066800"/>
          <a:ext cx="8768099" cy="567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169092" y="2142728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chemeClr val="accent2"/>
                </a:solidFill>
                <a:latin typeface="+mj-lt"/>
              </a:rPr>
              <a:t>11,0 %</a:t>
            </a:r>
            <a:endParaRPr lang="hu-HU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03848" y="1988840"/>
            <a:ext cx="80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latin typeface="+mj-lt"/>
              </a:rPr>
              <a:t>473 ezer</a:t>
            </a:r>
            <a:endParaRPr lang="hu-H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202241"/>
      </p:ext>
    </p:extLst>
  </p:cSld>
  <p:clrMapOvr>
    <a:masterClrMapping/>
  </p:clrMapOvr>
  <p:transition spd="med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8052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699792" y="26064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</a:rPr>
              <a:t>KRÉTA</a:t>
            </a:r>
            <a:endParaRPr lang="hu-H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14644"/>
      </p:ext>
    </p:extLst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hu-HU" altLang="hu-HU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hu-HU" altLang="hu-HU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hu-HU" altLang="hu-HU" sz="2000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hu-HU" altLang="hu-HU" sz="2000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hu-HU" altLang="hu-HU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hu-HU" altLang="hu-HU" b="1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hu-HU" altLang="hu-HU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hu-HU" altLang="hu-H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KÖSZÖNÖM </a:t>
            </a:r>
            <a:r>
              <a:rPr lang="hu-HU" altLang="hu-H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MEGTISZTELŐ FIGYELMÜKET!</a:t>
            </a:r>
          </a:p>
        </p:txBody>
      </p:sp>
      <p:sp>
        <p:nvSpPr>
          <p:cNvPr id="3" name="Szövegdoboz 2"/>
          <p:cNvSpPr txBox="1"/>
          <p:nvPr/>
        </p:nvSpPr>
        <p:spPr>
          <a:xfrm rot="10800000" flipH="1" flipV="1">
            <a:off x="971600" y="1536468"/>
            <a:ext cx="756084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hu-H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kárhoztassuk magunkat a múlt hibái miatt, fogadjuk el a felelősséget, amivel a jövőnek tartozunk.” (J. F. Kennedy)</a:t>
            </a:r>
            <a:endParaRPr lang="hu-H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518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15-64 évesek foglalkoztatási rátája </a:t>
            </a:r>
            <a:b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iskolai végzettség szerint,KSH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017602"/>
              </p:ext>
            </p:extLst>
          </p:nvPr>
        </p:nvGraphicFramePr>
        <p:xfrm>
          <a:off x="683568" y="2132856"/>
          <a:ext cx="7787208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544060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990600"/>
          </a:xfrm>
        </p:spPr>
        <p:txBody>
          <a:bodyPr/>
          <a:lstStyle/>
          <a:p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Tanulói létszám alakulása a képzés típusa szerint - nappali rendszerű oktatás </a:t>
            </a:r>
            <a:endParaRPr lang="hu-H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01448386"/>
              </p:ext>
            </p:extLst>
          </p:nvPr>
        </p:nvGraphicFramePr>
        <p:xfrm>
          <a:off x="323528" y="1898282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1847596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96944" cy="54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2954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2" y="1622"/>
          <a:ext cx="1621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" y="1622"/>
                        <a:ext cx="1621" cy="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2128" cy="1620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3" name="5. Source"/>
          <p:cNvSpPr>
            <a:spLocks noChangeArrowheads="1"/>
          </p:cNvSpPr>
          <p:nvPr/>
        </p:nvSpPr>
        <p:spPr bwMode="gray">
          <a:xfrm>
            <a:off x="121596" y="6639232"/>
            <a:ext cx="7346004" cy="1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18472" indent="-618472" defTabSz="908383">
              <a:tabLst>
                <a:tab pos="639412" algn="l"/>
              </a:tabLst>
              <a:defRPr/>
            </a:pPr>
            <a:r>
              <a:rPr lang="hu-HU" sz="800" dirty="0">
                <a:solidFill>
                  <a:srgbClr val="808080"/>
                </a:solidFill>
                <a:latin typeface="Arial"/>
              </a:rPr>
              <a:t>FORRÁS</a:t>
            </a:r>
            <a:r>
              <a:rPr lang="en-US" sz="800" dirty="0">
                <a:solidFill>
                  <a:srgbClr val="808080"/>
                </a:solidFill>
                <a:latin typeface="Arial"/>
              </a:rPr>
              <a:t>: </a:t>
            </a:r>
            <a:r>
              <a:rPr lang="en-US" sz="800" dirty="0" err="1">
                <a:solidFill>
                  <a:srgbClr val="808080"/>
                </a:solidFill>
                <a:latin typeface="Arial"/>
              </a:rPr>
              <a:t>Dornmayr</a:t>
            </a:r>
            <a:r>
              <a:rPr lang="en-US" sz="800" dirty="0">
                <a:solidFill>
                  <a:srgbClr val="808080"/>
                </a:solidFill>
                <a:latin typeface="Arial"/>
              </a:rPr>
              <a:t>/ Nowak (2016): </a:t>
            </a:r>
            <a:r>
              <a:rPr lang="en-US" sz="800" dirty="0" err="1">
                <a:solidFill>
                  <a:srgbClr val="808080"/>
                </a:solidFill>
                <a:latin typeface="Arial"/>
              </a:rPr>
              <a:t>Lehrlingsausbildung</a:t>
            </a:r>
            <a:r>
              <a:rPr lang="en-US" sz="800" dirty="0">
                <a:solidFill>
                  <a:srgbClr val="808080"/>
                </a:solidFill>
                <a:latin typeface="Arial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Arial"/>
              </a:rPr>
              <a:t>im</a:t>
            </a:r>
            <a:r>
              <a:rPr lang="en-US" sz="800" dirty="0">
                <a:solidFill>
                  <a:srgbClr val="808080"/>
                </a:solidFill>
                <a:latin typeface="Arial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Arial"/>
              </a:rPr>
              <a:t>Überblick</a:t>
            </a:r>
            <a:r>
              <a:rPr lang="en-US" sz="800" dirty="0">
                <a:solidFill>
                  <a:srgbClr val="808080"/>
                </a:solidFill>
                <a:latin typeface="Arial"/>
              </a:rPr>
              <a:t> 2016 - </a:t>
            </a:r>
            <a:r>
              <a:rPr lang="en-US" sz="800" dirty="0" err="1">
                <a:solidFill>
                  <a:srgbClr val="808080"/>
                </a:solidFill>
                <a:latin typeface="Arial"/>
              </a:rPr>
              <a:t>Strukturdaten</a:t>
            </a:r>
            <a:r>
              <a:rPr lang="en-US" sz="800" dirty="0">
                <a:solidFill>
                  <a:srgbClr val="808080"/>
                </a:solidFill>
                <a:latin typeface="Arial"/>
              </a:rPr>
              <a:t>, Trends und </a:t>
            </a:r>
            <a:r>
              <a:rPr lang="en-US" sz="800" dirty="0" err="1">
                <a:solidFill>
                  <a:srgbClr val="808080"/>
                </a:solidFill>
                <a:latin typeface="Arial"/>
              </a:rPr>
              <a:t>Perspektiven</a:t>
            </a:r>
            <a:r>
              <a:rPr lang="en-US" sz="800" dirty="0">
                <a:solidFill>
                  <a:srgbClr val="808080"/>
                </a:solidFill>
                <a:latin typeface="Arial"/>
              </a:rPr>
              <a:t>, </a:t>
            </a:r>
            <a:r>
              <a:rPr lang="en-US" sz="800" dirty="0" err="1">
                <a:solidFill>
                  <a:srgbClr val="808080"/>
                </a:solidFill>
                <a:latin typeface="Arial"/>
              </a:rPr>
              <a:t>ibw-Forschungsbericht</a:t>
            </a:r>
            <a:r>
              <a:rPr lang="en-US" sz="800" dirty="0">
                <a:solidFill>
                  <a:srgbClr val="808080"/>
                </a:solidFill>
                <a:latin typeface="Arial"/>
              </a:rPr>
              <a:t> Nr. 188</a:t>
            </a:r>
          </a:p>
        </p:txBody>
      </p:sp>
      <p:graphicFrame>
        <p:nvGraphicFramePr>
          <p:cNvPr id="73733" name="Object 4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2683213" y="2098562"/>
          <a:ext cx="3876472" cy="385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Chart" r:id="rId17" imgW="3800498" imgH="3781500" progId="MSGraph.Chart.8">
                  <p:embed followColorScheme="full"/>
                </p:oleObj>
              </mc:Choice>
              <mc:Fallback>
                <p:oleObj name="Chart" r:id="rId17" imgW="3800498" imgH="37815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213" y="2098562"/>
                        <a:ext cx="3876472" cy="3858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862848" y="3461410"/>
            <a:ext cx="1363493" cy="7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2960"/>
              </a:buClr>
              <a:buSzPct val="100000"/>
            </a:pPr>
            <a:r>
              <a:rPr lang="hu-HU" altLang="en-US"/>
              <a:t>Hagyományos</a:t>
            </a:r>
          </a:p>
          <a:p>
            <a:pPr eaLnBrk="1" hangingPunct="1">
              <a:buClr>
                <a:srgbClr val="002960"/>
              </a:buClr>
              <a:buSzPct val="100000"/>
            </a:pPr>
            <a:r>
              <a:rPr lang="hu-HU" altLang="en-US"/>
              <a:t> gimnáziumok</a:t>
            </a:r>
            <a:r>
              <a:rPr lang="en-US" altLang="en-US"/>
              <a:t/>
            </a:r>
            <a:br>
              <a:rPr lang="en-US" altLang="en-US"/>
            </a:br>
            <a:endParaRPr lang="en-US" altLang="hu-HU">
              <a:sym typeface="+mn-lt" charset="0"/>
            </a:endParaRPr>
          </a:p>
        </p:txBody>
      </p:sp>
      <p:sp>
        <p:nvSpPr>
          <p:cNvPr id="73735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814537" y="3921635"/>
            <a:ext cx="282102" cy="2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801" tIns="0" rIns="25801" bIns="0" anchor="ctr"/>
          <a:lstStyle>
            <a:lvl1pPr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2960"/>
              </a:buClr>
              <a:buSzPct val="100000"/>
            </a:pPr>
            <a:fld id="{242B429D-3A26-4D65-993C-ABB0467D1B59}" type="datetime'''''''2''''''''4'''''''''''''''''''">
              <a:rPr lang="en-US" altLang="en-US">
                <a:solidFill>
                  <a:srgbClr val="FFFFFF"/>
                </a:solidFill>
              </a:rPr>
              <a:pPr algn="ctr" eaLnBrk="1" hangingPunct="1">
                <a:buClr>
                  <a:srgbClr val="002960"/>
                </a:buClr>
                <a:buSzPct val="100000"/>
              </a:pPr>
              <a:t>24</a:t>
            </a:fld>
            <a:endParaRPr lang="en-US" altLang="hu-HU">
              <a:solidFill>
                <a:srgbClr val="FFFFFF"/>
              </a:solidFill>
              <a:sym typeface="+mn-lt" charset="0"/>
            </a:endParaRPr>
          </a:p>
        </p:txBody>
      </p:sp>
      <p:sp>
        <p:nvSpPr>
          <p:cNvPr id="73736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506493" y="2069393"/>
            <a:ext cx="1439694" cy="2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2960"/>
              </a:buClr>
              <a:buSzPct val="100000"/>
            </a:pPr>
            <a:r>
              <a:rPr lang="hu-HU" altLang="hu-HU">
                <a:sym typeface="+mn-lt" charset="0"/>
              </a:rPr>
              <a:t>Szakképző iskolák</a:t>
            </a:r>
            <a:endParaRPr lang="en-US" altLang="hu-HU">
              <a:sym typeface="+mn-lt" charset="0"/>
            </a:endParaRPr>
          </a:p>
        </p:txBody>
      </p:sp>
      <p:sp>
        <p:nvSpPr>
          <p:cNvPr id="73737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831078" y="2411320"/>
            <a:ext cx="282102" cy="2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801" tIns="0" rIns="25801" bIns="0" anchor="ctr"/>
          <a:lstStyle>
            <a:lvl1pPr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2960"/>
              </a:buClr>
              <a:buSzPct val="100000"/>
            </a:pPr>
            <a:fld id="{11EA395F-F5E7-48ED-8E6B-2A41E863E2C9}" type="datetime'''''''''''''''''''''''1''3'''''">
              <a:rPr lang="en-US" altLang="en-US"/>
              <a:pPr algn="ctr" eaLnBrk="1" hangingPunct="1">
                <a:buClr>
                  <a:srgbClr val="002960"/>
                </a:buClr>
                <a:buSzPct val="100000"/>
              </a:pPr>
              <a:t>13</a:t>
            </a:fld>
            <a:endParaRPr lang="en-US" altLang="hu-HU">
              <a:sym typeface="+mn-lt" charset="0"/>
            </a:endParaRPr>
          </a:p>
        </p:txBody>
      </p:sp>
      <p:sp>
        <p:nvSpPr>
          <p:cNvPr id="73738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350541" y="3054663"/>
            <a:ext cx="1763949" cy="2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2960"/>
              </a:buClr>
              <a:buSzPct val="100000"/>
            </a:pPr>
            <a:r>
              <a:rPr lang="hu-HU" altLang="hu-HU">
                <a:sym typeface="+mn-lt" charset="0"/>
              </a:rPr>
              <a:t>Duális szakképző intézmények </a:t>
            </a:r>
            <a:endParaRPr lang="en-US" altLang="hu-HU">
              <a:sym typeface="+mn-lt" charset="0"/>
            </a:endParaRPr>
          </a:p>
        </p:txBody>
      </p:sp>
      <p:sp>
        <p:nvSpPr>
          <p:cNvPr id="73739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982511" y="3211852"/>
            <a:ext cx="282102" cy="2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801" tIns="0" rIns="25801" bIns="0" anchor="ctr"/>
          <a:lstStyle>
            <a:lvl1pPr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2960"/>
              </a:buClr>
              <a:buSzPct val="100000"/>
            </a:pPr>
            <a:fld id="{F3D0DB11-9847-40B1-A1AF-6159241F0B1A}" type="datetime'''''''''''''''''3''''''''''''''''6'''''''''">
              <a:rPr lang="en-US" altLang="en-US">
                <a:solidFill>
                  <a:srgbClr val="FFFFFF"/>
                </a:solidFill>
              </a:rPr>
              <a:pPr algn="ctr" eaLnBrk="1" hangingPunct="1">
                <a:buClr>
                  <a:srgbClr val="002960"/>
                </a:buClr>
                <a:buSzPct val="100000"/>
              </a:pPr>
              <a:t>36</a:t>
            </a:fld>
            <a:endParaRPr lang="en-US" altLang="hu-HU">
              <a:solidFill>
                <a:srgbClr val="FFFFFF"/>
              </a:solidFill>
              <a:sym typeface="+mn-lt" charset="0"/>
            </a:endParaRPr>
          </a:p>
        </p:txBody>
      </p:sp>
      <p:sp>
        <p:nvSpPr>
          <p:cNvPr id="73740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083996" y="5824114"/>
            <a:ext cx="1898514" cy="64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002960"/>
              </a:buClr>
              <a:buSzPct val="100000"/>
            </a:pPr>
            <a:r>
              <a:rPr lang="hu-HU" altLang="en-US"/>
              <a:t>Felső szakképzési </a:t>
            </a:r>
          </a:p>
          <a:p>
            <a:pPr eaLnBrk="1" hangingPunct="1">
              <a:buClr>
                <a:srgbClr val="002960"/>
              </a:buClr>
              <a:buSzPct val="100000"/>
            </a:pPr>
            <a:r>
              <a:rPr lang="hu-HU" altLang="en-US"/>
              <a:t>intézmények</a:t>
            </a:r>
            <a:endParaRPr lang="en-US" altLang="hu-HU">
              <a:sym typeface="+mn-lt" charset="0"/>
            </a:endParaRPr>
          </a:p>
        </p:txBody>
      </p:sp>
      <p:sp>
        <p:nvSpPr>
          <p:cNvPr id="73741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542817" y="5574556"/>
            <a:ext cx="280481" cy="2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801" tIns="0" rIns="25801" bIns="0" anchor="ctr"/>
          <a:lstStyle>
            <a:lvl1pPr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895350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2960"/>
              </a:buClr>
              <a:buSzPct val="100000"/>
            </a:pPr>
            <a:fld id="{46ADB6DF-16DF-4E99-8524-D332464C3587}" type="datetime'''''''''2''''''''''''''''''''''7'''''''''''''''''''''''''''">
              <a:rPr lang="en-US" altLang="en-US">
                <a:solidFill>
                  <a:srgbClr val="FFFFFF"/>
                </a:solidFill>
              </a:rPr>
              <a:pPr algn="ctr" eaLnBrk="1" hangingPunct="1">
                <a:buClr>
                  <a:srgbClr val="002960"/>
                </a:buClr>
                <a:buSzPct val="100000"/>
              </a:pPr>
              <a:t>27</a:t>
            </a:fld>
            <a:endParaRPr lang="en-US" altLang="hu-HU">
              <a:solidFill>
                <a:srgbClr val="FFFFFF"/>
              </a:solidFill>
              <a:sym typeface="+mn-l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6758" y="1602685"/>
            <a:ext cx="1530485" cy="2511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en-US" sz="1600" b="1" dirty="0">
                <a:solidFill>
                  <a:srgbClr val="002960"/>
                </a:solidFill>
              </a:rPr>
              <a:t>100% = 98,095 </a:t>
            </a:r>
          </a:p>
        </p:txBody>
      </p:sp>
      <p:sp>
        <p:nvSpPr>
          <p:cNvPr id="73744" name="Title 8"/>
          <p:cNvSpPr>
            <a:spLocks noGrp="1"/>
          </p:cNvSpPr>
          <p:nvPr>
            <p:ph type="title"/>
          </p:nvPr>
        </p:nvSpPr>
        <p:spPr>
          <a:xfrm>
            <a:off x="121597" y="391354"/>
            <a:ext cx="8793804" cy="1152994"/>
          </a:xfrm>
        </p:spPr>
        <p:txBody>
          <a:bodyPr lIns="463854"/>
          <a:lstStyle/>
          <a:p>
            <a:pPr algn="ctr" eaLnBrk="1" hangingPunct="1">
              <a:defRPr/>
            </a:pPr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lang="hu-HU" alt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tízedik </a:t>
            </a:r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osztályos diákok </a:t>
            </a:r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hu-HU" alt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megoszlása </a:t>
            </a:r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oktatási formák szerint</a:t>
            </a:r>
            <a:r>
              <a:rPr lang="en-US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hu-HU" alt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lang="en-US" alt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2014/15</a:t>
            </a:r>
            <a:r>
              <a:rPr lang="hu-HU" alt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hu-HU" alt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tanév</a:t>
            </a:r>
            <a:endParaRPr lang="en-US" altLang="hu-H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3746" name="Picture 24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235" y="236595"/>
            <a:ext cx="308043" cy="30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4"/>
          <p:cNvSpPr>
            <a:spLocks noChangeArrowheads="1"/>
          </p:cNvSpPr>
          <p:nvPr/>
        </p:nvSpPr>
        <p:spPr bwMode="gray">
          <a:xfrm>
            <a:off x="8471171" y="64820"/>
            <a:ext cx="471791" cy="1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>
                <a:srgbClr val="002960"/>
              </a:buClr>
              <a:defRPr/>
            </a:pPr>
            <a:r>
              <a:rPr lang="en-US" altLang="ko-KR" sz="1000" dirty="0" err="1">
                <a:solidFill>
                  <a:srgbClr val="000000"/>
                </a:solidFill>
                <a:ea typeface="굴림" pitchFamily="50" charset="-127"/>
              </a:rPr>
              <a:t>Aus</a:t>
            </a:r>
            <a:r>
              <a:rPr lang="hu-HU" altLang="ko-KR" sz="1000" dirty="0">
                <a:solidFill>
                  <a:srgbClr val="000000"/>
                </a:solidFill>
                <a:ea typeface="굴림" pitchFamily="50" charset="-127"/>
              </a:rPr>
              <a:t>z</a:t>
            </a:r>
            <a:r>
              <a:rPr lang="en-US" altLang="ko-KR" sz="1000" dirty="0" err="1">
                <a:solidFill>
                  <a:srgbClr val="000000"/>
                </a:solidFill>
                <a:ea typeface="굴림" pitchFamily="50" charset="-127"/>
              </a:rPr>
              <a:t>tria</a:t>
            </a:r>
            <a:endParaRPr lang="en-US" altLang="ko-KR" sz="100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1697478" y="1544348"/>
            <a:ext cx="5749047" cy="4702721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lIns="77289" tIns="77289" rIns="77289" bIns="77289"/>
          <a:lstStyle/>
          <a:p>
            <a:pPr defTabSz="908383">
              <a:buClr>
                <a:srgbClr val="002960"/>
              </a:buClr>
              <a:buSzPct val="100000"/>
              <a:defRPr/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1052513"/>
            <a:ext cx="9229725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Hazai szakképzés a XXI. században: új kihívások   </a:t>
            </a:r>
            <a:endParaRPr lang="hu-H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70175"/>
            <a:ext cx="31686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zis 5"/>
          <p:cNvSpPr/>
          <p:nvPr/>
        </p:nvSpPr>
        <p:spPr>
          <a:xfrm rot="21139935">
            <a:off x="304800" y="2047875"/>
            <a:ext cx="2908300" cy="12906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Ipar 4.0</a:t>
            </a:r>
          </a:p>
        </p:txBody>
      </p:sp>
      <p:sp>
        <p:nvSpPr>
          <p:cNvPr id="7" name="Ellipszis 6"/>
          <p:cNvSpPr/>
          <p:nvPr/>
        </p:nvSpPr>
        <p:spPr>
          <a:xfrm rot="-480000">
            <a:off x="418965" y="4542190"/>
            <a:ext cx="3697288" cy="1682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Növekvő kereslet és szakemberhiány</a:t>
            </a:r>
          </a:p>
        </p:txBody>
      </p:sp>
      <p:sp>
        <p:nvSpPr>
          <p:cNvPr id="8" name="Ellipszis 7"/>
          <p:cNvSpPr/>
          <p:nvPr/>
        </p:nvSpPr>
        <p:spPr>
          <a:xfrm rot="530979">
            <a:off x="5605461" y="2919910"/>
            <a:ext cx="3281362" cy="14763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Irinyi Terv</a:t>
            </a:r>
          </a:p>
        </p:txBody>
      </p:sp>
      <p:sp>
        <p:nvSpPr>
          <p:cNvPr id="9" name="Ellipszis 8"/>
          <p:cNvSpPr/>
          <p:nvPr/>
        </p:nvSpPr>
        <p:spPr>
          <a:xfrm rot="350976">
            <a:off x="4698345" y="4617639"/>
            <a:ext cx="3281362" cy="147637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</a:t>
            </a:r>
            <a:endParaRPr lang="hu-H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91449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91590" y="1181465"/>
            <a:ext cx="8229600" cy="432048"/>
          </a:xfrm>
        </p:spPr>
        <p:txBody>
          <a:bodyPr/>
          <a:lstStyle/>
          <a:p>
            <a:pPr algn="ctr"/>
            <a:r>
              <a:rPr lang="hu-H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Irinyi Terv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6" y="1618803"/>
            <a:ext cx="86409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Magyar újraiparosítási stratégia  </a:t>
            </a: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- célkitűzések a gazdaság fellendítésére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Fejlesztendő területek: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Járműipar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Specializált gép- és járműgyártás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„Egészséggazdaság” – Turizmus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„Zöldgazdaság”</a:t>
            </a:r>
            <a:r>
              <a:rPr lang="hu-H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-fejlesztés</a:t>
            </a: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IKT szektor – SSC (</a:t>
            </a:r>
            <a:r>
              <a:rPr lang="hu-H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Shared</a:t>
            </a: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Service Center)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Védelmi ipar </a:t>
            </a:r>
            <a:r>
              <a:rPr lang="hu-H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hu-H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Versenyképes ágazatok, erős szakképzés és felsőoktatás, belső piac erősítése, a helyi megtermelt érték nemzetgazdaságban tartása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53" y="5228347"/>
            <a:ext cx="2127504" cy="10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8884"/>
      </p:ext>
    </p:extLst>
  </p:cSld>
  <p:clrMapOvr>
    <a:masterClrMapping/>
  </p:clrMapOvr>
  <p:transition spd="med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Gb0kXmTIuFz58dn2NR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wFz..XRPmj85JSaZttX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KhYGTnT_KVwuEta77G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pC.oeyShKTTVy0tN2QL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fbF8FMTxqwbvO4lkg03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Ou2e9yQpmMDypBmP.8H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8lY8FYQ9aQ6_b4oEYxs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fdRPabRMSs5WzTYCidJ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a5MguBQxWLrWMCiXnnX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7wB9Y.QbuHis_yRBh1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igó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ó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ó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ó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1856</Words>
  <Application>Microsoft Office PowerPoint</Application>
  <PresentationFormat>Diavetítés a képernyőre (4:3 oldalarány)</PresentationFormat>
  <Paragraphs>318</Paragraphs>
  <Slides>31</Slides>
  <Notes>12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31</vt:i4>
      </vt:variant>
    </vt:vector>
  </HeadingPairs>
  <TitlesOfParts>
    <vt:vector size="35" baseType="lpstr">
      <vt:lpstr>Office Theme</vt:lpstr>
      <vt:lpstr>2_Origó</vt:lpstr>
      <vt:lpstr>think-cell Slide</vt:lpstr>
      <vt:lpstr>Chart</vt:lpstr>
      <vt:lpstr> A szakképzés aktualitásai, tervek a jövőre</vt:lpstr>
      <vt:lpstr>PowerPoint bemutató</vt:lpstr>
      <vt:lpstr>PowerPoint bemutató</vt:lpstr>
      <vt:lpstr>A 15-64 évesek foglalkoztatási rátája  iskolai végzettség szerint,KSH</vt:lpstr>
      <vt:lpstr>Tanulói létszám alakulása a képzés típusa szerint - nappali rendszerű oktatás </vt:lpstr>
      <vt:lpstr>PowerPoint bemutató</vt:lpstr>
      <vt:lpstr>A tízedik osztályos diákok  megoszlása oktatási formák szerint, a 2014/15. tanév</vt:lpstr>
      <vt:lpstr>Hazai szakképzés a XXI. században: új kihívások   </vt:lpstr>
      <vt:lpstr>Irinyi Terv</vt:lpstr>
      <vt:lpstr>PowerPoint bemutató</vt:lpstr>
      <vt:lpstr>Milyen és mennyire fontos készségeket várnak el a munkáltatók? </vt:lpstr>
      <vt:lpstr>A versenyképes tudás megszerzése: kitörési pontok </vt:lpstr>
      <vt:lpstr>Válaszok a gazdasági kihívásokra:  </vt:lpstr>
      <vt:lpstr>Válaszok a gazdasági kihívásokra:  </vt:lpstr>
      <vt:lpstr>OKJ változás</vt:lpstr>
      <vt:lpstr>OKJ változása nem elégíti ki az ipar elvárását</vt:lpstr>
      <vt:lpstr>A szakképzésbe történő belépési lehetőségek bővítése</vt:lpstr>
      <vt:lpstr>          Az ingyenes második szakma hatása:  Felnőttoktatási  adatok: 2016 ősz-2017 tavasz    </vt:lpstr>
      <vt:lpstr>Hídprogram</vt:lpstr>
      <vt:lpstr>PowerPoint bemutató</vt:lpstr>
      <vt:lpstr>PowerPoint bemutató</vt:lpstr>
      <vt:lpstr>PowerPoint bemutató</vt:lpstr>
      <vt:lpstr>PowerPoint bemutató</vt:lpstr>
      <vt:lpstr>PowerPoint bemutató</vt:lpstr>
      <vt:lpstr>Tankerület és Szakképzési Centrum feladatai: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megyei jogú városok munkaerőpiaci igényei és a szakképzési rendszer összehangolása</dc:title>
  <dc:creator>Damjanovics-Baán Fruzsina</dc:creator>
  <cp:lastModifiedBy>Pölöskei Gáborné</cp:lastModifiedBy>
  <cp:revision>262</cp:revision>
  <cp:lastPrinted>2017-04-03T07:40:14Z</cp:lastPrinted>
  <dcterms:created xsi:type="dcterms:W3CDTF">2016-11-03T15:20:00Z</dcterms:created>
  <dcterms:modified xsi:type="dcterms:W3CDTF">2017-06-28T21:35:54Z</dcterms:modified>
</cp:coreProperties>
</file>