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 id="2147483717" r:id="rId2"/>
    <p:sldMasterId id="2147483729" r:id="rId3"/>
  </p:sldMasterIdLst>
  <p:notesMasterIdLst>
    <p:notesMasterId r:id="rId47"/>
  </p:notesMasterIdLst>
  <p:sldIdLst>
    <p:sldId id="335" r:id="rId4"/>
    <p:sldId id="455" r:id="rId5"/>
    <p:sldId id="456" r:id="rId6"/>
    <p:sldId id="457" r:id="rId7"/>
    <p:sldId id="454" r:id="rId8"/>
    <p:sldId id="363" r:id="rId9"/>
    <p:sldId id="380" r:id="rId10"/>
    <p:sldId id="364" r:id="rId11"/>
    <p:sldId id="365" r:id="rId12"/>
    <p:sldId id="367" r:id="rId13"/>
    <p:sldId id="458" r:id="rId14"/>
    <p:sldId id="368" r:id="rId15"/>
    <p:sldId id="373" r:id="rId16"/>
    <p:sldId id="370" r:id="rId17"/>
    <p:sldId id="459" r:id="rId18"/>
    <p:sldId id="383" r:id="rId19"/>
    <p:sldId id="460" r:id="rId20"/>
    <p:sldId id="385" r:id="rId21"/>
    <p:sldId id="395" r:id="rId22"/>
    <p:sldId id="387" r:id="rId23"/>
    <p:sldId id="389" r:id="rId24"/>
    <p:sldId id="396" r:id="rId25"/>
    <p:sldId id="397" r:id="rId26"/>
    <p:sldId id="451" r:id="rId27"/>
    <p:sldId id="391" r:id="rId28"/>
    <p:sldId id="392" r:id="rId29"/>
    <p:sldId id="461" r:id="rId30"/>
    <p:sldId id="362" r:id="rId31"/>
    <p:sldId id="422" r:id="rId32"/>
    <p:sldId id="423" r:id="rId33"/>
    <p:sldId id="420" r:id="rId34"/>
    <p:sldId id="402" r:id="rId35"/>
    <p:sldId id="421" r:id="rId36"/>
    <p:sldId id="399" r:id="rId37"/>
    <p:sldId id="410" r:id="rId38"/>
    <p:sldId id="411" r:id="rId39"/>
    <p:sldId id="412" r:id="rId40"/>
    <p:sldId id="426" r:id="rId41"/>
    <p:sldId id="427" r:id="rId42"/>
    <p:sldId id="428" r:id="rId43"/>
    <p:sldId id="429" r:id="rId44"/>
    <p:sldId id="435" r:id="rId45"/>
    <p:sldId id="348" r:id="rId46"/>
  </p:sldIdLst>
  <p:sldSz cx="9144000" cy="6858000" type="screen4x3"/>
  <p:notesSz cx="6797675" cy="9926638"/>
  <p:defaultTextStyle>
    <a:defPPr>
      <a:defRPr lang="hu-HU"/>
    </a:defPPr>
    <a:lvl1pPr marL="0" algn="l" defTabSz="913520" rtl="0" eaLnBrk="1" latinLnBrk="0" hangingPunct="1">
      <a:defRPr sz="1800" kern="1200">
        <a:solidFill>
          <a:schemeClr val="tx1"/>
        </a:solidFill>
        <a:latin typeface="+mn-lt"/>
        <a:ea typeface="+mn-ea"/>
        <a:cs typeface="+mn-cs"/>
      </a:defRPr>
    </a:lvl1pPr>
    <a:lvl2pPr marL="456760" algn="l" defTabSz="913520" rtl="0" eaLnBrk="1" latinLnBrk="0" hangingPunct="1">
      <a:defRPr sz="1800" kern="1200">
        <a:solidFill>
          <a:schemeClr val="tx1"/>
        </a:solidFill>
        <a:latin typeface="+mn-lt"/>
        <a:ea typeface="+mn-ea"/>
        <a:cs typeface="+mn-cs"/>
      </a:defRPr>
    </a:lvl2pPr>
    <a:lvl3pPr marL="913520" algn="l" defTabSz="913520" rtl="0" eaLnBrk="1" latinLnBrk="0" hangingPunct="1">
      <a:defRPr sz="1800" kern="1200">
        <a:solidFill>
          <a:schemeClr val="tx1"/>
        </a:solidFill>
        <a:latin typeface="+mn-lt"/>
        <a:ea typeface="+mn-ea"/>
        <a:cs typeface="+mn-cs"/>
      </a:defRPr>
    </a:lvl3pPr>
    <a:lvl4pPr marL="1370281" algn="l" defTabSz="913520" rtl="0" eaLnBrk="1" latinLnBrk="0" hangingPunct="1">
      <a:defRPr sz="1800" kern="1200">
        <a:solidFill>
          <a:schemeClr val="tx1"/>
        </a:solidFill>
        <a:latin typeface="+mn-lt"/>
        <a:ea typeface="+mn-ea"/>
        <a:cs typeface="+mn-cs"/>
      </a:defRPr>
    </a:lvl4pPr>
    <a:lvl5pPr marL="1827041" algn="l" defTabSz="913520" rtl="0" eaLnBrk="1" latinLnBrk="0" hangingPunct="1">
      <a:defRPr sz="1800" kern="1200">
        <a:solidFill>
          <a:schemeClr val="tx1"/>
        </a:solidFill>
        <a:latin typeface="+mn-lt"/>
        <a:ea typeface="+mn-ea"/>
        <a:cs typeface="+mn-cs"/>
      </a:defRPr>
    </a:lvl5pPr>
    <a:lvl6pPr marL="2283805" algn="l" defTabSz="913520" rtl="0" eaLnBrk="1" latinLnBrk="0" hangingPunct="1">
      <a:defRPr sz="1800" kern="1200">
        <a:solidFill>
          <a:schemeClr val="tx1"/>
        </a:solidFill>
        <a:latin typeface="+mn-lt"/>
        <a:ea typeface="+mn-ea"/>
        <a:cs typeface="+mn-cs"/>
      </a:defRPr>
    </a:lvl6pPr>
    <a:lvl7pPr marL="2740568" algn="l" defTabSz="913520" rtl="0" eaLnBrk="1" latinLnBrk="0" hangingPunct="1">
      <a:defRPr sz="1800" kern="1200">
        <a:solidFill>
          <a:schemeClr val="tx1"/>
        </a:solidFill>
        <a:latin typeface="+mn-lt"/>
        <a:ea typeface="+mn-ea"/>
        <a:cs typeface="+mn-cs"/>
      </a:defRPr>
    </a:lvl7pPr>
    <a:lvl8pPr marL="3197328" algn="l" defTabSz="913520" rtl="0" eaLnBrk="1" latinLnBrk="0" hangingPunct="1">
      <a:defRPr sz="1800" kern="1200">
        <a:solidFill>
          <a:schemeClr val="tx1"/>
        </a:solidFill>
        <a:latin typeface="+mn-lt"/>
        <a:ea typeface="+mn-ea"/>
        <a:cs typeface="+mn-cs"/>
      </a:defRPr>
    </a:lvl8pPr>
    <a:lvl9pPr marL="3654091" algn="l" defTabSz="9135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0647F207-3EAB-4670-93BF-DCA38860EB06}">
          <p14:sldIdLst>
            <p14:sldId id="335"/>
            <p14:sldId id="455"/>
            <p14:sldId id="456"/>
            <p14:sldId id="457"/>
            <p14:sldId id="454"/>
            <p14:sldId id="363"/>
            <p14:sldId id="380"/>
            <p14:sldId id="364"/>
            <p14:sldId id="365"/>
            <p14:sldId id="367"/>
            <p14:sldId id="458"/>
            <p14:sldId id="368"/>
            <p14:sldId id="373"/>
            <p14:sldId id="370"/>
            <p14:sldId id="459"/>
            <p14:sldId id="383"/>
            <p14:sldId id="460"/>
            <p14:sldId id="385"/>
            <p14:sldId id="395"/>
            <p14:sldId id="387"/>
            <p14:sldId id="389"/>
            <p14:sldId id="396"/>
            <p14:sldId id="397"/>
            <p14:sldId id="451"/>
            <p14:sldId id="391"/>
            <p14:sldId id="392"/>
            <p14:sldId id="461"/>
            <p14:sldId id="362"/>
            <p14:sldId id="422"/>
            <p14:sldId id="423"/>
            <p14:sldId id="420"/>
            <p14:sldId id="402"/>
            <p14:sldId id="421"/>
            <p14:sldId id="399"/>
            <p14:sldId id="410"/>
            <p14:sldId id="411"/>
            <p14:sldId id="412"/>
            <p14:sldId id="426"/>
            <p14:sldId id="427"/>
            <p14:sldId id="428"/>
            <p14:sldId id="429"/>
            <p14:sldId id="435"/>
            <p14:sldId id="34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ssói Sándor" initials="B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70397" autoAdjust="0"/>
  </p:normalViewPr>
  <p:slideViewPr>
    <p:cSldViewPr>
      <p:cViewPr varScale="1">
        <p:scale>
          <a:sx n="61" d="100"/>
          <a:sy n="61" d="100"/>
        </p:scale>
        <p:origin x="-1930"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ert&#233;sz%20&#193;gnes\Downloads\tipus_atlag_matszovttud_2009_2015%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TERMÉSZETTUDOMÁNY</a:t>
            </a:r>
          </a:p>
        </c:rich>
      </c:tx>
      <c:layout/>
      <c:overlay val="0"/>
      <c:spPr>
        <a:noFill/>
        <a:ln>
          <a:noFill/>
        </a:ln>
        <a:effectLst/>
      </c:spPr>
    </c:title>
    <c:autoTitleDeleted val="0"/>
    <c:plotArea>
      <c:layout/>
      <c:lineChart>
        <c:grouping val="standard"/>
        <c:varyColors val="0"/>
        <c:ser>
          <c:idx val="2"/>
          <c:order val="0"/>
          <c:tx>
            <c:strRef>
              <c:f>Diagramok!$D$1</c:f>
              <c:strCache>
                <c:ptCount val="1"/>
                <c:pt idx="0">
                  <c:v>Természettudomány</c:v>
                </c:pt>
              </c:strCache>
            </c:strRef>
          </c:tx>
          <c:spPr>
            <a:ln w="28575" cap="rnd">
              <a:solidFill>
                <a:schemeClr val="accent3"/>
              </a:solidFill>
              <a:round/>
            </a:ln>
            <a:effectLst/>
          </c:spPr>
          <c:marker>
            <c:symbol val="none"/>
          </c:marker>
          <c:dLbls>
            <c:dLbl>
              <c:idx val="1"/>
              <c:layout>
                <c:manualLayout>
                  <c:x val="-5.718192180784923E-3"/>
                  <c:y val="-6.33227227607377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0F8-4F6C-8817-96C2D755F427}"/>
                </c:ext>
              </c:extLst>
            </c:dLbl>
            <c:dLbl>
              <c:idx val="2"/>
              <c:layout>
                <c:manualLayout>
                  <c:x val="-1.3342448421831488E-2"/>
                  <c:y val="-4.48535952888559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0F8-4F6C-8817-96C2D755F42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errBars>
            <c:errDir val="y"/>
            <c:errBarType val="both"/>
            <c:errValType val="cust"/>
            <c:noEndCap val="0"/>
            <c:plus>
              <c:numRef>
                <c:f>Diagramok!$G$2:$G$7</c:f>
                <c:numCache>
                  <c:formatCode>General</c:formatCode>
                  <c:ptCount val="6"/>
                  <c:pt idx="0">
                    <c:v>9.3187637869717292</c:v>
                  </c:pt>
                  <c:pt idx="1">
                    <c:v>3.7230402128636415</c:v>
                  </c:pt>
                  <c:pt idx="2">
                    <c:v>6.9926841311163557</c:v>
                  </c:pt>
                  <c:pt idx="3">
                    <c:v>13.401722442064907</c:v>
                  </c:pt>
                  <c:pt idx="4">
                    <c:v>4.0149553414516763</c:v>
                  </c:pt>
                  <c:pt idx="5">
                    <c:v>4.6660801985128613</c:v>
                  </c:pt>
                </c:numCache>
              </c:numRef>
            </c:plus>
            <c:minus>
              <c:numRef>
                <c:f>Diagramok!$G$2:$G$7</c:f>
                <c:numCache>
                  <c:formatCode>General</c:formatCode>
                  <c:ptCount val="6"/>
                  <c:pt idx="0">
                    <c:v>9.3187637869717292</c:v>
                  </c:pt>
                  <c:pt idx="1">
                    <c:v>3.7230402128636415</c:v>
                  </c:pt>
                  <c:pt idx="2">
                    <c:v>6.9926841311163557</c:v>
                  </c:pt>
                  <c:pt idx="3">
                    <c:v>13.401722442064907</c:v>
                  </c:pt>
                  <c:pt idx="4">
                    <c:v>4.0149553414516763</c:v>
                  </c:pt>
                  <c:pt idx="5">
                    <c:v>4.6660801985128613</c:v>
                  </c:pt>
                </c:numCache>
              </c:numRef>
            </c:minus>
            <c:spPr>
              <a:noFill/>
              <a:ln w="9525" cap="flat" cmpd="sng" algn="ctr">
                <a:solidFill>
                  <a:schemeClr val="tx1">
                    <a:lumMod val="65000"/>
                    <a:lumOff val="35000"/>
                  </a:schemeClr>
                </a:solidFill>
                <a:round/>
              </a:ln>
              <a:effectLst/>
            </c:spPr>
          </c:errBars>
          <c:cat>
            <c:strRef>
              <c:f>Diagramok!$A$2:$A$7</c:f>
              <c:strCache>
                <c:ptCount val="6"/>
                <c:pt idx="0">
                  <c:v>ált. isk.</c:v>
                </c:pt>
                <c:pt idx="1">
                  <c:v>4 évf. gimn.</c:v>
                </c:pt>
                <c:pt idx="2">
                  <c:v>6 évf. gimn.</c:v>
                </c:pt>
                <c:pt idx="3">
                  <c:v>8 évf. gimn.</c:v>
                </c:pt>
                <c:pt idx="4">
                  <c:v>szakköz.</c:v>
                </c:pt>
                <c:pt idx="5">
                  <c:v>szakisk.</c:v>
                </c:pt>
              </c:strCache>
            </c:strRef>
          </c:cat>
          <c:val>
            <c:numRef>
              <c:f>Diagramok!$D$2:$D$7</c:f>
              <c:numCache>
                <c:formatCode>#,##0.00</c:formatCode>
                <c:ptCount val="6"/>
                <c:pt idx="0">
                  <c:v>386.72806965549586</c:v>
                </c:pt>
                <c:pt idx="1">
                  <c:v>528.76681405237548</c:v>
                </c:pt>
                <c:pt idx="2">
                  <c:v>552.43128854140116</c:v>
                </c:pt>
                <c:pt idx="3">
                  <c:v>567.08781982456617</c:v>
                </c:pt>
                <c:pt idx="4">
                  <c:v>473.68780811090664</c:v>
                </c:pt>
                <c:pt idx="5">
                  <c:v>392.21403956356471</c:v>
                </c:pt>
              </c:numCache>
            </c:numRef>
          </c:val>
          <c:smooth val="0"/>
          <c:extLst xmlns:c16r2="http://schemas.microsoft.com/office/drawing/2015/06/chart">
            <c:ext xmlns:c16="http://schemas.microsoft.com/office/drawing/2014/chart" uri="{C3380CC4-5D6E-409C-BE32-E72D297353CC}">
              <c16:uniqueId val="{00000002-30F8-4F6C-8817-96C2D755F427}"/>
            </c:ext>
          </c:extLst>
        </c:ser>
        <c:dLbls>
          <c:showLegendKey val="0"/>
          <c:showVal val="0"/>
          <c:showCatName val="0"/>
          <c:showSerName val="0"/>
          <c:showPercent val="0"/>
          <c:showBubbleSize val="0"/>
        </c:dLbls>
        <c:marker val="1"/>
        <c:smooth val="0"/>
        <c:axId val="38318464"/>
        <c:axId val="38320000"/>
      </c:lineChart>
      <c:catAx>
        <c:axId val="383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hu-HU"/>
          </a:p>
        </c:txPr>
        <c:crossAx val="38320000"/>
        <c:crosses val="autoZero"/>
        <c:auto val="1"/>
        <c:lblAlgn val="ctr"/>
        <c:lblOffset val="100"/>
        <c:noMultiLvlLbl val="0"/>
      </c:catAx>
      <c:valAx>
        <c:axId val="38320000"/>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83184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u-HU"/>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0.0712</cdr:x>
      <cdr:y>0.44658</cdr:y>
    </cdr:from>
    <cdr:to>
      <cdr:x>0.90224</cdr:x>
      <cdr:y>0.44658</cdr:y>
    </cdr:to>
    <cdr:cxnSp macro="">
      <cdr:nvCxnSpPr>
        <cdr:cNvPr id="2" name="Egyenes összekötő 1"/>
        <cdr:cNvCxnSpPr/>
      </cdr:nvCxnSpPr>
      <cdr:spPr>
        <a:xfrm xmlns:a="http://schemas.openxmlformats.org/drawingml/2006/main">
          <a:off x="287103" y="707492"/>
          <a:ext cx="3351125" cy="0"/>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069006-1E15-483F-B8FB-B06C6B6AA9CF}" type="datetimeFigureOut">
              <a:rPr lang="hu-HU" smtClean="0"/>
              <a:t>2017.06.29.</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F73211-473F-4E16-826C-1A240433767D}" type="slidenum">
              <a:rPr lang="hu-HU" smtClean="0"/>
              <a:t>‹#›</a:t>
            </a:fld>
            <a:endParaRPr lang="hu-HU"/>
          </a:p>
        </p:txBody>
      </p:sp>
    </p:spTree>
    <p:extLst>
      <p:ext uri="{BB962C8B-B14F-4D97-AF65-F5344CB8AC3E}">
        <p14:creationId xmlns:p14="http://schemas.microsoft.com/office/powerpoint/2010/main" val="2773103720"/>
      </p:ext>
    </p:extLst>
  </p:cSld>
  <p:clrMap bg1="lt1" tx1="dk1" bg2="lt2" tx2="dk2" accent1="accent1" accent2="accent2" accent3="accent3" accent4="accent4" accent5="accent5" accent6="accent6" hlink="hlink" folHlink="folHlink"/>
  <p:notesStyle>
    <a:lvl1pPr marL="0" algn="l" defTabSz="913520" rtl="0" eaLnBrk="1" latinLnBrk="0" hangingPunct="1">
      <a:defRPr sz="1200" kern="1200">
        <a:solidFill>
          <a:schemeClr val="tx1"/>
        </a:solidFill>
        <a:latin typeface="+mn-lt"/>
        <a:ea typeface="+mn-ea"/>
        <a:cs typeface="+mn-cs"/>
      </a:defRPr>
    </a:lvl1pPr>
    <a:lvl2pPr marL="456760" algn="l" defTabSz="913520" rtl="0" eaLnBrk="1" latinLnBrk="0" hangingPunct="1">
      <a:defRPr sz="1200" kern="1200">
        <a:solidFill>
          <a:schemeClr val="tx1"/>
        </a:solidFill>
        <a:latin typeface="+mn-lt"/>
        <a:ea typeface="+mn-ea"/>
        <a:cs typeface="+mn-cs"/>
      </a:defRPr>
    </a:lvl2pPr>
    <a:lvl3pPr marL="913520" algn="l" defTabSz="913520" rtl="0" eaLnBrk="1" latinLnBrk="0" hangingPunct="1">
      <a:defRPr sz="1200" kern="1200">
        <a:solidFill>
          <a:schemeClr val="tx1"/>
        </a:solidFill>
        <a:latin typeface="+mn-lt"/>
        <a:ea typeface="+mn-ea"/>
        <a:cs typeface="+mn-cs"/>
      </a:defRPr>
    </a:lvl3pPr>
    <a:lvl4pPr marL="1370281" algn="l" defTabSz="913520" rtl="0" eaLnBrk="1" latinLnBrk="0" hangingPunct="1">
      <a:defRPr sz="1200" kern="1200">
        <a:solidFill>
          <a:schemeClr val="tx1"/>
        </a:solidFill>
        <a:latin typeface="+mn-lt"/>
        <a:ea typeface="+mn-ea"/>
        <a:cs typeface="+mn-cs"/>
      </a:defRPr>
    </a:lvl4pPr>
    <a:lvl5pPr marL="1827041" algn="l" defTabSz="913520" rtl="0" eaLnBrk="1" latinLnBrk="0" hangingPunct="1">
      <a:defRPr sz="1200" kern="1200">
        <a:solidFill>
          <a:schemeClr val="tx1"/>
        </a:solidFill>
        <a:latin typeface="+mn-lt"/>
        <a:ea typeface="+mn-ea"/>
        <a:cs typeface="+mn-cs"/>
      </a:defRPr>
    </a:lvl5pPr>
    <a:lvl6pPr marL="2283805" algn="l" defTabSz="913520" rtl="0" eaLnBrk="1" latinLnBrk="0" hangingPunct="1">
      <a:defRPr sz="1200" kern="1200">
        <a:solidFill>
          <a:schemeClr val="tx1"/>
        </a:solidFill>
        <a:latin typeface="+mn-lt"/>
        <a:ea typeface="+mn-ea"/>
        <a:cs typeface="+mn-cs"/>
      </a:defRPr>
    </a:lvl6pPr>
    <a:lvl7pPr marL="2740568" algn="l" defTabSz="913520" rtl="0" eaLnBrk="1" latinLnBrk="0" hangingPunct="1">
      <a:defRPr sz="1200" kern="1200">
        <a:solidFill>
          <a:schemeClr val="tx1"/>
        </a:solidFill>
        <a:latin typeface="+mn-lt"/>
        <a:ea typeface="+mn-ea"/>
        <a:cs typeface="+mn-cs"/>
      </a:defRPr>
    </a:lvl7pPr>
    <a:lvl8pPr marL="3197328" algn="l" defTabSz="913520" rtl="0" eaLnBrk="1" latinLnBrk="0" hangingPunct="1">
      <a:defRPr sz="1200" kern="1200">
        <a:solidFill>
          <a:schemeClr val="tx1"/>
        </a:solidFill>
        <a:latin typeface="+mn-lt"/>
        <a:ea typeface="+mn-ea"/>
        <a:cs typeface="+mn-cs"/>
      </a:defRPr>
    </a:lvl8pPr>
    <a:lvl9pPr marL="3654091" algn="l" defTabSz="9135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r>
              <a:rPr lang="hu-HU" dirty="0" smtClean="0"/>
              <a:t>Ezek az adatok a PISA2012 felmérés szülői kérdőívén alapulnak. Azt mutatják, hogy az olyan államokban, ahol az iskolák között a szabad iskolaválasztás miatt verseny alakul ki, melyik szülői és tanulói rétegek rendelkeznek valódi választással,</a:t>
            </a:r>
            <a:r>
              <a:rPr lang="hu-HU" baseline="0" dirty="0" smtClean="0"/>
              <a:t> és tudnak tanulmányi teljesítménnyel kapcsolatos szempontokat érvényesíteni a döntésnél. A válaszokból az tetszik, ki, hogy a társadalmi-kulturális-gazdasági státuszt jellemző index </a:t>
            </a:r>
            <a:r>
              <a:rPr lang="hu-HU" u="sng" baseline="0" dirty="0" smtClean="0"/>
              <a:t>felső</a:t>
            </a:r>
            <a:r>
              <a:rPr lang="hu-HU" baseline="0" dirty="0" smtClean="0"/>
              <a:t> </a:t>
            </a:r>
            <a:r>
              <a:rPr lang="hu-HU" u="sng" baseline="0" dirty="0" smtClean="0"/>
              <a:t>negyedébe </a:t>
            </a:r>
            <a:r>
              <a:rPr lang="hu-HU" baseline="0" dirty="0" smtClean="0"/>
              <a:t>tartozó szülők számára fontos szempont, hogy jó képzést nyújtó iskolába írassák a gyermeküket, míg 14 % számára az, hogy az iskola közel legyen, vagy támogatásokat nyújtson. </a:t>
            </a:r>
            <a:endParaRPr lang="hu-HU" dirty="0"/>
          </a:p>
        </p:txBody>
      </p:sp>
      <p:sp>
        <p:nvSpPr>
          <p:cNvPr id="4" name="Dia számának helye 3"/>
          <p:cNvSpPr>
            <a:spLocks noGrp="1"/>
          </p:cNvSpPr>
          <p:nvPr>
            <p:ph type="sldNum" sz="quarter" idx="10"/>
          </p:nvPr>
        </p:nvSpPr>
        <p:spPr/>
        <p:txBody>
          <a:bodyPr/>
          <a:lstStyle/>
          <a:p>
            <a:fld id="{2C12B4B8-16DD-4EC9-9C20-3FDCF7613877}" type="slidenum">
              <a:rPr lang="hu-HU" smtClean="0"/>
              <a:t>4</a:t>
            </a:fld>
            <a:endParaRPr lang="hu-HU"/>
          </a:p>
        </p:txBody>
      </p:sp>
    </p:spTree>
    <p:extLst>
      <p:ext uri="{BB962C8B-B14F-4D97-AF65-F5344CB8AC3E}">
        <p14:creationId xmlns:p14="http://schemas.microsoft.com/office/powerpoint/2010/main" val="38429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r>
              <a:rPr lang="hu-HU" dirty="0" smtClean="0"/>
              <a:t>Ezek az adatok a PISA2012 felmérés szülői kérdőívén alapulnak. Azt mutatják, hogy az olyan államokban, ahol az iskolák között a szabad iskolaválasztás miatt verseny alakul ki, melyik szülői és tanulói rétegek rendelkeznek valódi választással,</a:t>
            </a:r>
            <a:r>
              <a:rPr lang="hu-HU" baseline="0" dirty="0" smtClean="0"/>
              <a:t> és tudnak tanulmányi teljesítménnyel kapcsolatos szempontokat érvényesíteni a döntésnél. A válaszokból az tetszik, ki, hogy a társadalmi-kulturális-gazdasági státuszt jellemző index </a:t>
            </a:r>
            <a:r>
              <a:rPr lang="hu-HU" u="sng" baseline="0" dirty="0" smtClean="0"/>
              <a:t>alsó negyedébe </a:t>
            </a:r>
            <a:r>
              <a:rPr lang="hu-HU" baseline="0" dirty="0" smtClean="0"/>
              <a:t>tartozó szülők mindössze 15%-a számára szempont, hogy jó képzést nyújtó iskolába írassák a gyermeküket, míg 32% számára az, hogy az iskola közel legyen, vagy támogatásokat nyújtson. </a:t>
            </a:r>
            <a:endParaRPr lang="hu-HU" dirty="0"/>
          </a:p>
        </p:txBody>
      </p:sp>
      <p:sp>
        <p:nvSpPr>
          <p:cNvPr id="4" name="Dia számának helye 3"/>
          <p:cNvSpPr>
            <a:spLocks noGrp="1"/>
          </p:cNvSpPr>
          <p:nvPr>
            <p:ph type="sldNum" sz="quarter" idx="10"/>
          </p:nvPr>
        </p:nvSpPr>
        <p:spPr/>
        <p:txBody>
          <a:bodyPr/>
          <a:lstStyle/>
          <a:p>
            <a:fld id="{2C12B4B8-16DD-4EC9-9C20-3FDCF7613877}" type="slidenum">
              <a:rPr lang="hu-HU" smtClean="0"/>
              <a:t>5</a:t>
            </a:fld>
            <a:endParaRPr lang="hu-HU"/>
          </a:p>
        </p:txBody>
      </p:sp>
    </p:spTree>
    <p:extLst>
      <p:ext uri="{BB962C8B-B14F-4D97-AF65-F5344CB8AC3E}">
        <p14:creationId xmlns:p14="http://schemas.microsoft.com/office/powerpoint/2010/main" val="38429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három mérés között lényeges különbségek vannak a célpopuláció, a mérési területek és a visszajelzés szintje szempontjából. A TIMSS azt méri, hogy az adott iskolai évfolyamok (4. és 8.) tanulói mennyire sajátították el a résztvevő országok nemzeti tanterveiben meghatározott közös tudástartalmakat. Az ebben a mérésben alkalmazott feladatok hasonlítanak legjobban az iskolai feladattípusokra, ugyanis a nemzetközi tesztfejlesztők a résztvevő államok tanterveinek elemzése után fejlesztik ki a mérőeszközöket figyelemmel a nemzeti követelményekre is. A tesztek kérdéseinek megoldásához szükséges gondolkodási műveletek ettől függetlenül nem korlátozódnak az ismeretek visszaadására, a mérésben megfelelő arányban szerepelnek alkalmazást és értelmezést igénylő feladatok is. A TIMSS története folyamán eddig nem alkalmazott digitális adatfelvételt, de a következő mérés 2019-ben már digitális alapú lesz. A PISA és az OKM nem kifejezetten tantervi mérés. Mindkét vizsgálat arra fókuszál, hogy a tanulók mennyire tudják alkalmazni a tudásukat a valódi élet lehetséges szituációit modellező tesztfeladatok megoldása közben. </a:t>
            </a:r>
            <a:endParaRPr lang="hu-HU" dirty="0"/>
          </a:p>
        </p:txBody>
      </p:sp>
      <p:sp>
        <p:nvSpPr>
          <p:cNvPr id="4" name="Dia számának helye 3"/>
          <p:cNvSpPr>
            <a:spLocks noGrp="1"/>
          </p:cNvSpPr>
          <p:nvPr>
            <p:ph type="sldNum" sz="quarter" idx="10"/>
          </p:nvPr>
        </p:nvSpPr>
        <p:spPr/>
        <p:txBody>
          <a:bodyPr/>
          <a:lstStyle/>
          <a:p>
            <a:fld id="{C3F73211-473F-4E16-826C-1A240433767D}" type="slidenum">
              <a:rPr lang="hu-HU" smtClean="0"/>
              <a:t>7</a:t>
            </a:fld>
            <a:endParaRPr lang="hu-HU"/>
          </a:p>
        </p:txBody>
      </p:sp>
    </p:spTree>
    <p:extLst>
      <p:ext uri="{BB962C8B-B14F-4D97-AF65-F5344CB8AC3E}">
        <p14:creationId xmlns:p14="http://schemas.microsoft.com/office/powerpoint/2010/main" val="29007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PISA 2015 feladatsorai azt vizsgálták, hogy a résztvevő országok 15-16 éves tanulói hogyan tudják alkalmazni tudásukat az iskolán kívüli szituációkat modellező, immár számítógépen megjelenő feladatok megoldásában. A PISA mérés fő területe 2015-ben a természettudomány volt, így a legtöbb résztvevő diák ilyen kérdésekkel találkozott, míg a matematika és a szövegértési feladatokat a diákok csak egy részének kellett megoldania. A magyar tanulók a természettudomány, a matematika és a szövegértés mérési területén is az OECD-országok átlaga alatt teljesítettek.</a:t>
            </a:r>
          </a:p>
          <a:p>
            <a:r>
              <a:rPr lang="hu-HU" dirty="0" smtClean="0"/>
              <a:t>A PISA nem évfolyamalapú mérés. </a:t>
            </a:r>
          </a:p>
          <a:p>
            <a:r>
              <a:rPr lang="hu-HU" dirty="0" smtClean="0"/>
              <a:t>A magyar 15 éveseket az iskola nem készíti fel arra, hogy meglévő képességeiket digitális környezetben kamatoztassák, és a 2012–2015 közötti romlás okai között ott kell keresnünk a magyar 15 évesek digitális eszközökkel kapcsolatos járatlanságát is</a:t>
            </a:r>
            <a:endParaRPr lang="en-US" dirty="0"/>
          </a:p>
        </p:txBody>
      </p:sp>
      <p:sp>
        <p:nvSpPr>
          <p:cNvPr id="4" name="Dia számának helye 3"/>
          <p:cNvSpPr>
            <a:spLocks noGrp="1"/>
          </p:cNvSpPr>
          <p:nvPr>
            <p:ph type="sldNum" sz="quarter" idx="10"/>
          </p:nvPr>
        </p:nvSpPr>
        <p:spPr/>
        <p:txBody>
          <a:bodyPr/>
          <a:lstStyle/>
          <a:p>
            <a:fld id="{C3F73211-473F-4E16-826C-1A240433767D}" type="slidenum">
              <a:rPr lang="hu-HU" smtClean="0"/>
              <a:t>10</a:t>
            </a:fld>
            <a:endParaRPr lang="hu-HU"/>
          </a:p>
        </p:txBody>
      </p:sp>
    </p:spTree>
    <p:extLst>
      <p:ext uri="{BB962C8B-B14F-4D97-AF65-F5344CB8AC3E}">
        <p14:creationId xmlns:p14="http://schemas.microsoft.com/office/powerpoint/2010/main" val="182572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kevés és a valamennyi forrással rendelkező családok gyermekeinek pontszáma között Magyarországon jóval nagyobb a különbség, mint a résztvevő államok között átlagosan.</a:t>
            </a:r>
          </a:p>
          <a:p>
            <a:r>
              <a:rPr lang="hu-HU" dirty="0" smtClean="0"/>
              <a:t>Magyarországon kevesebb ’</a:t>
            </a:r>
            <a:r>
              <a:rPr lang="hu-HU" dirty="0" err="1" smtClean="0"/>
              <a:t>kevés</a:t>
            </a:r>
            <a:r>
              <a:rPr lang="hu-HU" dirty="0" smtClean="0"/>
              <a:t> erőforrással’ rendelkező családi otthon van, mint a </a:t>
            </a:r>
            <a:r>
              <a:rPr lang="hu-HU" dirty="0" err="1" smtClean="0"/>
              <a:t>TIMSS-ben</a:t>
            </a:r>
            <a:r>
              <a:rPr lang="hu-HU" dirty="0" smtClean="0"/>
              <a:t> résztvevő országok között általában, ami természetesen jó hír. Ugyanakkor, a ’</a:t>
            </a:r>
            <a:r>
              <a:rPr lang="hu-HU" dirty="0" err="1" smtClean="0"/>
              <a:t>kevés</a:t>
            </a:r>
            <a:r>
              <a:rPr lang="hu-HU" dirty="0" smtClean="0"/>
              <a:t>’ és a ’</a:t>
            </a:r>
            <a:r>
              <a:rPr lang="hu-HU" dirty="0" err="1" smtClean="0"/>
              <a:t>valamennyi</a:t>
            </a:r>
            <a:r>
              <a:rPr lang="hu-HU" dirty="0" smtClean="0"/>
              <a:t>’ forrással gazdálkodó otthonokból induló 10-11 éves gyerekek iskolai matematikateljesítménye közötti különbség a </a:t>
            </a:r>
            <a:r>
              <a:rPr lang="hu-HU" dirty="0" err="1" smtClean="0"/>
              <a:t>TIMSS-országokban</a:t>
            </a:r>
            <a:r>
              <a:rPr lang="hu-HU" dirty="0" smtClean="0"/>
              <a:t> 74 pont, Magyarországon azonban 109 pont, amely közel másfélszeres különbséget jelent.</a:t>
            </a:r>
            <a:endParaRPr lang="hu-HU" dirty="0"/>
          </a:p>
        </p:txBody>
      </p:sp>
      <p:sp>
        <p:nvSpPr>
          <p:cNvPr id="4" name="Dia számának helye 3"/>
          <p:cNvSpPr>
            <a:spLocks noGrp="1"/>
          </p:cNvSpPr>
          <p:nvPr>
            <p:ph type="sldNum" sz="quarter" idx="10"/>
          </p:nvPr>
        </p:nvSpPr>
        <p:spPr/>
        <p:txBody>
          <a:bodyPr/>
          <a:lstStyle/>
          <a:p>
            <a:fld id="{C3F73211-473F-4E16-826C-1A240433767D}" type="slidenum">
              <a:rPr lang="hu-HU" smtClean="0"/>
              <a:t>14</a:t>
            </a:fld>
            <a:endParaRPr lang="hu-HU"/>
          </a:p>
        </p:txBody>
      </p:sp>
    </p:spTree>
    <p:extLst>
      <p:ext uri="{BB962C8B-B14F-4D97-AF65-F5344CB8AC3E}">
        <p14:creationId xmlns:p14="http://schemas.microsoft.com/office/powerpoint/2010/main" val="266841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fenti adatok egyik lényeges üzenete, hogy egy adott ország által az oktatásba befektetett pénzösszeg nem feltétlenül arányos az elért teljesítményekkel. Ezt az összefüggést az alábbi ábra értelmezi. Az ábrán az országok és oktatási rendszerek eredménye az egy diákra jutó oktatási ráfordítás függvényében van megjelenítve.</a:t>
            </a:r>
          </a:p>
          <a:p>
            <a:r>
              <a:rPr lang="hu-HU" dirty="0" smtClean="0"/>
              <a:t>A pontokra illesztett egyenesek – az országokat az oktatási ráfordítás mértéke alapján két csoportba osztva – az oktatási ráfordítás és a matematika-átlagpontszám közötti összefüggést mutatják. Azoknál az országoknál és oktatási rendszereknél, ahol az egy diákra jutó kumulatív oktatási ráfordítás 50 000 USD alatt van (ez körülbelül Csehország, Szlovákia és Magyarország szintje – az első két országban az oktatási ráfordítás éppen meghaladja ezt az értéket, hazánkban éppen alatta van), a magasabb oktatási ráfordítás magasabb </a:t>
            </a:r>
            <a:r>
              <a:rPr lang="hu-HU" dirty="0" err="1" smtClean="0"/>
              <a:t>PISA-eredményt</a:t>
            </a:r>
            <a:r>
              <a:rPr lang="hu-HU" dirty="0" smtClean="0"/>
              <a:t> jósol.</a:t>
            </a:r>
          </a:p>
          <a:p>
            <a:endParaRPr lang="hu-HU" dirty="0"/>
          </a:p>
        </p:txBody>
      </p:sp>
      <p:sp>
        <p:nvSpPr>
          <p:cNvPr id="4" name="Dia számának helye 3"/>
          <p:cNvSpPr>
            <a:spLocks noGrp="1"/>
          </p:cNvSpPr>
          <p:nvPr>
            <p:ph type="sldNum" sz="quarter" idx="10"/>
          </p:nvPr>
        </p:nvSpPr>
        <p:spPr/>
        <p:txBody>
          <a:bodyPr/>
          <a:lstStyle/>
          <a:p>
            <a:fld id="{C3F73211-473F-4E16-826C-1A240433767D}" type="slidenum">
              <a:rPr lang="hu-HU" smtClean="0"/>
              <a:t>27</a:t>
            </a:fld>
            <a:endParaRPr lang="hu-HU"/>
          </a:p>
        </p:txBody>
      </p:sp>
    </p:spTree>
    <p:extLst>
      <p:ext uri="{BB962C8B-B14F-4D97-AF65-F5344CB8AC3E}">
        <p14:creationId xmlns:p14="http://schemas.microsoft.com/office/powerpoint/2010/main" val="380563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a:t>
            </a:r>
            <a:r>
              <a:rPr lang="hu-HU" dirty="0" err="1" smtClean="0"/>
              <a:t>PISA-vizsgálat</a:t>
            </a:r>
            <a:r>
              <a:rPr lang="hu-HU" dirty="0" smtClean="0"/>
              <a:t> eredményeinek ismeretében újra felmerül az alapkompetenciákat erősítő iskolai szakasz idejének meghosszabbítása. Az iskolaszerkezetben a 9 évfolyamos általános iskola több szempontból is komoly eldöntendő kérdéseket vet fel.</a:t>
            </a:r>
          </a:p>
          <a:p>
            <a:r>
              <a:rPr lang="hu-HU" dirty="0" smtClean="0"/>
              <a:t>Pedagógiai szempontból a céloknak és az életkori sajátosságoknak megfelelő tevékenységek és tartalmak meghatározása az elsődleges. Ez a </a:t>
            </a:r>
            <a:r>
              <a:rPr lang="hu-HU" dirty="0" err="1" smtClean="0"/>
              <a:t>Nat</a:t>
            </a:r>
            <a:r>
              <a:rPr lang="hu-HU" dirty="0" smtClean="0"/>
              <a:t> és a kerettantervek újragondolásakor, megalkotásakor jelent feladatot.</a:t>
            </a:r>
          </a:p>
          <a:p>
            <a:r>
              <a:rPr lang="hu-HU" dirty="0" smtClean="0"/>
              <a:t>Az iskolaszerkezetben további megfontolásokat igényelnek az erre épülő középfokú oktatás kapcsolódási lehetőségei, a zökkenőmentes átmenetek biztosítása, amelynek szintén van tartalmi szabályozási vonatkozása. A hosszabb alapozó szakasz belső tagolása is lényeges kérdés: az alsó tagozat 5 vagy 6 évre nyújtásával valóban sikerül-e a kulcskompetenciák jobb megalapozása, amelyre a további tanulási tartalmak, kompetenciák építhetők. A hosszabb alapozó szakasz nem jelentheti azt, hogy amit eddig négy évig tanítottak, azt öt vagy hat évre elosztva tanítják; emiatt újra kell gondolni az iskolafokozat céljait. Mindezt ki kell terjeszteni az erre épülő felső tagozatra is.</a:t>
            </a:r>
          </a:p>
          <a:p>
            <a:endParaRPr lang="hu-HU" dirty="0"/>
          </a:p>
        </p:txBody>
      </p:sp>
      <p:sp>
        <p:nvSpPr>
          <p:cNvPr id="4" name="Dia számának helye 3"/>
          <p:cNvSpPr>
            <a:spLocks noGrp="1"/>
          </p:cNvSpPr>
          <p:nvPr>
            <p:ph type="sldNum" sz="quarter" idx="10"/>
          </p:nvPr>
        </p:nvSpPr>
        <p:spPr/>
        <p:txBody>
          <a:bodyPr/>
          <a:lstStyle/>
          <a:p>
            <a:fld id="{C3F73211-473F-4E16-826C-1A240433767D}" type="slidenum">
              <a:rPr lang="hu-HU" smtClean="0"/>
              <a:t>35</a:t>
            </a:fld>
            <a:endParaRPr lang="hu-HU"/>
          </a:p>
        </p:txBody>
      </p:sp>
    </p:spTree>
    <p:extLst>
      <p:ext uri="{BB962C8B-B14F-4D97-AF65-F5344CB8AC3E}">
        <p14:creationId xmlns:p14="http://schemas.microsoft.com/office/powerpoint/2010/main" val="174604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ez az OECD országokban legelterjedtebb modell, azaz az alapiskola 6 év (9 osztályos tekintetében kivétel Németország), erre épül 3 év, majd a 3, illetve 4 évnyi középiskola. 7 évfolyamos gimnázium (narancssárgával jelölve), azonban nincs vagy ritka, a modellben idegen. </a:t>
            </a:r>
          </a:p>
          <a:p>
            <a:r>
              <a:rPr lang="hu-HU" dirty="0" smtClean="0"/>
              <a:t>Bár a német, porosz oktatási rendszerek tapasztalatai alapján Közép és Kelet-Európában elterjedt </a:t>
            </a:r>
            <a:r>
              <a:rPr lang="hu-HU" dirty="0" err="1" smtClean="0"/>
              <a:t>nyolcévfolyamos</a:t>
            </a:r>
            <a:r>
              <a:rPr lang="hu-HU" dirty="0" smtClean="0"/>
              <a:t> általános iskolának nagy hagyományai vannak hazánkban is, felmerül, hogy eredményesebb lehet a pedagógia tevékenység a kilenc évfolyammal működő általános iskolában.</a:t>
            </a:r>
          </a:p>
          <a:p>
            <a:endParaRPr lang="hu-HU" dirty="0" smtClean="0"/>
          </a:p>
        </p:txBody>
      </p:sp>
      <p:sp>
        <p:nvSpPr>
          <p:cNvPr id="4" name="Dia számának helye 3"/>
          <p:cNvSpPr>
            <a:spLocks noGrp="1"/>
          </p:cNvSpPr>
          <p:nvPr>
            <p:ph type="sldNum" sz="quarter" idx="10"/>
          </p:nvPr>
        </p:nvSpPr>
        <p:spPr/>
        <p:txBody>
          <a:bodyPr/>
          <a:lstStyle/>
          <a:p>
            <a:fld id="{C3F73211-473F-4E16-826C-1A240433767D}" type="slidenum">
              <a:rPr lang="hu-HU" smtClean="0"/>
              <a:t>36</a:t>
            </a:fld>
            <a:endParaRPr lang="hu-HU"/>
          </a:p>
        </p:txBody>
      </p:sp>
    </p:spTree>
    <p:extLst>
      <p:ext uri="{BB962C8B-B14F-4D97-AF65-F5344CB8AC3E}">
        <p14:creationId xmlns:p14="http://schemas.microsoft.com/office/powerpoint/2010/main" val="313190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3+6 osztásra nincs példa az OECD-országok közt, ezért nehéz előzetes kutatások nélkül felmérni a hatást</a:t>
            </a:r>
          </a:p>
          <a:p>
            <a:r>
              <a:rPr lang="hu-HU" dirty="0" smtClean="0"/>
              <a:t>E rendszerhez tartalmat rendelni, s koherens </a:t>
            </a:r>
            <a:r>
              <a:rPr lang="hu-HU" dirty="0" err="1" smtClean="0"/>
              <a:t>Nat-ot</a:t>
            </a:r>
            <a:r>
              <a:rPr lang="hu-HU" dirty="0" smtClean="0"/>
              <a:t> kialakítani viszonylag egyszerű, feltéve, hogy a 9 évfolyamot egységként kezeli a köznevelés. Ez a modell, hasonlóan a 2. számú modellhez eltér a hagyományos, porosz iskolai gyökerű 4+</a:t>
            </a:r>
            <a:r>
              <a:rPr lang="hu-HU" dirty="0" err="1" smtClean="0"/>
              <a:t>4</a:t>
            </a:r>
            <a:r>
              <a:rPr lang="hu-HU" dirty="0" smtClean="0"/>
              <a:t> (Ausztria) vagy 4+5 (Németország) szerkezetektől. A hagyományoktól eltérő (9, illetve 3+6) szerkezet kapacitásigénye nagy</a:t>
            </a:r>
            <a:endParaRPr lang="hu-HU" dirty="0"/>
          </a:p>
        </p:txBody>
      </p:sp>
      <p:sp>
        <p:nvSpPr>
          <p:cNvPr id="4" name="Dia számának helye 3"/>
          <p:cNvSpPr>
            <a:spLocks noGrp="1"/>
          </p:cNvSpPr>
          <p:nvPr>
            <p:ph type="sldNum" sz="quarter" idx="10"/>
          </p:nvPr>
        </p:nvSpPr>
        <p:spPr/>
        <p:txBody>
          <a:bodyPr/>
          <a:lstStyle/>
          <a:p>
            <a:fld id="{C3F73211-473F-4E16-826C-1A240433767D}" type="slidenum">
              <a:rPr lang="hu-HU" smtClean="0"/>
              <a:t>37</a:t>
            </a:fld>
            <a:endParaRPr lang="hu-HU"/>
          </a:p>
        </p:txBody>
      </p:sp>
    </p:spTree>
    <p:extLst>
      <p:ext uri="{BB962C8B-B14F-4D97-AF65-F5344CB8AC3E}">
        <p14:creationId xmlns:p14="http://schemas.microsoft.com/office/powerpoint/2010/main" val="141688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0" y="540000"/>
            <a:ext cx="3429000" cy="2324100"/>
          </a:xfrm>
          <a:prstGeom prst="rect">
            <a:avLst/>
          </a:prstGeom>
        </p:spPr>
      </p:pic>
      <p:sp>
        <p:nvSpPr>
          <p:cNvPr id="2" name="Cím 1"/>
          <p:cNvSpPr>
            <a:spLocks noGrp="1"/>
          </p:cNvSpPr>
          <p:nvPr>
            <p:ph type="ctrTitle"/>
          </p:nvPr>
        </p:nvSpPr>
        <p:spPr>
          <a:xfrm>
            <a:off x="1143000" y="2160000"/>
            <a:ext cx="6858000" cy="2387600"/>
          </a:xfrm>
        </p:spPr>
        <p:txBody>
          <a:bodyPr anchor="b"/>
          <a:lstStyle>
            <a:lvl1pPr algn="ctr">
              <a:defRPr sz="4500"/>
            </a:lvl1pPr>
          </a:lstStyle>
          <a:p>
            <a:r>
              <a:rPr lang="hu-HU" smtClean="0"/>
              <a:t>Mintacím szerkesztése</a:t>
            </a:r>
            <a:endParaRPr lang="hu-HU"/>
          </a:p>
        </p:txBody>
      </p:sp>
      <p:sp>
        <p:nvSpPr>
          <p:cNvPr id="3" name="Alcím 2"/>
          <p:cNvSpPr>
            <a:spLocks noGrp="1"/>
          </p:cNvSpPr>
          <p:nvPr>
            <p:ph type="subTitle" idx="1"/>
          </p:nvPr>
        </p:nvSpPr>
        <p:spPr>
          <a:xfrm>
            <a:off x="1143000" y="4644000"/>
            <a:ext cx="6858000" cy="1655762"/>
          </a:xfrm>
        </p:spPr>
        <p:txBody>
          <a:bodyPr/>
          <a:lstStyle>
            <a:lvl1pPr marL="0" indent="0" algn="ctr">
              <a:buNone/>
              <a:defRPr sz="1800"/>
            </a:lvl1pPr>
            <a:lvl2pPr marL="342613" indent="0" algn="ctr">
              <a:buNone/>
              <a:defRPr sz="1500"/>
            </a:lvl2pPr>
            <a:lvl3pPr marL="685223" indent="0" algn="ctr">
              <a:buNone/>
              <a:defRPr sz="1400"/>
            </a:lvl3pPr>
            <a:lvl4pPr marL="1027837" indent="0" algn="ctr">
              <a:buNone/>
              <a:defRPr sz="1200"/>
            </a:lvl4pPr>
            <a:lvl5pPr marL="1370446" indent="0" algn="ctr">
              <a:buNone/>
              <a:defRPr sz="1200"/>
            </a:lvl5pPr>
            <a:lvl6pPr marL="1713064" indent="0" algn="ctr">
              <a:buNone/>
              <a:defRPr sz="1200"/>
            </a:lvl6pPr>
            <a:lvl7pPr marL="2055671" indent="0" algn="ctr">
              <a:buNone/>
              <a:defRPr sz="1200"/>
            </a:lvl7pPr>
            <a:lvl8pPr marL="2398284" indent="0" algn="ctr">
              <a:buNone/>
              <a:defRPr sz="1200"/>
            </a:lvl8pPr>
            <a:lvl9pPr marL="2740897" indent="0" algn="ctr">
              <a:buNone/>
              <a:defRPr sz="12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02C84BA-E023-4157-967D-F25B0537F10E}"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53344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2EBFB91-8E20-4D4A-858D-717090327467}"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74117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83"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8"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D6A58E3-167C-44B2-A31F-D84D5D65CC99}"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6804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6815" indent="0" algn="ctr">
              <a:buNone/>
              <a:defRPr>
                <a:solidFill>
                  <a:schemeClr val="tx1">
                    <a:tint val="75000"/>
                  </a:schemeClr>
                </a:solidFill>
              </a:defRPr>
            </a:lvl2pPr>
            <a:lvl3pPr marL="913630" indent="0" algn="ctr">
              <a:buNone/>
              <a:defRPr>
                <a:solidFill>
                  <a:schemeClr val="tx1">
                    <a:tint val="75000"/>
                  </a:schemeClr>
                </a:solidFill>
              </a:defRPr>
            </a:lvl3pPr>
            <a:lvl4pPr marL="1370446" indent="0" algn="ctr">
              <a:buNone/>
              <a:defRPr>
                <a:solidFill>
                  <a:schemeClr val="tx1">
                    <a:tint val="75000"/>
                  </a:schemeClr>
                </a:solidFill>
              </a:defRPr>
            </a:lvl4pPr>
            <a:lvl5pPr marL="1827261" indent="0" algn="ctr">
              <a:buNone/>
              <a:defRPr>
                <a:solidFill>
                  <a:schemeClr val="tx1">
                    <a:tint val="75000"/>
                  </a:schemeClr>
                </a:solidFill>
              </a:defRPr>
            </a:lvl5pPr>
            <a:lvl6pPr marL="2284079" indent="0" algn="ctr">
              <a:buNone/>
              <a:defRPr>
                <a:solidFill>
                  <a:schemeClr val="tx1">
                    <a:tint val="75000"/>
                  </a:schemeClr>
                </a:solidFill>
              </a:defRPr>
            </a:lvl6pPr>
            <a:lvl7pPr marL="2740897" indent="0" algn="ctr">
              <a:buNone/>
              <a:defRPr>
                <a:solidFill>
                  <a:schemeClr val="tx1">
                    <a:tint val="75000"/>
                  </a:schemeClr>
                </a:solidFill>
              </a:defRPr>
            </a:lvl7pPr>
            <a:lvl8pPr marL="3197712" indent="0" algn="ctr">
              <a:buNone/>
              <a:defRPr>
                <a:solidFill>
                  <a:schemeClr val="tx1">
                    <a:tint val="75000"/>
                  </a:schemeClr>
                </a:solidFill>
              </a:defRPr>
            </a:lvl8pPr>
            <a:lvl9pPr marL="3654529"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8" y="3571877"/>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8" y="4786323"/>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6128D485-3F89-49E5-9BB7-6855D13B0467}" type="datetime1">
              <a:rPr lang="hu-HU" smtClean="0">
                <a:solidFill>
                  <a:prstClr val="black">
                    <a:tint val="75000"/>
                  </a:prstClr>
                </a:solidFill>
              </a:rPr>
              <a:pPr>
                <a:defRPr/>
              </a:pPr>
              <a:t>2017.06.29.</a:t>
            </a:fld>
            <a:endParaRPr lang="hu-HU">
              <a:solidFill>
                <a:prstClr val="black">
                  <a:tint val="75000"/>
                </a:prstClr>
              </a:solidFill>
            </a:endParaRPr>
          </a:p>
        </p:txBody>
      </p:sp>
      <p:sp>
        <p:nvSpPr>
          <p:cNvPr id="7" name="Footer Placeholder 4"/>
          <p:cNvSpPr>
            <a:spLocks noGrp="1"/>
          </p:cNvSpPr>
          <p:nvPr>
            <p:ph type="ftr" sz="quarter" idx="16"/>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6326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0" y="540000"/>
            <a:ext cx="3429000" cy="2324100"/>
          </a:xfrm>
          <a:prstGeom prst="rect">
            <a:avLst/>
          </a:prstGeom>
        </p:spPr>
      </p:pic>
      <p:cxnSp>
        <p:nvCxnSpPr>
          <p:cNvPr id="7" name="Egyenes összekötő 6"/>
          <p:cNvCxnSpPr/>
          <p:nvPr userDrawn="1"/>
        </p:nvCxnSpPr>
        <p:spPr>
          <a:xfrm>
            <a:off x="360000" y="3060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userDrawn="1"/>
        </p:nvCxnSpPr>
        <p:spPr>
          <a:xfrm>
            <a:off x="360000" y="6156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ctrTitle"/>
          </p:nvPr>
        </p:nvSpPr>
        <p:spPr>
          <a:xfrm>
            <a:off x="1143000" y="2160000"/>
            <a:ext cx="6858000" cy="2387600"/>
          </a:xfrm>
        </p:spPr>
        <p:txBody>
          <a:bodyPr anchor="b"/>
          <a:lstStyle>
            <a:lvl1pPr algn="ctr">
              <a:defRPr sz="4500"/>
            </a:lvl1pPr>
          </a:lstStyle>
          <a:p>
            <a:r>
              <a:rPr lang="hu-HU" smtClean="0"/>
              <a:t>Mintacím szerkesztése</a:t>
            </a:r>
            <a:endParaRPr lang="hu-HU"/>
          </a:p>
        </p:txBody>
      </p:sp>
      <p:sp>
        <p:nvSpPr>
          <p:cNvPr id="3" name="Alcím 2"/>
          <p:cNvSpPr>
            <a:spLocks noGrp="1"/>
          </p:cNvSpPr>
          <p:nvPr>
            <p:ph type="subTitle" idx="1"/>
          </p:nvPr>
        </p:nvSpPr>
        <p:spPr>
          <a:xfrm>
            <a:off x="1143000" y="4644000"/>
            <a:ext cx="6858000" cy="1655762"/>
          </a:xfrm>
        </p:spPr>
        <p:txBody>
          <a:bodyPr/>
          <a:lstStyle>
            <a:lvl1pPr marL="0" indent="0" algn="ctr">
              <a:buNone/>
              <a:defRPr sz="1800"/>
            </a:lvl1pPr>
            <a:lvl2pPr marL="342777" indent="0" algn="ctr">
              <a:buNone/>
              <a:defRPr sz="1500"/>
            </a:lvl2pPr>
            <a:lvl3pPr marL="685553" indent="0" algn="ctr">
              <a:buNone/>
              <a:defRPr sz="1400"/>
            </a:lvl3pPr>
            <a:lvl4pPr marL="1028331" indent="0" algn="ctr">
              <a:buNone/>
              <a:defRPr sz="1200"/>
            </a:lvl4pPr>
            <a:lvl5pPr marL="1371105" indent="0" algn="ctr">
              <a:buNone/>
              <a:defRPr sz="1200"/>
            </a:lvl5pPr>
            <a:lvl6pPr marL="1713884" indent="0" algn="ctr">
              <a:buNone/>
              <a:defRPr sz="1200"/>
            </a:lvl6pPr>
            <a:lvl7pPr marL="2056659" indent="0" algn="ctr">
              <a:buNone/>
              <a:defRPr sz="1200"/>
            </a:lvl7pPr>
            <a:lvl8pPr marL="2399436" indent="0" algn="ctr">
              <a:buNone/>
              <a:defRPr sz="1200"/>
            </a:lvl8pPr>
            <a:lvl9pPr marL="2742213" indent="0" algn="ctr">
              <a:buNone/>
              <a:defRPr sz="12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12E6EF9-563B-4822-9290-502E4BBB49A6}"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907839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D96AE13-8BE7-4488-A518-CA5B468E8F36}"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17703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441" y="1440002"/>
            <a:ext cx="2143125" cy="1452563"/>
          </a:xfrm>
          <a:prstGeom prst="rect">
            <a:avLst/>
          </a:prstGeom>
        </p:spPr>
      </p:pic>
      <p:cxnSp>
        <p:nvCxnSpPr>
          <p:cNvPr id="9" name="Egyenes összekötő 8"/>
          <p:cNvCxnSpPr/>
          <p:nvPr userDrawn="1"/>
        </p:nvCxnSpPr>
        <p:spPr>
          <a:xfrm>
            <a:off x="360000" y="3060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userDrawn="1"/>
        </p:nvCxnSpPr>
        <p:spPr>
          <a:xfrm>
            <a:off x="360000" y="6156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623888" y="1709743"/>
            <a:ext cx="7886700" cy="2852737"/>
          </a:xfrm>
        </p:spPr>
        <p:txBody>
          <a:bodyPr anchor="b"/>
          <a:lstStyle>
            <a:lvl1pPr>
              <a:defRPr sz="4500"/>
            </a:lvl1pPr>
          </a:lstStyle>
          <a:p>
            <a:r>
              <a:rPr lang="hu-HU" smtClean="0"/>
              <a:t>Mintacím szerkesztése</a:t>
            </a:r>
            <a:endParaRPr lang="hu-HU"/>
          </a:p>
        </p:txBody>
      </p:sp>
      <p:sp>
        <p:nvSpPr>
          <p:cNvPr id="3" name="Szöveg helye 2"/>
          <p:cNvSpPr>
            <a:spLocks noGrp="1"/>
          </p:cNvSpPr>
          <p:nvPr>
            <p:ph type="body" idx="1"/>
          </p:nvPr>
        </p:nvSpPr>
        <p:spPr>
          <a:xfrm>
            <a:off x="623888" y="4589488"/>
            <a:ext cx="7886700" cy="1500187"/>
          </a:xfrm>
        </p:spPr>
        <p:txBody>
          <a:bodyPr/>
          <a:lstStyle>
            <a:lvl1pPr marL="0" indent="0">
              <a:buNone/>
              <a:defRPr sz="1800">
                <a:solidFill>
                  <a:schemeClr val="tx1">
                    <a:tint val="75000"/>
                  </a:schemeClr>
                </a:solidFill>
              </a:defRPr>
            </a:lvl1pPr>
            <a:lvl2pPr marL="342777" indent="0">
              <a:buNone/>
              <a:defRPr sz="1500">
                <a:solidFill>
                  <a:schemeClr val="tx1">
                    <a:tint val="75000"/>
                  </a:schemeClr>
                </a:solidFill>
              </a:defRPr>
            </a:lvl2pPr>
            <a:lvl3pPr marL="685553" indent="0">
              <a:buNone/>
              <a:defRPr sz="1400">
                <a:solidFill>
                  <a:schemeClr val="tx1">
                    <a:tint val="75000"/>
                  </a:schemeClr>
                </a:solidFill>
              </a:defRPr>
            </a:lvl3pPr>
            <a:lvl4pPr marL="1028331" indent="0">
              <a:buNone/>
              <a:defRPr sz="1200">
                <a:solidFill>
                  <a:schemeClr val="tx1">
                    <a:tint val="75000"/>
                  </a:schemeClr>
                </a:solidFill>
              </a:defRPr>
            </a:lvl4pPr>
            <a:lvl5pPr marL="1371105" indent="0">
              <a:buNone/>
              <a:defRPr sz="1200">
                <a:solidFill>
                  <a:schemeClr val="tx1">
                    <a:tint val="75000"/>
                  </a:schemeClr>
                </a:solidFill>
              </a:defRPr>
            </a:lvl5pPr>
            <a:lvl6pPr marL="1713884" indent="0">
              <a:buNone/>
              <a:defRPr sz="1200">
                <a:solidFill>
                  <a:schemeClr val="tx1">
                    <a:tint val="75000"/>
                  </a:schemeClr>
                </a:solidFill>
              </a:defRPr>
            </a:lvl6pPr>
            <a:lvl7pPr marL="2056659" indent="0">
              <a:buNone/>
              <a:defRPr sz="1200">
                <a:solidFill>
                  <a:schemeClr val="tx1">
                    <a:tint val="75000"/>
                  </a:schemeClr>
                </a:solidFill>
              </a:defRPr>
            </a:lvl7pPr>
            <a:lvl8pPr marL="2399436" indent="0">
              <a:buNone/>
              <a:defRPr sz="1200">
                <a:solidFill>
                  <a:schemeClr val="tx1">
                    <a:tint val="75000"/>
                  </a:schemeClr>
                </a:solidFill>
              </a:defRPr>
            </a:lvl8pPr>
            <a:lvl9pPr marL="2742213"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96337ED-B2C3-4FF6-8EF2-4A8D57846C98}"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92920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551079C-29DA-460F-A563-5A84BF552473}"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8740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777" indent="0">
              <a:buNone/>
              <a:defRPr sz="1500" b="1"/>
            </a:lvl2pPr>
            <a:lvl3pPr marL="685553" indent="0">
              <a:buNone/>
              <a:defRPr sz="1400" b="1"/>
            </a:lvl3pPr>
            <a:lvl4pPr marL="1028331" indent="0">
              <a:buNone/>
              <a:defRPr sz="1200" b="1"/>
            </a:lvl4pPr>
            <a:lvl5pPr marL="1371105" indent="0">
              <a:buNone/>
              <a:defRPr sz="1200" b="1"/>
            </a:lvl5pPr>
            <a:lvl6pPr marL="1713884" indent="0">
              <a:buNone/>
              <a:defRPr sz="1200" b="1"/>
            </a:lvl6pPr>
            <a:lvl7pPr marL="2056659" indent="0">
              <a:buNone/>
              <a:defRPr sz="1200" b="1"/>
            </a:lvl7pPr>
            <a:lvl8pPr marL="2399436" indent="0">
              <a:buNone/>
              <a:defRPr sz="1200" b="1"/>
            </a:lvl8pPr>
            <a:lvl9pPr marL="2742213"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5" y="1681163"/>
            <a:ext cx="3887391" cy="823912"/>
          </a:xfrm>
        </p:spPr>
        <p:txBody>
          <a:bodyPr anchor="b"/>
          <a:lstStyle>
            <a:lvl1pPr marL="0" indent="0">
              <a:buNone/>
              <a:defRPr sz="1800" b="1"/>
            </a:lvl1pPr>
            <a:lvl2pPr marL="342777" indent="0">
              <a:buNone/>
              <a:defRPr sz="1500" b="1"/>
            </a:lvl2pPr>
            <a:lvl3pPr marL="685553" indent="0">
              <a:buNone/>
              <a:defRPr sz="1400" b="1"/>
            </a:lvl3pPr>
            <a:lvl4pPr marL="1028331" indent="0">
              <a:buNone/>
              <a:defRPr sz="1200" b="1"/>
            </a:lvl4pPr>
            <a:lvl5pPr marL="1371105" indent="0">
              <a:buNone/>
              <a:defRPr sz="1200" b="1"/>
            </a:lvl5pPr>
            <a:lvl6pPr marL="1713884" indent="0">
              <a:buNone/>
              <a:defRPr sz="1200" b="1"/>
            </a:lvl6pPr>
            <a:lvl7pPr marL="2056659" indent="0">
              <a:buNone/>
              <a:defRPr sz="1200" b="1"/>
            </a:lvl7pPr>
            <a:lvl8pPr marL="2399436" indent="0">
              <a:buNone/>
              <a:defRPr sz="1200" b="1"/>
            </a:lvl8pPr>
            <a:lvl9pPr marL="2742213"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5"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4BABA89-9541-44C2-B308-22E8B15646E1}" type="datetime1">
              <a:rPr lang="hu-HU" smtClean="0">
                <a:solidFill>
                  <a:prstClr val="black">
                    <a:tint val="75000"/>
                  </a:prstClr>
                </a:solidFill>
              </a:rPr>
              <a:pPr/>
              <a:t>2017.06.29.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9151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91590EE-5526-44DA-A43F-4221DCF69234}" type="datetime1">
              <a:rPr lang="hu-HU" smtClean="0">
                <a:solidFill>
                  <a:prstClr val="black">
                    <a:tint val="75000"/>
                  </a:prstClr>
                </a:solidFill>
              </a:rPr>
              <a:pPr/>
              <a:t>2017.06.29.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700488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DB21FAE-432D-42B8-B55C-E3DD0FB2ABAD}" type="datetime1">
              <a:rPr lang="hu-HU" smtClean="0">
                <a:solidFill>
                  <a:prstClr val="black">
                    <a:tint val="75000"/>
                  </a:prstClr>
                </a:solidFill>
              </a:rPr>
              <a:pPr/>
              <a:t>2017.06.29.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33199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F1A382A-5F93-4862-A2B7-DE249D9673FD}"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73045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2" y="457200"/>
            <a:ext cx="2949178" cy="1600200"/>
          </a:xfrm>
        </p:spPr>
        <p:txBody>
          <a:bodyPr anchor="b"/>
          <a:lstStyle>
            <a:lvl1pPr>
              <a:defRPr sz="2400"/>
            </a:lvl1pPr>
          </a:lstStyle>
          <a:p>
            <a:r>
              <a:rPr lang="hu-HU" smtClean="0"/>
              <a:t>Mintacím szerkesztése</a:t>
            </a:r>
            <a:endParaRPr lang="hu-HU"/>
          </a:p>
        </p:txBody>
      </p:sp>
      <p:sp>
        <p:nvSpPr>
          <p:cNvPr id="3" name="Tartalom helye 2"/>
          <p:cNvSpPr>
            <a:spLocks noGrp="1"/>
          </p:cNvSpPr>
          <p:nvPr>
            <p:ph idx="1"/>
          </p:nvPr>
        </p:nvSpPr>
        <p:spPr>
          <a:xfrm>
            <a:off x="3887391"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2" y="2057400"/>
            <a:ext cx="2949178" cy="3811588"/>
          </a:xfrm>
        </p:spPr>
        <p:txBody>
          <a:bodyPr/>
          <a:lstStyle>
            <a:lvl1pPr marL="0" indent="0">
              <a:buNone/>
              <a:defRPr sz="1200"/>
            </a:lvl1pPr>
            <a:lvl2pPr marL="342777" indent="0">
              <a:buNone/>
              <a:defRPr sz="1100"/>
            </a:lvl2pPr>
            <a:lvl3pPr marL="685553" indent="0">
              <a:buNone/>
              <a:defRPr sz="900"/>
            </a:lvl3pPr>
            <a:lvl4pPr marL="1028331" indent="0">
              <a:buNone/>
              <a:defRPr sz="800"/>
            </a:lvl4pPr>
            <a:lvl5pPr marL="1371105" indent="0">
              <a:buNone/>
              <a:defRPr sz="800"/>
            </a:lvl5pPr>
            <a:lvl6pPr marL="1713884" indent="0">
              <a:buNone/>
              <a:defRPr sz="800"/>
            </a:lvl6pPr>
            <a:lvl7pPr marL="2056659" indent="0">
              <a:buNone/>
              <a:defRPr sz="800"/>
            </a:lvl7pPr>
            <a:lvl8pPr marL="2399436" indent="0">
              <a:buNone/>
              <a:defRPr sz="800"/>
            </a:lvl8pPr>
            <a:lvl9pPr marL="2742213" indent="0">
              <a:buNone/>
              <a:defRPr sz="800"/>
            </a:lvl9pPr>
          </a:lstStyle>
          <a:p>
            <a:pPr lvl="0"/>
            <a:r>
              <a:rPr lang="hu-HU" smtClean="0"/>
              <a:t>Mintaszöveg szerkesztése</a:t>
            </a:r>
          </a:p>
        </p:txBody>
      </p:sp>
      <p:sp>
        <p:nvSpPr>
          <p:cNvPr id="5" name="Dátum helye 4"/>
          <p:cNvSpPr>
            <a:spLocks noGrp="1"/>
          </p:cNvSpPr>
          <p:nvPr>
            <p:ph type="dt" sz="half" idx="10"/>
          </p:nvPr>
        </p:nvSpPr>
        <p:spPr/>
        <p:txBody>
          <a:bodyPr/>
          <a:lstStyle/>
          <a:p>
            <a:fld id="{ABDBE2F7-E225-4441-990F-4F6E50721FC2}"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2711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2" y="457200"/>
            <a:ext cx="2949178" cy="1600200"/>
          </a:xfrm>
        </p:spPr>
        <p:txBody>
          <a:bodyPr anchor="b"/>
          <a:lstStyle>
            <a:lvl1pPr>
              <a:defRPr sz="2400"/>
            </a:lvl1pPr>
          </a:lstStyle>
          <a:p>
            <a:r>
              <a:rPr lang="hu-HU" smtClean="0"/>
              <a:t>Mintacím szerkesztése</a:t>
            </a:r>
            <a:endParaRPr lang="hu-HU"/>
          </a:p>
        </p:txBody>
      </p:sp>
      <p:sp>
        <p:nvSpPr>
          <p:cNvPr id="3" name="Kép helye 2"/>
          <p:cNvSpPr>
            <a:spLocks noGrp="1"/>
          </p:cNvSpPr>
          <p:nvPr>
            <p:ph type="pic" idx="1"/>
          </p:nvPr>
        </p:nvSpPr>
        <p:spPr>
          <a:xfrm>
            <a:off x="3887391" y="987431"/>
            <a:ext cx="4629150" cy="4873625"/>
          </a:xfrm>
        </p:spPr>
        <p:txBody>
          <a:bodyPr/>
          <a:lstStyle>
            <a:lvl1pPr marL="0" indent="0">
              <a:buNone/>
              <a:defRPr sz="2400"/>
            </a:lvl1pPr>
            <a:lvl2pPr marL="342777" indent="0">
              <a:buNone/>
              <a:defRPr sz="2100"/>
            </a:lvl2pPr>
            <a:lvl3pPr marL="685553" indent="0">
              <a:buNone/>
              <a:defRPr sz="1800"/>
            </a:lvl3pPr>
            <a:lvl4pPr marL="1028331" indent="0">
              <a:buNone/>
              <a:defRPr sz="1500"/>
            </a:lvl4pPr>
            <a:lvl5pPr marL="1371105" indent="0">
              <a:buNone/>
              <a:defRPr sz="1500"/>
            </a:lvl5pPr>
            <a:lvl6pPr marL="1713884" indent="0">
              <a:buNone/>
              <a:defRPr sz="1500"/>
            </a:lvl6pPr>
            <a:lvl7pPr marL="2056659" indent="0">
              <a:buNone/>
              <a:defRPr sz="1500"/>
            </a:lvl7pPr>
            <a:lvl8pPr marL="2399436" indent="0">
              <a:buNone/>
              <a:defRPr sz="1500"/>
            </a:lvl8pPr>
            <a:lvl9pPr marL="2742213" indent="0">
              <a:buNone/>
              <a:defRPr sz="1500"/>
            </a:lvl9pPr>
          </a:lstStyle>
          <a:p>
            <a:endParaRPr lang="hu-HU"/>
          </a:p>
        </p:txBody>
      </p:sp>
      <p:sp>
        <p:nvSpPr>
          <p:cNvPr id="4" name="Szöveg helye 3"/>
          <p:cNvSpPr>
            <a:spLocks noGrp="1"/>
          </p:cNvSpPr>
          <p:nvPr>
            <p:ph type="body" sz="half" idx="2"/>
          </p:nvPr>
        </p:nvSpPr>
        <p:spPr>
          <a:xfrm>
            <a:off x="629842" y="2057400"/>
            <a:ext cx="2949178" cy="3811588"/>
          </a:xfrm>
        </p:spPr>
        <p:txBody>
          <a:bodyPr/>
          <a:lstStyle>
            <a:lvl1pPr marL="0" indent="0">
              <a:buNone/>
              <a:defRPr sz="1200"/>
            </a:lvl1pPr>
            <a:lvl2pPr marL="342777" indent="0">
              <a:buNone/>
              <a:defRPr sz="1100"/>
            </a:lvl2pPr>
            <a:lvl3pPr marL="685553" indent="0">
              <a:buNone/>
              <a:defRPr sz="900"/>
            </a:lvl3pPr>
            <a:lvl4pPr marL="1028331" indent="0">
              <a:buNone/>
              <a:defRPr sz="800"/>
            </a:lvl4pPr>
            <a:lvl5pPr marL="1371105" indent="0">
              <a:buNone/>
              <a:defRPr sz="800"/>
            </a:lvl5pPr>
            <a:lvl6pPr marL="1713884" indent="0">
              <a:buNone/>
              <a:defRPr sz="800"/>
            </a:lvl6pPr>
            <a:lvl7pPr marL="2056659" indent="0">
              <a:buNone/>
              <a:defRPr sz="800"/>
            </a:lvl7pPr>
            <a:lvl8pPr marL="2399436" indent="0">
              <a:buNone/>
              <a:defRPr sz="800"/>
            </a:lvl8pPr>
            <a:lvl9pPr marL="2742213" indent="0">
              <a:buNone/>
              <a:defRPr sz="800"/>
            </a:lvl9pPr>
          </a:lstStyle>
          <a:p>
            <a:pPr lvl="0"/>
            <a:r>
              <a:rPr lang="hu-HU" smtClean="0"/>
              <a:t>Mintaszöveg szerkesztése</a:t>
            </a:r>
          </a:p>
        </p:txBody>
      </p:sp>
      <p:sp>
        <p:nvSpPr>
          <p:cNvPr id="5" name="Dátum helye 4"/>
          <p:cNvSpPr>
            <a:spLocks noGrp="1"/>
          </p:cNvSpPr>
          <p:nvPr>
            <p:ph type="dt" sz="half" idx="10"/>
          </p:nvPr>
        </p:nvSpPr>
        <p:spPr/>
        <p:txBody>
          <a:bodyPr/>
          <a:lstStyle/>
          <a:p>
            <a:fld id="{583E280C-4FF2-4298-88A2-BB51904AAA2E}"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2753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EE80E40-B360-4055-94D7-0344F4517195}"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4048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80"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4"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F52B20-F71D-4927-8EDF-0376BE194E01}"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75403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pic>
        <p:nvPicPr>
          <p:cNvPr id="2050" name="Picture 2" descr="C:\Users\torpie_c\AppData\Local\Microsoft\Windows\Temporary Internet Files\Content.Outlook\OEJ00D0C\shutterstock_41923847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39753" y="4509120"/>
            <a:ext cx="4976278" cy="3317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orpie_c\AppData\Local\Microsoft\Windows\Temporary Internet Files\Content.Outlook\OEJ00D0C\iStock_22614014_MEDIUM.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3488"/>
          <a:stretch/>
        </p:blipFill>
        <p:spPr bwMode="auto">
          <a:xfrm>
            <a:off x="3366072" y="-499761"/>
            <a:ext cx="5772515" cy="29435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rpie_c\AppData\Local\Microsoft\Windows\Temporary Internet Files\Content.Outlook\OEJ00D0C\shutterstock_12695212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5732"/>
          <a:stretch/>
        </p:blipFill>
        <p:spPr bwMode="auto">
          <a:xfrm>
            <a:off x="3779917" y="2244109"/>
            <a:ext cx="4898851" cy="2425499"/>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Triangle 21"/>
          <p:cNvSpPr/>
          <p:nvPr/>
        </p:nvSpPr>
        <p:spPr>
          <a:xfrm flipH="1">
            <a:off x="5868144" y="1340768"/>
            <a:ext cx="3275856" cy="5517232"/>
          </a:xfrm>
          <a:prstGeom prst="rtTriangle">
            <a:avLst/>
          </a:prstGeom>
          <a:solidFill>
            <a:sysClr val="window" lastClr="FFFFFF"/>
          </a:solidFill>
          <a:ln w="19050" cap="flat" cmpd="sng" algn="ctr">
            <a:noFill/>
            <a:prstDash val="solid"/>
          </a:ln>
          <a:effectLst/>
        </p:spPr>
        <p:txBody>
          <a:bodyPr rtlCol="0" anchor="ctr"/>
          <a:lstStyle/>
          <a:p>
            <a:pPr algn="ctr" defTabSz="914400">
              <a:defRPr/>
            </a:pPr>
            <a:endParaRPr lang="en-GB" kern="0" dirty="0">
              <a:solidFill>
                <a:sysClr val="window" lastClr="FFFFFF"/>
              </a:solidFill>
              <a:latin typeface="Arial" pitchFamily="34" charset="0"/>
              <a:cs typeface="Arial" pitchFamily="34" charset="0"/>
            </a:endParaRPr>
          </a:p>
        </p:txBody>
      </p:sp>
      <p:sp>
        <p:nvSpPr>
          <p:cNvPr id="19" name="직각 삼각형 18"/>
          <p:cNvSpPr/>
          <p:nvPr/>
        </p:nvSpPr>
        <p:spPr>
          <a:xfrm rot="5400000">
            <a:off x="-2046361" y="2046362"/>
            <a:ext cx="10824961" cy="673223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srgbClr val="1F497D">
                  <a:lumMod val="50000"/>
                </a:srgbClr>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97"/>
            <a:ext cx="2059554" cy="635665"/>
          </a:xfrm>
          <a:prstGeom prst="rect">
            <a:avLst/>
          </a:prstGeom>
        </p:spPr>
      </p:pic>
      <p:sp>
        <p:nvSpPr>
          <p:cNvPr id="29" name="슬라이드 번호 개체 틀 38"/>
          <p:cNvSpPr txBox="1">
            <a:spLocks/>
          </p:cNvSpPr>
          <p:nvPr/>
        </p:nvSpPr>
        <p:spPr>
          <a:xfrm>
            <a:off x="6553200" y="6356516"/>
            <a:ext cx="2133600" cy="365125"/>
          </a:xfrm>
          <a:prstGeom prst="rect">
            <a:avLst/>
          </a:prstGeom>
        </p:spPr>
        <p:txBody>
          <a:bodyPr vert="horz" lIns="91440" tIns="45720" rIns="91440" bIns="45720" rtlCol="0" anchor="ctr"/>
          <a:lstStyle/>
          <a:p>
            <a:pPr algn="r" defTabSz="914400">
              <a:defRPr/>
            </a:pPr>
            <a:fld id="{56CE0F94-88E1-4810-8429-2312EEB4C30A}" type="slidenum">
              <a:rPr lang="en-GB" sz="1200" smtClean="0">
                <a:solidFill>
                  <a:prstClr val="black">
                    <a:tint val="75000"/>
                  </a:prstClr>
                </a:solidFill>
                <a:latin typeface="Arial" pitchFamily="34" charset="0"/>
                <a:cs typeface="Arial" pitchFamily="34" charset="0"/>
              </a:rPr>
              <a:pPr algn="r" defTabSz="914400">
                <a:defRPr/>
              </a:pPr>
              <a:t>‹#›</a:t>
            </a:fld>
            <a:endParaRPr lang="en-GB" sz="1200" dirty="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30"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a:t>Subtitle</a:t>
            </a:r>
          </a:p>
        </p:txBody>
      </p:sp>
      <p:sp>
        <p:nvSpPr>
          <p:cNvPr id="31" name="직각 삼각형 30"/>
          <p:cNvSpPr/>
          <p:nvPr userDrawn="1"/>
        </p:nvSpPr>
        <p:spPr>
          <a:xfrm rot="5400000">
            <a:off x="-1799781" y="1799786"/>
            <a:ext cx="9899759" cy="6300191"/>
          </a:xfrm>
          <a:prstGeom prst="rtTriangle">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33" name="제목 32"/>
          <p:cNvSpPr>
            <a:spLocks noGrp="1"/>
          </p:cNvSpPr>
          <p:nvPr>
            <p:ph type="title" hasCustomPrompt="1"/>
          </p:nvPr>
        </p:nvSpPr>
        <p:spPr>
          <a:xfrm>
            <a:off x="323530"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GB" altLang="ko-KR" noProof="0" dirty="0"/>
              <a:t>TITLE</a:t>
            </a:r>
          </a:p>
        </p:txBody>
      </p:sp>
    </p:spTree>
    <p:extLst>
      <p:ext uri="{BB962C8B-B14F-4D97-AF65-F5344CB8AC3E}">
        <p14:creationId xmlns:p14="http://schemas.microsoft.com/office/powerpoint/2010/main" val="7918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107505" y="1412776"/>
            <a:ext cx="9001000" cy="5445224"/>
          </a:xfrm>
        </p:spPr>
        <p:txBody>
          <a:bodyPr/>
          <a:lstStyle>
            <a:lvl1pPr marL="0" indent="0">
              <a:buNone/>
              <a:defRPr/>
            </a:lvl1pPr>
          </a:lstStyle>
          <a:p>
            <a:r>
              <a:rPr lang="en-GB" altLang="ko-KR" noProof="0" dirty="0"/>
              <a:t> </a:t>
            </a:r>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40567"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endParaRPr lang="en-GB" altLang="ko-KR"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a:t>Click to edit Master title style</a:t>
            </a:r>
          </a:p>
        </p:txBody>
      </p:sp>
      <p:sp>
        <p:nvSpPr>
          <p:cNvPr id="14" name="Content Placeholder 4"/>
          <p:cNvSpPr>
            <a:spLocks noGrp="1"/>
          </p:cNvSpPr>
          <p:nvPr>
            <p:ph sz="quarter" idx="17" hasCustomPrompt="1"/>
          </p:nvPr>
        </p:nvSpPr>
        <p:spPr>
          <a:xfrm>
            <a:off x="7740651"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2" name="Content Placeholder 5"/>
          <p:cNvSpPr>
            <a:spLocks noGrp="1"/>
          </p:cNvSpPr>
          <p:nvPr>
            <p:ph sz="quarter" idx="18" hasCustomPrompt="1"/>
          </p:nvPr>
        </p:nvSpPr>
        <p:spPr>
          <a:xfrm>
            <a:off x="35496" y="980731"/>
            <a:ext cx="9073008" cy="360363"/>
          </a:xfrm>
        </p:spPr>
        <p:txBody>
          <a:bodyPr>
            <a:normAutofit/>
          </a:bodyPr>
          <a:lstStyle>
            <a:lvl1pPr marL="0" indent="0" algn="ctr">
              <a:buNone/>
              <a:defRPr sz="1300"/>
            </a:lvl1pPr>
          </a:lstStyle>
          <a:p>
            <a:pPr lvl="0"/>
            <a:r>
              <a:rPr lang="en-GB" noProof="0" dirty="0"/>
              <a:t>Click to enter subtitle</a:t>
            </a:r>
          </a:p>
        </p:txBody>
      </p:sp>
    </p:spTree>
    <p:extLst>
      <p:ext uri="{BB962C8B-B14F-4D97-AF65-F5344CB8AC3E}">
        <p14:creationId xmlns:p14="http://schemas.microsoft.com/office/powerpoint/2010/main" val="3762918591"/>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9" name="평행 사변형 8"/>
          <p:cNvSpPr/>
          <p:nvPr/>
        </p:nvSpPr>
        <p:spPr>
          <a:xfrm>
            <a:off x="-540567"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4" y="1125538"/>
            <a:ext cx="8135937" cy="532765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32" name="제목 31"/>
          <p:cNvSpPr>
            <a:spLocks noGrp="1"/>
          </p:cNvSpPr>
          <p:nvPr>
            <p:ph type="title"/>
          </p:nvPr>
        </p:nvSpPr>
        <p:spPr>
          <a:xfrm>
            <a:off x="827584" y="0"/>
            <a:ext cx="6552728" cy="620688"/>
          </a:xfrm>
        </p:spPr>
        <p:txBody>
          <a:bodyPr>
            <a:normAutofit/>
          </a:bodyPr>
          <a:lstStyle>
            <a:lvl1pPr algn="l">
              <a:defRPr sz="2000" b="1">
                <a:solidFill>
                  <a:schemeClr val="bg1"/>
                </a:solidFill>
              </a:defRPr>
            </a:lvl1pPr>
          </a:lstStyle>
          <a:p>
            <a:r>
              <a:rPr lang="en-GB" altLang="ko-KR" noProof="0" dirty="0"/>
              <a:t>Click to edit Master title</a:t>
            </a:r>
          </a:p>
        </p:txBody>
      </p:sp>
      <p:sp>
        <p:nvSpPr>
          <p:cNvPr id="5" name="Content Placeholder 4"/>
          <p:cNvSpPr>
            <a:spLocks noGrp="1"/>
          </p:cNvSpPr>
          <p:nvPr>
            <p:ph sz="quarter" idx="17" hasCustomPrompt="1"/>
          </p:nvPr>
        </p:nvSpPr>
        <p:spPr>
          <a:xfrm>
            <a:off x="7740651"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6" name="Content Placeholder 5"/>
          <p:cNvSpPr>
            <a:spLocks noGrp="1"/>
          </p:cNvSpPr>
          <p:nvPr>
            <p:ph sz="quarter" idx="18" hasCustomPrompt="1"/>
          </p:nvPr>
        </p:nvSpPr>
        <p:spPr>
          <a:xfrm>
            <a:off x="468314" y="765176"/>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3335661709"/>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8" name="평행 사변형 7"/>
          <p:cNvSpPr/>
          <p:nvPr userDrawn="1"/>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9" name="평행 사변형 8"/>
          <p:cNvSpPr/>
          <p:nvPr userDrawn="1"/>
        </p:nvSpPr>
        <p:spPr>
          <a:xfrm>
            <a:off x="-540567"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0" name="평행 사변형 9"/>
          <p:cNvSpPr/>
          <p:nvPr userDrawn="1"/>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6"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20" name="Content Placeholder 4"/>
          <p:cNvSpPr>
            <a:spLocks noGrp="1"/>
          </p:cNvSpPr>
          <p:nvPr>
            <p:ph sz="quarter" idx="17" hasCustomPrompt="1"/>
          </p:nvPr>
        </p:nvSpPr>
        <p:spPr>
          <a:xfrm>
            <a:off x="7740651"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1" name="Content Placeholder 5"/>
          <p:cNvSpPr>
            <a:spLocks noGrp="1"/>
          </p:cNvSpPr>
          <p:nvPr>
            <p:ph sz="quarter" idx="18" hasCustomPrompt="1"/>
          </p:nvPr>
        </p:nvSpPr>
        <p:spPr>
          <a:xfrm>
            <a:off x="468314" y="765176"/>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1869437870"/>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7"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1" name="내용 개체 틀 2"/>
          <p:cNvSpPr>
            <a:spLocks noGrp="1"/>
          </p:cNvSpPr>
          <p:nvPr>
            <p:ph sz="half" idx="1"/>
          </p:nvPr>
        </p:nvSpPr>
        <p:spPr>
          <a:xfrm>
            <a:off x="457201" y="866332"/>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2" name="내용 개체 틀 2"/>
          <p:cNvSpPr>
            <a:spLocks noGrp="1"/>
          </p:cNvSpPr>
          <p:nvPr>
            <p:ph sz="half" idx="10"/>
          </p:nvPr>
        </p:nvSpPr>
        <p:spPr>
          <a:xfrm>
            <a:off x="457201" y="237850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3" name="내용 개체 틀 2"/>
          <p:cNvSpPr>
            <a:spLocks noGrp="1"/>
          </p:cNvSpPr>
          <p:nvPr>
            <p:ph sz="half" idx="11"/>
          </p:nvPr>
        </p:nvSpPr>
        <p:spPr>
          <a:xfrm>
            <a:off x="467545" y="387585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4" name="내용 개체 틀 2"/>
          <p:cNvSpPr>
            <a:spLocks noGrp="1"/>
          </p:cNvSpPr>
          <p:nvPr>
            <p:ph sz="half" idx="12"/>
          </p:nvPr>
        </p:nvSpPr>
        <p:spPr>
          <a:xfrm>
            <a:off x="467545" y="538803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8"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15" name="Content Placeholder 4"/>
          <p:cNvSpPr>
            <a:spLocks noGrp="1"/>
          </p:cNvSpPr>
          <p:nvPr>
            <p:ph sz="quarter" idx="17" hasCustomPrompt="1"/>
          </p:nvPr>
        </p:nvSpPr>
        <p:spPr>
          <a:xfrm>
            <a:off x="7740651"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Tree>
    <p:extLst>
      <p:ext uri="{BB962C8B-B14F-4D97-AF65-F5344CB8AC3E}">
        <p14:creationId xmlns:p14="http://schemas.microsoft.com/office/powerpoint/2010/main" val="2298773060"/>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1">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7"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5"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9" name="Content Placeholder 4"/>
          <p:cNvSpPr>
            <a:spLocks noGrp="1"/>
          </p:cNvSpPr>
          <p:nvPr>
            <p:ph sz="quarter" idx="17" hasCustomPrompt="1"/>
          </p:nvPr>
        </p:nvSpPr>
        <p:spPr>
          <a:xfrm>
            <a:off x="7740651"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0" name="Content Placeholder 5"/>
          <p:cNvSpPr>
            <a:spLocks noGrp="1"/>
          </p:cNvSpPr>
          <p:nvPr>
            <p:ph sz="quarter" idx="18" hasCustomPrompt="1"/>
          </p:nvPr>
        </p:nvSpPr>
        <p:spPr>
          <a:xfrm>
            <a:off x="468314" y="765176"/>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151237119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447" y="1440002"/>
            <a:ext cx="2143125" cy="1452563"/>
          </a:xfrm>
          <a:prstGeom prst="rect">
            <a:avLst/>
          </a:prstGeom>
        </p:spPr>
      </p:pic>
      <p:sp>
        <p:nvSpPr>
          <p:cNvPr id="2" name="Cím 1"/>
          <p:cNvSpPr>
            <a:spLocks noGrp="1"/>
          </p:cNvSpPr>
          <p:nvPr>
            <p:ph type="title"/>
          </p:nvPr>
        </p:nvSpPr>
        <p:spPr>
          <a:xfrm>
            <a:off x="623888" y="1709743"/>
            <a:ext cx="7886700" cy="2852737"/>
          </a:xfrm>
        </p:spPr>
        <p:txBody>
          <a:bodyPr anchor="b"/>
          <a:lstStyle>
            <a:lvl1pPr>
              <a:defRPr sz="4500"/>
            </a:lvl1pPr>
          </a:lstStyle>
          <a:p>
            <a:r>
              <a:rPr lang="hu-HU" smtClean="0"/>
              <a:t>Mintacím szerkesztése</a:t>
            </a:r>
            <a:endParaRPr lang="hu-HU"/>
          </a:p>
        </p:txBody>
      </p:sp>
      <p:sp>
        <p:nvSpPr>
          <p:cNvPr id="3" name="Szöveg helye 2"/>
          <p:cNvSpPr>
            <a:spLocks noGrp="1"/>
          </p:cNvSpPr>
          <p:nvPr>
            <p:ph type="body" idx="1"/>
          </p:nvPr>
        </p:nvSpPr>
        <p:spPr>
          <a:xfrm>
            <a:off x="623888" y="4589488"/>
            <a:ext cx="7886700" cy="1500187"/>
          </a:xfrm>
        </p:spPr>
        <p:txBody>
          <a:bodyPr/>
          <a:lstStyle>
            <a:lvl1pPr marL="0" indent="0">
              <a:buNone/>
              <a:defRPr sz="1800">
                <a:solidFill>
                  <a:schemeClr val="tx1">
                    <a:tint val="75000"/>
                  </a:schemeClr>
                </a:solidFill>
              </a:defRPr>
            </a:lvl1pPr>
            <a:lvl2pPr marL="342613" indent="0">
              <a:buNone/>
              <a:defRPr sz="1500">
                <a:solidFill>
                  <a:schemeClr val="tx1">
                    <a:tint val="75000"/>
                  </a:schemeClr>
                </a:solidFill>
              </a:defRPr>
            </a:lvl2pPr>
            <a:lvl3pPr marL="685223" indent="0">
              <a:buNone/>
              <a:defRPr sz="1400">
                <a:solidFill>
                  <a:schemeClr val="tx1">
                    <a:tint val="75000"/>
                  </a:schemeClr>
                </a:solidFill>
              </a:defRPr>
            </a:lvl3pPr>
            <a:lvl4pPr marL="1027837" indent="0">
              <a:buNone/>
              <a:defRPr sz="1200">
                <a:solidFill>
                  <a:schemeClr val="tx1">
                    <a:tint val="75000"/>
                  </a:schemeClr>
                </a:solidFill>
              </a:defRPr>
            </a:lvl4pPr>
            <a:lvl5pPr marL="1370446" indent="0">
              <a:buNone/>
              <a:defRPr sz="1200">
                <a:solidFill>
                  <a:schemeClr val="tx1">
                    <a:tint val="75000"/>
                  </a:schemeClr>
                </a:solidFill>
              </a:defRPr>
            </a:lvl5pPr>
            <a:lvl6pPr marL="1713064" indent="0">
              <a:buNone/>
              <a:defRPr sz="1200">
                <a:solidFill>
                  <a:schemeClr val="tx1">
                    <a:tint val="75000"/>
                  </a:schemeClr>
                </a:solidFill>
              </a:defRPr>
            </a:lvl6pPr>
            <a:lvl7pPr marL="2055671" indent="0">
              <a:buNone/>
              <a:defRPr sz="1200">
                <a:solidFill>
                  <a:schemeClr val="tx1">
                    <a:tint val="75000"/>
                  </a:schemeClr>
                </a:solidFill>
              </a:defRPr>
            </a:lvl7pPr>
            <a:lvl8pPr marL="2398284" indent="0">
              <a:buNone/>
              <a:defRPr sz="1200">
                <a:solidFill>
                  <a:schemeClr val="tx1">
                    <a:tint val="75000"/>
                  </a:schemeClr>
                </a:solidFill>
              </a:defRPr>
            </a:lvl8pPr>
            <a:lvl9pPr marL="2740897"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9DA8651-5DE6-4094-9489-6EDE1906299A}" type="datetime1">
              <a:rPr lang="hu-HU" smtClean="0">
                <a:solidFill>
                  <a:prstClr val="black">
                    <a:tint val="75000"/>
                  </a:prstClr>
                </a:solidFill>
              </a:rPr>
              <a:pPr/>
              <a:t>2017.06.29.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099302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14" name="그림 개체 틀 13"/>
          <p:cNvSpPr>
            <a:spLocks noGrp="1"/>
          </p:cNvSpPr>
          <p:nvPr>
            <p:ph type="pic" sz="quarter" idx="10" hasCustomPrompt="1"/>
          </p:nvPr>
        </p:nvSpPr>
        <p:spPr>
          <a:xfrm>
            <a:off x="0" y="3"/>
            <a:ext cx="9144000" cy="4437063"/>
          </a:xfrm>
        </p:spPr>
        <p:txBody>
          <a:bodyPr/>
          <a:lstStyle>
            <a:lvl1pPr>
              <a:defRPr/>
            </a:lvl1pPr>
          </a:lstStyle>
          <a:p>
            <a:r>
              <a:rPr lang="en-GB" altLang="ko-KR" noProof="0" dirty="0"/>
              <a:t>Click icon to add a picture</a:t>
            </a:r>
          </a:p>
        </p:txBody>
      </p:sp>
      <p:sp>
        <p:nvSpPr>
          <p:cNvPr id="6" name="평행 사변형 5"/>
          <p:cNvSpPr/>
          <p:nvPr/>
        </p:nvSpPr>
        <p:spPr>
          <a:xfrm>
            <a:off x="1835697" y="4077072"/>
            <a:ext cx="8712968" cy="1728192"/>
          </a:xfrm>
          <a:prstGeom prst="parallelogram">
            <a:avLst>
              <a:gd name="adj" fmla="val 813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endParaRPr>
          </a:p>
        </p:txBody>
      </p:sp>
      <p:sp>
        <p:nvSpPr>
          <p:cNvPr id="8" name="평행 사변형 7"/>
          <p:cNvSpPr/>
          <p:nvPr/>
        </p:nvSpPr>
        <p:spPr>
          <a:xfrm>
            <a:off x="-1404664" y="4077072"/>
            <a:ext cx="4680519" cy="1728192"/>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endParaRPr>
          </a:p>
        </p:txBody>
      </p:sp>
      <p:sp>
        <p:nvSpPr>
          <p:cNvPr id="9" name="평행 사변형 8"/>
          <p:cNvSpPr/>
          <p:nvPr/>
        </p:nvSpPr>
        <p:spPr>
          <a:xfrm>
            <a:off x="-972616" y="5976664"/>
            <a:ext cx="7704856" cy="764704"/>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ltLang="ko-KR" dirty="0">
              <a:solidFill>
                <a:prstClr val="white"/>
              </a:solidFill>
            </a:endParaRPr>
          </a:p>
        </p:txBody>
      </p:sp>
      <p:sp>
        <p:nvSpPr>
          <p:cNvPr id="10" name="TextBox 9"/>
          <p:cNvSpPr txBox="1"/>
          <p:nvPr/>
        </p:nvSpPr>
        <p:spPr>
          <a:xfrm>
            <a:off x="395536" y="6093296"/>
            <a:ext cx="9289032" cy="523220"/>
          </a:xfrm>
          <a:prstGeom prst="rect">
            <a:avLst/>
          </a:prstGeom>
          <a:solidFill>
            <a:srgbClr val="937D6A"/>
          </a:solidFill>
        </p:spPr>
        <p:txBody>
          <a:bodyPr wrap="square" rtlCol="0">
            <a:spAutoFit/>
          </a:bodyPr>
          <a:lstStyle/>
          <a:p>
            <a:pPr defTabSz="914400"/>
            <a:r>
              <a:rPr lang="en-GB" altLang="ko-KR" sz="2800" b="1" dirty="0">
                <a:solidFill>
                  <a:prstClr val="white"/>
                </a:solidFill>
                <a:latin typeface="Arial" pitchFamily="34" charset="0"/>
                <a:cs typeface="Arial" pitchFamily="34" charset="0"/>
              </a:rPr>
              <a:t>Subtitle</a:t>
            </a:r>
            <a:endParaRPr lang="en-GB" altLang="ko-KR" sz="1600" dirty="0">
              <a:solidFill>
                <a:prstClr val="white"/>
              </a:solidFill>
              <a:latin typeface="Arial" pitchFamily="34" charset="0"/>
              <a:cs typeface="Arial" pitchFamily="34" charset="0"/>
            </a:endParaRPr>
          </a:p>
        </p:txBody>
      </p:sp>
      <p:pic>
        <p:nvPicPr>
          <p:cNvPr id="11" name="Picture 36"/>
          <p:cNvPicPr>
            <a:picLocks noChangeAspect="1"/>
          </p:cNvPicPr>
          <p:nvPr/>
        </p:nvPicPr>
        <p:blipFill rotWithShape="1">
          <a:blip r:embed="rId2" cstate="print">
            <a:duotone>
              <a:schemeClr val="bg2">
                <a:shade val="45000"/>
                <a:satMod val="135000"/>
              </a:schemeClr>
              <a:prstClr val="white"/>
            </a:duotone>
            <a:lum bright="40000"/>
            <a:extLst>
              <a:ext uri="{28A0092B-C50C-407E-A947-70E740481C1C}">
                <a14:useLocalDpi xmlns:a14="http://schemas.microsoft.com/office/drawing/2010/main" val="0"/>
              </a:ext>
            </a:extLst>
          </a:blip>
          <a:srcRect l="24247" r="59854" b="17579"/>
          <a:stretch/>
        </p:blipFill>
        <p:spPr>
          <a:xfrm>
            <a:off x="899592" y="4408343"/>
            <a:ext cx="648072" cy="1036891"/>
          </a:xfrm>
          <a:prstGeom prst="rect">
            <a:avLst/>
          </a:prstGeom>
        </p:spPr>
      </p:pic>
      <p:sp>
        <p:nvSpPr>
          <p:cNvPr id="2" name="제목 1"/>
          <p:cNvSpPr>
            <a:spLocks noGrp="1"/>
          </p:cNvSpPr>
          <p:nvPr>
            <p:ph type="title"/>
          </p:nvPr>
        </p:nvSpPr>
        <p:spPr>
          <a:xfrm>
            <a:off x="3131841" y="4365104"/>
            <a:ext cx="5544616" cy="1143000"/>
          </a:xfrm>
        </p:spPr>
        <p:txBody>
          <a:bodyPr>
            <a:noAutofit/>
          </a:bodyPr>
          <a:lstStyle>
            <a:lvl1pPr>
              <a:defRPr sz="3600" b="1">
                <a:solidFill>
                  <a:srgbClr val="937D6A"/>
                </a:solidFill>
                <a:latin typeface="Arial" pitchFamily="34" charset="0"/>
                <a:cs typeface="Arial" pitchFamily="34" charset="0"/>
              </a:defRPr>
            </a:lvl1pPr>
          </a:lstStyle>
          <a:p>
            <a:r>
              <a:rPr lang="en-GB" noProof="0" dirty="0">
                <a:effectLst/>
              </a:rPr>
              <a:t>Click to edit Master title style</a:t>
            </a:r>
            <a:endParaRPr lang="en-GB" altLang="ko-KR" noProof="0" dirty="0"/>
          </a:p>
        </p:txBody>
      </p:sp>
      <p:pic>
        <p:nvPicPr>
          <p:cNvPr id="12" name="Picture 7" descr="OECD_TEXT_20cm.png"/>
          <p:cNvPicPr>
            <a:picLocks noChangeAspect="1"/>
          </p:cNvPicPr>
          <p:nvPr/>
        </p:nvPicPr>
        <p:blipFill>
          <a:blip r:embed="rId2" cstate="print"/>
          <a:stretch>
            <a:fillRect/>
          </a:stretch>
        </p:blipFill>
        <p:spPr>
          <a:xfrm>
            <a:off x="6948265" y="6093306"/>
            <a:ext cx="1800200" cy="555617"/>
          </a:xfrm>
          <a:prstGeom prst="rect">
            <a:avLst/>
          </a:prstGeom>
        </p:spPr>
      </p:pic>
    </p:spTree>
    <p:extLst>
      <p:ext uri="{BB962C8B-B14F-4D97-AF65-F5344CB8AC3E}">
        <p14:creationId xmlns:p14="http://schemas.microsoft.com/office/powerpoint/2010/main" val="2607968261"/>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69498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Slide title</a:t>
            </a:r>
          </a:p>
        </p:txBody>
      </p:sp>
      <p:sp>
        <p:nvSpPr>
          <p:cNvPr id="3" name="Content Placeholder 2"/>
          <p:cNvSpPr>
            <a:spLocks noGrp="1"/>
          </p:cNvSpPr>
          <p:nvPr>
            <p:ph idx="1"/>
          </p:nvPr>
        </p:nvSpPr>
        <p:spPr/>
        <p:txBody>
          <a:bodyPr/>
          <a:lstStyle>
            <a:lvl1pPr>
              <a:defRPr>
                <a:solidFill>
                  <a:schemeClr val="bg1"/>
                </a:solidFill>
              </a:defRPr>
            </a:lvl1pPr>
            <a:lvl2pPr>
              <a:buClr>
                <a:schemeClr val="tx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a:xfrm>
            <a:off x="403200" y="6411600"/>
            <a:ext cx="900000" cy="244800"/>
          </a:xfrm>
          <a:prstGeom prst="rect">
            <a:avLst/>
          </a:prstGeom>
        </p:spPr>
        <p:txBody>
          <a:bodyPr/>
          <a:lstStyle/>
          <a:p>
            <a:pPr defTabSz="914400"/>
            <a:fld id="{330E7764-1277-458E-9D8E-39F64F5D6DD0}" type="datetimeFigureOut">
              <a:rPr lang="en-GB" smtClean="0">
                <a:solidFill>
                  <a:prstClr val="black"/>
                </a:solidFill>
              </a:rPr>
              <a:pPr defTabSz="914400"/>
              <a:t>29/06/2017</a:t>
            </a:fld>
            <a:endParaRPr lang="en-GB" dirty="0">
              <a:solidFill>
                <a:prstClr val="black"/>
              </a:solidFill>
            </a:endParaRPr>
          </a:p>
        </p:txBody>
      </p:sp>
      <p:sp>
        <p:nvSpPr>
          <p:cNvPr id="5" name="Footer Placeholder 4"/>
          <p:cNvSpPr>
            <a:spLocks noGrp="1"/>
          </p:cNvSpPr>
          <p:nvPr>
            <p:ph type="ftr" sz="quarter" idx="11"/>
          </p:nvPr>
        </p:nvSpPr>
        <p:spPr>
          <a:xfrm>
            <a:off x="1368000" y="6411600"/>
            <a:ext cx="4680000" cy="244800"/>
          </a:xfrm>
          <a:prstGeom prst="rect">
            <a:avLst/>
          </a:prstGeom>
        </p:spPr>
        <p:txBody>
          <a:bodyPr/>
          <a:lstStyle/>
          <a:p>
            <a:pPr defTabSz="914400"/>
            <a:endParaRPr lang="en-GB" dirty="0">
              <a:solidFill>
                <a:prstClr val="black"/>
              </a:solidFill>
            </a:endParaRPr>
          </a:p>
        </p:txBody>
      </p:sp>
      <p:sp>
        <p:nvSpPr>
          <p:cNvPr id="6" name="Slide Number Placeholder 5"/>
          <p:cNvSpPr>
            <a:spLocks noGrp="1"/>
          </p:cNvSpPr>
          <p:nvPr>
            <p:ph type="sldNum" sz="quarter" idx="12"/>
          </p:nvPr>
        </p:nvSpPr>
        <p:spPr>
          <a:xfrm>
            <a:off x="8640000" y="6411600"/>
            <a:ext cx="342000" cy="244800"/>
          </a:xfrm>
          <a:prstGeom prst="rect">
            <a:avLst/>
          </a:prstGeom>
        </p:spPr>
        <p:txBody>
          <a:bodyPr/>
          <a:lstStyle/>
          <a:p>
            <a:pPr defTabSz="914400"/>
            <a:fld id="{2A020832-E319-49F4-8DFE-4C9D4DD7AAB2}" type="slidenum">
              <a:rPr lang="en-GB" smtClean="0">
                <a:solidFill>
                  <a:prstClr val="black"/>
                </a:solidFill>
              </a:rPr>
              <a:pPr defTabSz="914400"/>
              <a:t>‹#›</a:t>
            </a:fld>
            <a:endParaRPr lang="en-GB" dirty="0">
              <a:solidFill>
                <a:prstClr val="black"/>
              </a:solidFill>
            </a:endParaRPr>
          </a:p>
        </p:txBody>
      </p:sp>
    </p:spTree>
    <p:extLst>
      <p:ext uri="{BB962C8B-B14F-4D97-AF65-F5344CB8AC3E}">
        <p14:creationId xmlns:p14="http://schemas.microsoft.com/office/powerpoint/2010/main" val="1867547052"/>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noProof="0"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4" name="Date Placeholder 3"/>
          <p:cNvSpPr>
            <a:spLocks noGrp="1"/>
          </p:cNvSpPr>
          <p:nvPr>
            <p:ph type="dt" sz="half" idx="10"/>
          </p:nvPr>
        </p:nvSpPr>
        <p:spPr>
          <a:xfrm>
            <a:off x="457200" y="6356360"/>
            <a:ext cx="2133600" cy="365125"/>
          </a:xfrm>
          <a:prstGeom prst="rect">
            <a:avLst/>
          </a:prstGeom>
        </p:spPr>
        <p:txBody>
          <a:bodyPr/>
          <a:lstStyle/>
          <a:p>
            <a:pPr defTabSz="914400"/>
            <a:fld id="{F0D3A275-E608-44BE-B620-A8F7450561AD}" type="datetimeFigureOut">
              <a:rPr lang="en-GB" smtClean="0">
                <a:solidFill>
                  <a:prstClr val="black"/>
                </a:solidFill>
              </a:rPr>
              <a:pPr defTabSz="914400"/>
              <a:t>29/06/2017</a:t>
            </a:fld>
            <a:endParaRPr lang="en-GB" dirty="0">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p>
            <a:pPr defTabSz="914400"/>
            <a:endParaRPr lang="en-GB" dirty="0">
              <a:solidFill>
                <a:prstClr val="black"/>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p>
            <a:pPr defTabSz="914400"/>
            <a:fld id="{DF1D2C88-D673-4953-94C2-03EF3B4B55C2}" type="slidenum">
              <a:rPr lang="en-GB" smtClean="0">
                <a:solidFill>
                  <a:prstClr val="black"/>
                </a:solidFill>
              </a:rPr>
              <a:pPr defTabSz="914400"/>
              <a:t>‹#›</a:t>
            </a:fld>
            <a:endParaRPr lang="en-GB" dirty="0">
              <a:solidFill>
                <a:prstClr val="black"/>
              </a:solidFill>
            </a:endParaRPr>
          </a:p>
        </p:txBody>
      </p:sp>
    </p:spTree>
    <p:extLst>
      <p:ext uri="{BB962C8B-B14F-4D97-AF65-F5344CB8AC3E}">
        <p14:creationId xmlns:p14="http://schemas.microsoft.com/office/powerpoint/2010/main" val="1412266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dirty="0"/>
              <a:t>Click to edit Master title style</a:t>
            </a:r>
            <a:endParaRPr lang="en-GB" dirty="0"/>
          </a:p>
        </p:txBody>
      </p:sp>
      <p:sp>
        <p:nvSpPr>
          <p:cNvPr id="4" name="내용 개체 틀 2"/>
          <p:cNvSpPr>
            <a:spLocks noGrp="1"/>
          </p:cNvSpPr>
          <p:nvPr>
            <p:ph sz="half" idx="10"/>
          </p:nvPr>
        </p:nvSpPr>
        <p:spPr>
          <a:xfrm>
            <a:off x="0" y="3573020"/>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Tree>
    <p:extLst>
      <p:ext uri="{BB962C8B-B14F-4D97-AF65-F5344CB8AC3E}">
        <p14:creationId xmlns:p14="http://schemas.microsoft.com/office/powerpoint/2010/main" val="3933968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6211CD6-2D74-4F06-809D-634202A5B422}"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60765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613" indent="0">
              <a:buNone/>
              <a:defRPr sz="1500" b="1"/>
            </a:lvl2pPr>
            <a:lvl3pPr marL="685223" indent="0">
              <a:buNone/>
              <a:defRPr sz="1400" b="1"/>
            </a:lvl3pPr>
            <a:lvl4pPr marL="1027837" indent="0">
              <a:buNone/>
              <a:defRPr sz="1200" b="1"/>
            </a:lvl4pPr>
            <a:lvl5pPr marL="1370446" indent="0">
              <a:buNone/>
              <a:defRPr sz="1200" b="1"/>
            </a:lvl5pPr>
            <a:lvl6pPr marL="1713064" indent="0">
              <a:buNone/>
              <a:defRPr sz="1200" b="1"/>
            </a:lvl6pPr>
            <a:lvl7pPr marL="2055671" indent="0">
              <a:buNone/>
              <a:defRPr sz="1200" b="1"/>
            </a:lvl7pPr>
            <a:lvl8pPr marL="2398284" indent="0">
              <a:buNone/>
              <a:defRPr sz="1200" b="1"/>
            </a:lvl8pPr>
            <a:lvl9pPr marL="2740897"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7" y="1681163"/>
            <a:ext cx="3887391" cy="823912"/>
          </a:xfrm>
        </p:spPr>
        <p:txBody>
          <a:bodyPr anchor="b"/>
          <a:lstStyle>
            <a:lvl1pPr marL="0" indent="0">
              <a:buNone/>
              <a:defRPr sz="1800" b="1"/>
            </a:lvl1pPr>
            <a:lvl2pPr marL="342613" indent="0">
              <a:buNone/>
              <a:defRPr sz="1500" b="1"/>
            </a:lvl2pPr>
            <a:lvl3pPr marL="685223" indent="0">
              <a:buNone/>
              <a:defRPr sz="1400" b="1"/>
            </a:lvl3pPr>
            <a:lvl4pPr marL="1027837" indent="0">
              <a:buNone/>
              <a:defRPr sz="1200" b="1"/>
            </a:lvl4pPr>
            <a:lvl5pPr marL="1370446" indent="0">
              <a:buNone/>
              <a:defRPr sz="1200" b="1"/>
            </a:lvl5pPr>
            <a:lvl6pPr marL="1713064" indent="0">
              <a:buNone/>
              <a:defRPr sz="1200" b="1"/>
            </a:lvl6pPr>
            <a:lvl7pPr marL="2055671" indent="0">
              <a:buNone/>
              <a:defRPr sz="1200" b="1"/>
            </a:lvl7pPr>
            <a:lvl8pPr marL="2398284" indent="0">
              <a:buNone/>
              <a:defRPr sz="1200" b="1"/>
            </a:lvl8pPr>
            <a:lvl9pPr marL="2740897"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7"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83DF371-8EDD-4AA6-B8FD-0417BED2F878}" type="datetime1">
              <a:rPr lang="hu-HU" smtClean="0">
                <a:solidFill>
                  <a:prstClr val="black">
                    <a:tint val="75000"/>
                  </a:prstClr>
                </a:solidFill>
              </a:rPr>
              <a:pPr/>
              <a:t>2017.06.29.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0927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26D3871-9FD3-4AE8-8B54-F03D1207515B}" type="datetime1">
              <a:rPr lang="hu-HU" smtClean="0">
                <a:solidFill>
                  <a:prstClr val="black">
                    <a:tint val="75000"/>
                  </a:prstClr>
                </a:solidFill>
              </a:rPr>
              <a:pPr/>
              <a:t>2017.06.29.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7872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8B8942A-5CB2-418D-A185-17ABFA73FC2B}" type="datetime1">
              <a:rPr lang="hu-HU" smtClean="0">
                <a:solidFill>
                  <a:prstClr val="black">
                    <a:tint val="75000"/>
                  </a:prstClr>
                </a:solidFill>
              </a:rPr>
              <a:pPr/>
              <a:t>2017.06.29.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21205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2" y="457200"/>
            <a:ext cx="2949178" cy="1600200"/>
          </a:xfrm>
        </p:spPr>
        <p:txBody>
          <a:bodyPr anchor="b"/>
          <a:lstStyle>
            <a:lvl1pPr>
              <a:defRPr sz="2400"/>
            </a:lvl1pPr>
          </a:lstStyle>
          <a:p>
            <a:r>
              <a:rPr lang="hu-HU" smtClean="0"/>
              <a:t>Mintacím szerkesztése</a:t>
            </a:r>
            <a:endParaRPr lang="hu-HU"/>
          </a:p>
        </p:txBody>
      </p:sp>
      <p:sp>
        <p:nvSpPr>
          <p:cNvPr id="3" name="Tartalom helye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2" y="2057400"/>
            <a:ext cx="2949178" cy="3811588"/>
          </a:xfrm>
        </p:spPr>
        <p:txBody>
          <a:bodyPr/>
          <a:lstStyle>
            <a:lvl1pPr marL="0" indent="0">
              <a:buNone/>
              <a:defRPr sz="1200"/>
            </a:lvl1pPr>
            <a:lvl2pPr marL="342613" indent="0">
              <a:buNone/>
              <a:defRPr sz="1100"/>
            </a:lvl2pPr>
            <a:lvl3pPr marL="685223" indent="0">
              <a:buNone/>
              <a:defRPr sz="900"/>
            </a:lvl3pPr>
            <a:lvl4pPr marL="1027837" indent="0">
              <a:buNone/>
              <a:defRPr sz="800"/>
            </a:lvl4pPr>
            <a:lvl5pPr marL="1370446" indent="0">
              <a:buNone/>
              <a:defRPr sz="800"/>
            </a:lvl5pPr>
            <a:lvl6pPr marL="1713064" indent="0">
              <a:buNone/>
              <a:defRPr sz="800"/>
            </a:lvl6pPr>
            <a:lvl7pPr marL="2055671" indent="0">
              <a:buNone/>
              <a:defRPr sz="800"/>
            </a:lvl7pPr>
            <a:lvl8pPr marL="2398284" indent="0">
              <a:buNone/>
              <a:defRPr sz="800"/>
            </a:lvl8pPr>
            <a:lvl9pPr marL="2740897" indent="0">
              <a:buNone/>
              <a:defRPr sz="800"/>
            </a:lvl9pPr>
          </a:lstStyle>
          <a:p>
            <a:pPr lvl="0"/>
            <a:r>
              <a:rPr lang="hu-HU" smtClean="0"/>
              <a:t>Mintaszöveg szerkesztése</a:t>
            </a:r>
          </a:p>
        </p:txBody>
      </p:sp>
      <p:sp>
        <p:nvSpPr>
          <p:cNvPr id="5" name="Dátum helye 4"/>
          <p:cNvSpPr>
            <a:spLocks noGrp="1"/>
          </p:cNvSpPr>
          <p:nvPr>
            <p:ph type="dt" sz="half" idx="10"/>
          </p:nvPr>
        </p:nvSpPr>
        <p:spPr/>
        <p:txBody>
          <a:bodyPr/>
          <a:lstStyle/>
          <a:p>
            <a:fld id="{0B193324-E816-4B46-8169-995874208349}"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4602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2" y="457200"/>
            <a:ext cx="2949178" cy="1600200"/>
          </a:xfrm>
        </p:spPr>
        <p:txBody>
          <a:bodyPr anchor="b"/>
          <a:lstStyle>
            <a:lvl1pPr>
              <a:defRPr sz="2400"/>
            </a:lvl1pPr>
          </a:lstStyle>
          <a:p>
            <a:r>
              <a:rPr lang="hu-HU" smtClean="0"/>
              <a:t>Mintacím szerkesztése</a:t>
            </a:r>
            <a:endParaRPr lang="hu-HU"/>
          </a:p>
        </p:txBody>
      </p:sp>
      <p:sp>
        <p:nvSpPr>
          <p:cNvPr id="3" name="Kép helye 2"/>
          <p:cNvSpPr>
            <a:spLocks noGrp="1"/>
          </p:cNvSpPr>
          <p:nvPr>
            <p:ph type="pic" idx="1"/>
          </p:nvPr>
        </p:nvSpPr>
        <p:spPr>
          <a:xfrm>
            <a:off x="3887391" y="987427"/>
            <a:ext cx="4629150" cy="4873625"/>
          </a:xfrm>
        </p:spPr>
        <p:txBody>
          <a:bodyPr/>
          <a:lstStyle>
            <a:lvl1pPr marL="0" indent="0">
              <a:buNone/>
              <a:defRPr sz="2400"/>
            </a:lvl1pPr>
            <a:lvl2pPr marL="342613" indent="0">
              <a:buNone/>
              <a:defRPr sz="2100"/>
            </a:lvl2pPr>
            <a:lvl3pPr marL="685223" indent="0">
              <a:buNone/>
              <a:defRPr sz="1800"/>
            </a:lvl3pPr>
            <a:lvl4pPr marL="1027837" indent="0">
              <a:buNone/>
              <a:defRPr sz="1500"/>
            </a:lvl4pPr>
            <a:lvl5pPr marL="1370446" indent="0">
              <a:buNone/>
              <a:defRPr sz="1500"/>
            </a:lvl5pPr>
            <a:lvl6pPr marL="1713064" indent="0">
              <a:buNone/>
              <a:defRPr sz="1500"/>
            </a:lvl6pPr>
            <a:lvl7pPr marL="2055671" indent="0">
              <a:buNone/>
              <a:defRPr sz="1500"/>
            </a:lvl7pPr>
            <a:lvl8pPr marL="2398284" indent="0">
              <a:buNone/>
              <a:defRPr sz="1500"/>
            </a:lvl8pPr>
            <a:lvl9pPr marL="2740897" indent="0">
              <a:buNone/>
              <a:defRPr sz="1500"/>
            </a:lvl9pPr>
          </a:lstStyle>
          <a:p>
            <a:endParaRPr lang="hu-HU"/>
          </a:p>
        </p:txBody>
      </p:sp>
      <p:sp>
        <p:nvSpPr>
          <p:cNvPr id="4" name="Szöveg helye 3"/>
          <p:cNvSpPr>
            <a:spLocks noGrp="1"/>
          </p:cNvSpPr>
          <p:nvPr>
            <p:ph type="body" sz="half" idx="2"/>
          </p:nvPr>
        </p:nvSpPr>
        <p:spPr>
          <a:xfrm>
            <a:off x="629842" y="2057400"/>
            <a:ext cx="2949178" cy="3811588"/>
          </a:xfrm>
        </p:spPr>
        <p:txBody>
          <a:bodyPr/>
          <a:lstStyle>
            <a:lvl1pPr marL="0" indent="0">
              <a:buNone/>
              <a:defRPr sz="1200"/>
            </a:lvl1pPr>
            <a:lvl2pPr marL="342613" indent="0">
              <a:buNone/>
              <a:defRPr sz="1100"/>
            </a:lvl2pPr>
            <a:lvl3pPr marL="685223" indent="0">
              <a:buNone/>
              <a:defRPr sz="900"/>
            </a:lvl3pPr>
            <a:lvl4pPr marL="1027837" indent="0">
              <a:buNone/>
              <a:defRPr sz="800"/>
            </a:lvl4pPr>
            <a:lvl5pPr marL="1370446" indent="0">
              <a:buNone/>
              <a:defRPr sz="800"/>
            </a:lvl5pPr>
            <a:lvl6pPr marL="1713064" indent="0">
              <a:buNone/>
              <a:defRPr sz="800"/>
            </a:lvl6pPr>
            <a:lvl7pPr marL="2055671" indent="0">
              <a:buNone/>
              <a:defRPr sz="800"/>
            </a:lvl7pPr>
            <a:lvl8pPr marL="2398284" indent="0">
              <a:buNone/>
              <a:defRPr sz="800"/>
            </a:lvl8pPr>
            <a:lvl9pPr marL="2740897" indent="0">
              <a:buNone/>
              <a:defRPr sz="800"/>
            </a:lvl9pPr>
          </a:lstStyle>
          <a:p>
            <a:pPr lvl="0"/>
            <a:r>
              <a:rPr lang="hu-HU" smtClean="0"/>
              <a:t>Mintaszöveg szerkesztése</a:t>
            </a:r>
          </a:p>
        </p:txBody>
      </p:sp>
      <p:sp>
        <p:nvSpPr>
          <p:cNvPr id="5" name="Dátum helye 4"/>
          <p:cNvSpPr>
            <a:spLocks noGrp="1"/>
          </p:cNvSpPr>
          <p:nvPr>
            <p:ph type="dt" sz="half" idx="10"/>
          </p:nvPr>
        </p:nvSpPr>
        <p:spPr/>
        <p:txBody>
          <a:bodyPr/>
          <a:lstStyle/>
          <a:p>
            <a:fld id="{1C5854FF-2D60-4972-B589-2364EA7729AA}" type="datetime1">
              <a:rPr lang="hu-HU" smtClean="0">
                <a:solidFill>
                  <a:prstClr val="black">
                    <a:tint val="75000"/>
                  </a:prstClr>
                </a:solidFill>
              </a:rPr>
              <a:pPr/>
              <a:t>2017.06.29.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62016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360000" y="1152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360000" y="6444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008" y="144000"/>
            <a:ext cx="1285875" cy="871538"/>
          </a:xfrm>
          <a:prstGeom prst="rect">
            <a:avLst/>
          </a:prstGeom>
        </p:spPr>
      </p:pic>
      <p:sp>
        <p:nvSpPr>
          <p:cNvPr id="2" name="Cím helye 1"/>
          <p:cNvSpPr>
            <a:spLocks noGrp="1"/>
          </p:cNvSpPr>
          <p:nvPr>
            <p:ph type="title"/>
          </p:nvPr>
        </p:nvSpPr>
        <p:spPr>
          <a:xfrm>
            <a:off x="628650" y="365126"/>
            <a:ext cx="7886700" cy="1325563"/>
          </a:xfrm>
          <a:prstGeom prst="rect">
            <a:avLst/>
          </a:prstGeom>
        </p:spPr>
        <p:txBody>
          <a:bodyPr vert="horz" lIns="91363" tIns="45685" rIns="91363" bIns="45685"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363" tIns="45685" rIns="91363" bIns="45685"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82"/>
            <a:ext cx="2057400" cy="365125"/>
          </a:xfrm>
          <a:prstGeom prst="rect">
            <a:avLst/>
          </a:prstGeom>
        </p:spPr>
        <p:txBody>
          <a:bodyPr vert="horz" lIns="91363" tIns="45685" rIns="91363" bIns="45685" rtlCol="0" anchor="ctr"/>
          <a:lstStyle>
            <a:lvl1pPr algn="l">
              <a:defRPr sz="900">
                <a:solidFill>
                  <a:schemeClr val="tx1">
                    <a:tint val="75000"/>
                  </a:schemeClr>
                </a:solidFill>
              </a:defRPr>
            </a:lvl1pPr>
          </a:lstStyle>
          <a:p>
            <a:pPr defTabSz="913630"/>
            <a:fld id="{6D6F3C00-668F-4D99-8A1D-B54816C1BF54}" type="datetime1">
              <a:rPr lang="hu-HU" smtClean="0">
                <a:solidFill>
                  <a:prstClr val="black">
                    <a:tint val="75000"/>
                  </a:prstClr>
                </a:solidFill>
              </a:rPr>
              <a:pPr defTabSz="913630"/>
              <a:t>2017.06.29.</a:t>
            </a:fld>
            <a:endParaRPr lang="hu-HU">
              <a:solidFill>
                <a:prstClr val="black">
                  <a:tint val="75000"/>
                </a:prstClr>
              </a:solidFill>
            </a:endParaRPr>
          </a:p>
        </p:txBody>
      </p:sp>
      <p:sp>
        <p:nvSpPr>
          <p:cNvPr id="5" name="Élőláb helye 4"/>
          <p:cNvSpPr>
            <a:spLocks noGrp="1"/>
          </p:cNvSpPr>
          <p:nvPr>
            <p:ph type="ftr" sz="quarter" idx="3"/>
          </p:nvPr>
        </p:nvSpPr>
        <p:spPr>
          <a:xfrm>
            <a:off x="3028950" y="6356382"/>
            <a:ext cx="3086100" cy="365125"/>
          </a:xfrm>
          <a:prstGeom prst="rect">
            <a:avLst/>
          </a:prstGeom>
        </p:spPr>
        <p:txBody>
          <a:bodyPr vert="horz" lIns="91363" tIns="45685" rIns="91363" bIns="45685" rtlCol="0" anchor="ctr"/>
          <a:lstStyle>
            <a:lvl1pPr algn="ctr">
              <a:defRPr sz="900">
                <a:solidFill>
                  <a:schemeClr val="tx1">
                    <a:tint val="75000"/>
                  </a:schemeClr>
                </a:solidFill>
              </a:defRPr>
            </a:lvl1pPr>
          </a:lstStyle>
          <a:p>
            <a:pPr defTabSz="913630"/>
            <a:endParaRPr lang="hu-HU">
              <a:solidFill>
                <a:prstClr val="black">
                  <a:tint val="75000"/>
                </a:prstClr>
              </a:solidFill>
            </a:endParaRPr>
          </a:p>
        </p:txBody>
      </p:sp>
      <p:sp>
        <p:nvSpPr>
          <p:cNvPr id="6" name="Dia számának helye 5"/>
          <p:cNvSpPr>
            <a:spLocks noGrp="1"/>
          </p:cNvSpPr>
          <p:nvPr>
            <p:ph type="sldNum" sz="quarter" idx="4"/>
          </p:nvPr>
        </p:nvSpPr>
        <p:spPr>
          <a:xfrm>
            <a:off x="6457950" y="6356382"/>
            <a:ext cx="2057400" cy="365125"/>
          </a:xfrm>
          <a:prstGeom prst="rect">
            <a:avLst/>
          </a:prstGeom>
        </p:spPr>
        <p:txBody>
          <a:bodyPr vert="horz" lIns="91363" tIns="45685" rIns="91363" bIns="45685" rtlCol="0" anchor="ctr"/>
          <a:lstStyle>
            <a:lvl1pPr algn="r">
              <a:defRPr sz="900">
                <a:solidFill>
                  <a:schemeClr val="tx1">
                    <a:tint val="75000"/>
                  </a:schemeClr>
                </a:solidFill>
              </a:defRPr>
            </a:lvl1pPr>
          </a:lstStyle>
          <a:p>
            <a:pPr defTabSz="913630"/>
            <a:fld id="{24ECCB2F-DC7A-4200-9D41-F237128CA327}" type="slidenum">
              <a:rPr lang="hu-HU" smtClean="0">
                <a:solidFill>
                  <a:prstClr val="black">
                    <a:tint val="75000"/>
                  </a:prstClr>
                </a:solidFill>
              </a:rPr>
              <a:pPr defTabSz="913630"/>
              <a:t>‹#›</a:t>
            </a:fld>
            <a:endParaRPr lang="hu-HU">
              <a:solidFill>
                <a:prstClr val="black">
                  <a:tint val="75000"/>
                </a:prstClr>
              </a:solidFill>
            </a:endParaRPr>
          </a:p>
        </p:txBody>
      </p:sp>
    </p:spTree>
    <p:extLst>
      <p:ext uri="{BB962C8B-B14F-4D97-AF65-F5344CB8AC3E}">
        <p14:creationId xmlns:p14="http://schemas.microsoft.com/office/powerpoint/2010/main" val="26029576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6852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09" indent="-171309" algn="l" defTabSz="6852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18" indent="-171309" algn="l" defTabSz="6852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29" indent="-171309" algn="l" defTabSz="6852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142"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55"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368"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78"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591"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200" indent="-171309" algn="l" defTabSz="6852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hu-HU"/>
      </a:defPPr>
      <a:lvl1pPr marL="0" algn="l" defTabSz="685223" rtl="0" eaLnBrk="1" latinLnBrk="0" hangingPunct="1">
        <a:defRPr sz="1400" kern="1200">
          <a:solidFill>
            <a:schemeClr val="tx1"/>
          </a:solidFill>
          <a:latin typeface="+mn-lt"/>
          <a:ea typeface="+mn-ea"/>
          <a:cs typeface="+mn-cs"/>
        </a:defRPr>
      </a:lvl1pPr>
      <a:lvl2pPr marL="342613" algn="l" defTabSz="685223" rtl="0" eaLnBrk="1" latinLnBrk="0" hangingPunct="1">
        <a:defRPr sz="1400" kern="1200">
          <a:solidFill>
            <a:schemeClr val="tx1"/>
          </a:solidFill>
          <a:latin typeface="+mn-lt"/>
          <a:ea typeface="+mn-ea"/>
          <a:cs typeface="+mn-cs"/>
        </a:defRPr>
      </a:lvl2pPr>
      <a:lvl3pPr marL="685223" algn="l" defTabSz="685223" rtl="0" eaLnBrk="1" latinLnBrk="0" hangingPunct="1">
        <a:defRPr sz="1400" kern="1200">
          <a:solidFill>
            <a:schemeClr val="tx1"/>
          </a:solidFill>
          <a:latin typeface="+mn-lt"/>
          <a:ea typeface="+mn-ea"/>
          <a:cs typeface="+mn-cs"/>
        </a:defRPr>
      </a:lvl3pPr>
      <a:lvl4pPr marL="1027837" algn="l" defTabSz="685223" rtl="0" eaLnBrk="1" latinLnBrk="0" hangingPunct="1">
        <a:defRPr sz="1400" kern="1200">
          <a:solidFill>
            <a:schemeClr val="tx1"/>
          </a:solidFill>
          <a:latin typeface="+mn-lt"/>
          <a:ea typeface="+mn-ea"/>
          <a:cs typeface="+mn-cs"/>
        </a:defRPr>
      </a:lvl4pPr>
      <a:lvl5pPr marL="1370446" algn="l" defTabSz="685223" rtl="0" eaLnBrk="1" latinLnBrk="0" hangingPunct="1">
        <a:defRPr sz="1400" kern="1200">
          <a:solidFill>
            <a:schemeClr val="tx1"/>
          </a:solidFill>
          <a:latin typeface="+mn-lt"/>
          <a:ea typeface="+mn-ea"/>
          <a:cs typeface="+mn-cs"/>
        </a:defRPr>
      </a:lvl5pPr>
      <a:lvl6pPr marL="1713064" algn="l" defTabSz="685223" rtl="0" eaLnBrk="1" latinLnBrk="0" hangingPunct="1">
        <a:defRPr sz="1400" kern="1200">
          <a:solidFill>
            <a:schemeClr val="tx1"/>
          </a:solidFill>
          <a:latin typeface="+mn-lt"/>
          <a:ea typeface="+mn-ea"/>
          <a:cs typeface="+mn-cs"/>
        </a:defRPr>
      </a:lvl6pPr>
      <a:lvl7pPr marL="2055671" algn="l" defTabSz="685223" rtl="0" eaLnBrk="1" latinLnBrk="0" hangingPunct="1">
        <a:defRPr sz="1400" kern="1200">
          <a:solidFill>
            <a:schemeClr val="tx1"/>
          </a:solidFill>
          <a:latin typeface="+mn-lt"/>
          <a:ea typeface="+mn-ea"/>
          <a:cs typeface="+mn-cs"/>
        </a:defRPr>
      </a:lvl7pPr>
      <a:lvl8pPr marL="2398284" algn="l" defTabSz="685223" rtl="0" eaLnBrk="1" latinLnBrk="0" hangingPunct="1">
        <a:defRPr sz="1400" kern="1200">
          <a:solidFill>
            <a:schemeClr val="tx1"/>
          </a:solidFill>
          <a:latin typeface="+mn-lt"/>
          <a:ea typeface="+mn-ea"/>
          <a:cs typeface="+mn-cs"/>
        </a:defRPr>
      </a:lvl8pPr>
      <a:lvl9pPr marL="2740897" algn="l" defTabSz="68522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360000" y="1152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360000" y="6444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88005" y="144000"/>
            <a:ext cx="1285875" cy="871538"/>
          </a:xfrm>
          <a:prstGeom prst="rect">
            <a:avLst/>
          </a:prstGeom>
        </p:spPr>
      </p:pic>
      <p:sp>
        <p:nvSpPr>
          <p:cNvPr id="2" name="Cím helye 1"/>
          <p:cNvSpPr>
            <a:spLocks noGrp="1"/>
          </p:cNvSpPr>
          <p:nvPr>
            <p:ph type="title"/>
          </p:nvPr>
        </p:nvSpPr>
        <p:spPr>
          <a:xfrm>
            <a:off x="628650" y="365126"/>
            <a:ext cx="7886700" cy="1325563"/>
          </a:xfrm>
          <a:prstGeom prst="rect">
            <a:avLst/>
          </a:prstGeom>
        </p:spPr>
        <p:txBody>
          <a:bodyPr vert="horz" lIns="91407" tIns="45705" rIns="91407" bIns="45705"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07" tIns="45705" rIns="91407" bIns="45705"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78"/>
            <a:ext cx="2057400" cy="365125"/>
          </a:xfrm>
          <a:prstGeom prst="rect">
            <a:avLst/>
          </a:prstGeom>
        </p:spPr>
        <p:txBody>
          <a:bodyPr vert="horz" lIns="91407" tIns="45705" rIns="91407" bIns="45705" rtlCol="0" anchor="ctr"/>
          <a:lstStyle>
            <a:lvl1pPr algn="l">
              <a:defRPr sz="900">
                <a:solidFill>
                  <a:schemeClr val="tx1">
                    <a:tint val="75000"/>
                  </a:schemeClr>
                </a:solidFill>
              </a:defRPr>
            </a:lvl1pPr>
          </a:lstStyle>
          <a:p>
            <a:pPr defTabSz="914070"/>
            <a:fld id="{B1ECD814-8E67-4E38-A211-FB24587C0F84}" type="datetime1">
              <a:rPr lang="hu-HU" smtClean="0">
                <a:solidFill>
                  <a:prstClr val="black">
                    <a:tint val="75000"/>
                  </a:prstClr>
                </a:solidFill>
              </a:rPr>
              <a:pPr defTabSz="914070"/>
              <a:t>2017.06.29.</a:t>
            </a:fld>
            <a:endParaRPr lang="hu-HU">
              <a:solidFill>
                <a:prstClr val="black">
                  <a:tint val="75000"/>
                </a:prstClr>
              </a:solidFill>
            </a:endParaRPr>
          </a:p>
        </p:txBody>
      </p:sp>
      <p:sp>
        <p:nvSpPr>
          <p:cNvPr id="5" name="Élőláb helye 4"/>
          <p:cNvSpPr>
            <a:spLocks noGrp="1"/>
          </p:cNvSpPr>
          <p:nvPr>
            <p:ph type="ftr" sz="quarter" idx="3"/>
          </p:nvPr>
        </p:nvSpPr>
        <p:spPr>
          <a:xfrm>
            <a:off x="3028950" y="6356378"/>
            <a:ext cx="3086100" cy="365125"/>
          </a:xfrm>
          <a:prstGeom prst="rect">
            <a:avLst/>
          </a:prstGeom>
        </p:spPr>
        <p:txBody>
          <a:bodyPr vert="horz" lIns="91407" tIns="45705" rIns="91407" bIns="45705" rtlCol="0" anchor="ctr"/>
          <a:lstStyle>
            <a:lvl1pPr algn="ctr">
              <a:defRPr sz="900">
                <a:solidFill>
                  <a:schemeClr val="tx1">
                    <a:tint val="75000"/>
                  </a:schemeClr>
                </a:solidFill>
              </a:defRPr>
            </a:lvl1pPr>
          </a:lstStyle>
          <a:p>
            <a:pPr defTabSz="914070"/>
            <a:endParaRPr lang="hu-HU">
              <a:solidFill>
                <a:prstClr val="black">
                  <a:tint val="75000"/>
                </a:prstClr>
              </a:solidFill>
            </a:endParaRPr>
          </a:p>
        </p:txBody>
      </p:sp>
      <p:sp>
        <p:nvSpPr>
          <p:cNvPr id="6" name="Dia számának helye 5"/>
          <p:cNvSpPr>
            <a:spLocks noGrp="1"/>
          </p:cNvSpPr>
          <p:nvPr>
            <p:ph type="sldNum" sz="quarter" idx="4"/>
          </p:nvPr>
        </p:nvSpPr>
        <p:spPr>
          <a:xfrm>
            <a:off x="6457950" y="6356378"/>
            <a:ext cx="2057400" cy="365125"/>
          </a:xfrm>
          <a:prstGeom prst="rect">
            <a:avLst/>
          </a:prstGeom>
        </p:spPr>
        <p:txBody>
          <a:bodyPr vert="horz" lIns="91407" tIns="45705" rIns="91407" bIns="45705" rtlCol="0" anchor="ctr"/>
          <a:lstStyle>
            <a:lvl1pPr algn="r">
              <a:defRPr sz="900">
                <a:solidFill>
                  <a:schemeClr val="tx1">
                    <a:tint val="75000"/>
                  </a:schemeClr>
                </a:solidFill>
              </a:defRPr>
            </a:lvl1pPr>
          </a:lstStyle>
          <a:p>
            <a:pPr defTabSz="914070"/>
            <a:fld id="{24ECCB2F-DC7A-4200-9D41-F237128CA327}" type="slidenum">
              <a:rPr lang="hu-HU" smtClean="0">
                <a:solidFill>
                  <a:prstClr val="black">
                    <a:tint val="75000"/>
                  </a:prstClr>
                </a:solidFill>
              </a:rPr>
              <a:pPr defTabSz="914070"/>
              <a:t>‹#›</a:t>
            </a:fld>
            <a:endParaRPr lang="hu-HU">
              <a:solidFill>
                <a:prstClr val="black">
                  <a:tint val="75000"/>
                </a:prstClr>
              </a:solidFill>
            </a:endParaRPr>
          </a:p>
        </p:txBody>
      </p:sp>
    </p:spTree>
    <p:extLst>
      <p:ext uri="{BB962C8B-B14F-4D97-AF65-F5344CB8AC3E}">
        <p14:creationId xmlns:p14="http://schemas.microsoft.com/office/powerpoint/2010/main" val="98207707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hdr="0" ftr="0" dt="0"/>
  <p:txStyles>
    <p:titleStyle>
      <a:lvl1pPr algn="l" defTabSz="68555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9" indent="-171389" algn="l" defTabSz="68555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4" indent="-171389" algn="l" defTabSz="68555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41" indent="-171389" algn="l" defTabSz="68555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18"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95"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72"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48"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824"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600"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hu-HU"/>
      </a:defPPr>
      <a:lvl1pPr marL="0" algn="l" defTabSz="685553" rtl="0" eaLnBrk="1" latinLnBrk="0" hangingPunct="1">
        <a:defRPr sz="1400" kern="1200">
          <a:solidFill>
            <a:schemeClr val="tx1"/>
          </a:solidFill>
          <a:latin typeface="+mn-lt"/>
          <a:ea typeface="+mn-ea"/>
          <a:cs typeface="+mn-cs"/>
        </a:defRPr>
      </a:lvl1pPr>
      <a:lvl2pPr marL="342777" algn="l" defTabSz="685553" rtl="0" eaLnBrk="1" latinLnBrk="0" hangingPunct="1">
        <a:defRPr sz="1400" kern="1200">
          <a:solidFill>
            <a:schemeClr val="tx1"/>
          </a:solidFill>
          <a:latin typeface="+mn-lt"/>
          <a:ea typeface="+mn-ea"/>
          <a:cs typeface="+mn-cs"/>
        </a:defRPr>
      </a:lvl2pPr>
      <a:lvl3pPr marL="685553" algn="l" defTabSz="685553" rtl="0" eaLnBrk="1" latinLnBrk="0" hangingPunct="1">
        <a:defRPr sz="1400" kern="1200">
          <a:solidFill>
            <a:schemeClr val="tx1"/>
          </a:solidFill>
          <a:latin typeface="+mn-lt"/>
          <a:ea typeface="+mn-ea"/>
          <a:cs typeface="+mn-cs"/>
        </a:defRPr>
      </a:lvl3pPr>
      <a:lvl4pPr marL="1028331" algn="l" defTabSz="685553" rtl="0" eaLnBrk="1" latinLnBrk="0" hangingPunct="1">
        <a:defRPr sz="1400" kern="1200">
          <a:solidFill>
            <a:schemeClr val="tx1"/>
          </a:solidFill>
          <a:latin typeface="+mn-lt"/>
          <a:ea typeface="+mn-ea"/>
          <a:cs typeface="+mn-cs"/>
        </a:defRPr>
      </a:lvl4pPr>
      <a:lvl5pPr marL="1371105" algn="l" defTabSz="685553" rtl="0" eaLnBrk="1" latinLnBrk="0" hangingPunct="1">
        <a:defRPr sz="1400" kern="1200">
          <a:solidFill>
            <a:schemeClr val="tx1"/>
          </a:solidFill>
          <a:latin typeface="+mn-lt"/>
          <a:ea typeface="+mn-ea"/>
          <a:cs typeface="+mn-cs"/>
        </a:defRPr>
      </a:lvl5pPr>
      <a:lvl6pPr marL="1713884" algn="l" defTabSz="685553" rtl="0" eaLnBrk="1" latinLnBrk="0" hangingPunct="1">
        <a:defRPr sz="1400" kern="1200">
          <a:solidFill>
            <a:schemeClr val="tx1"/>
          </a:solidFill>
          <a:latin typeface="+mn-lt"/>
          <a:ea typeface="+mn-ea"/>
          <a:cs typeface="+mn-cs"/>
        </a:defRPr>
      </a:lvl6pPr>
      <a:lvl7pPr marL="2056659" algn="l" defTabSz="685553" rtl="0" eaLnBrk="1" latinLnBrk="0" hangingPunct="1">
        <a:defRPr sz="1400" kern="1200">
          <a:solidFill>
            <a:schemeClr val="tx1"/>
          </a:solidFill>
          <a:latin typeface="+mn-lt"/>
          <a:ea typeface="+mn-ea"/>
          <a:cs typeface="+mn-cs"/>
        </a:defRPr>
      </a:lvl7pPr>
      <a:lvl8pPr marL="2399436" algn="l" defTabSz="685553" rtl="0" eaLnBrk="1" latinLnBrk="0" hangingPunct="1">
        <a:defRPr sz="1400" kern="1200">
          <a:solidFill>
            <a:schemeClr val="tx1"/>
          </a:solidFill>
          <a:latin typeface="+mn-lt"/>
          <a:ea typeface="+mn-ea"/>
          <a:cs typeface="+mn-cs"/>
        </a:defRPr>
      </a:lvl8pPr>
      <a:lvl9pPr marL="2742213" algn="l" defTabSz="68555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131E"/>
            </a:gs>
            <a:gs pos="50000">
              <a:srgbClr val="00456C"/>
            </a:gs>
            <a:gs pos="100000">
              <a:srgbClr val="00131E"/>
            </a:gs>
          </a:gsLst>
          <a:lin ang="5400000" scaled="1"/>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effectLst/>
              </a:rPr>
              <a:t>Click to edit Master title style</a:t>
            </a:r>
            <a:endParaRPr lang="ko-KR" altLang="en-US" dirty="0"/>
          </a:p>
        </p:txBody>
      </p:sp>
      <p:sp>
        <p:nvSpPr>
          <p:cNvPr id="3" name="텍스트 개체 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GB" dirty="0">
                <a:effectLst/>
              </a:rPr>
              <a:t>Click to edit Master text styles</a:t>
            </a:r>
            <a:endParaRPr lang="ko-KR" altLang="en-US" dirty="0"/>
          </a:p>
          <a:p>
            <a:pPr lvl="1"/>
            <a:r>
              <a:rPr lang="en-GB" dirty="0">
                <a:effectLst/>
              </a:rPr>
              <a:t>Second level</a:t>
            </a:r>
            <a:endParaRPr lang="ko-KR" altLang="en-US" dirty="0"/>
          </a:p>
          <a:p>
            <a:pPr lvl="2"/>
            <a:r>
              <a:rPr lang="en-GB" altLang="ko-KR" dirty="0"/>
              <a:t>Third level</a:t>
            </a:r>
            <a:endParaRPr lang="ko-KR" altLang="en-US" dirty="0"/>
          </a:p>
          <a:p>
            <a:pPr lvl="3"/>
            <a:r>
              <a:rPr lang="en-GB" altLang="ko-KR" dirty="0"/>
              <a:t>Fourth level</a:t>
            </a:r>
            <a:endParaRPr lang="ko-KR" altLang="en-US" dirty="0"/>
          </a:p>
          <a:p>
            <a:pPr lvl="4"/>
            <a:r>
              <a:rPr lang="en-GB" altLang="ko-KR" dirty="0"/>
              <a:t>Fifth level</a:t>
            </a:r>
            <a:endParaRPr lang="ko-KR" altLang="en-US" dirty="0"/>
          </a:p>
        </p:txBody>
      </p:sp>
    </p:spTree>
    <p:extLst>
      <p:ext uri="{BB962C8B-B14F-4D97-AF65-F5344CB8AC3E}">
        <p14:creationId xmlns:p14="http://schemas.microsoft.com/office/powerpoint/2010/main" val="35800433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94878" y="3614705"/>
            <a:ext cx="8529637" cy="2522538"/>
          </a:xfrm>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1</a:t>
            </a:fld>
            <a:endParaRPr lang="hu-HU">
              <a:solidFill>
                <a:prstClr val="black">
                  <a:tint val="75000"/>
                </a:prstClr>
              </a:solidFill>
            </a:endParaRPr>
          </a:p>
        </p:txBody>
      </p:sp>
      <p:sp>
        <p:nvSpPr>
          <p:cNvPr id="3" name="Téglalap 2"/>
          <p:cNvSpPr/>
          <p:nvPr/>
        </p:nvSpPr>
        <p:spPr>
          <a:xfrm>
            <a:off x="383232" y="3212976"/>
            <a:ext cx="8352928" cy="1908215"/>
          </a:xfrm>
          <a:prstGeom prst="rect">
            <a:avLst/>
          </a:prstGeom>
        </p:spPr>
        <p:txBody>
          <a:bodyPr wrap="square">
            <a:spAutoFit/>
          </a:bodyPr>
          <a:lstStyle/>
          <a:p>
            <a:pPr algn="ctr"/>
            <a:r>
              <a:rPr lang="hu-HU" sz="3200" dirty="0" smtClean="0">
                <a:latin typeface="+mj-lt"/>
              </a:rPr>
              <a:t>A 9 évfolyamos </a:t>
            </a:r>
            <a:r>
              <a:rPr lang="hu-HU" sz="3200" dirty="0">
                <a:latin typeface="+mj-lt"/>
              </a:rPr>
              <a:t>á</a:t>
            </a:r>
            <a:r>
              <a:rPr lang="hu-HU" sz="3200" dirty="0" smtClean="0">
                <a:latin typeface="+mj-lt"/>
              </a:rPr>
              <a:t>ltalános iskola bevezetése az alapkészségek fejlesztése érdekében </a:t>
            </a:r>
            <a:r>
              <a:rPr lang="hu-HU" sz="3200" dirty="0" smtClean="0">
                <a:latin typeface="+mj-lt"/>
              </a:rPr>
              <a:t/>
            </a:r>
            <a:br>
              <a:rPr lang="hu-HU" sz="3200" dirty="0" smtClean="0">
                <a:latin typeface="+mj-lt"/>
              </a:rPr>
            </a:br>
            <a:r>
              <a:rPr lang="hu-HU" b="1" dirty="0"/>
              <a:t/>
            </a:r>
            <a:br>
              <a:rPr lang="hu-HU" b="1" dirty="0"/>
            </a:br>
            <a:r>
              <a:rPr lang="hu-HU" dirty="0" smtClean="0"/>
              <a:t>Lebanov József</a:t>
            </a:r>
          </a:p>
          <a:p>
            <a:pPr algn="ctr"/>
            <a:r>
              <a:rPr lang="hu-HU" dirty="0" smtClean="0"/>
              <a:t>főosztályvezető</a:t>
            </a:r>
            <a:endParaRPr lang="hu-HU" dirty="0"/>
          </a:p>
        </p:txBody>
      </p:sp>
    </p:spTree>
    <p:extLst>
      <p:ext uri="{BB962C8B-B14F-4D97-AF65-F5344CB8AC3E}">
        <p14:creationId xmlns:p14="http://schemas.microsoft.com/office/powerpoint/2010/main" val="3059156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365126"/>
            <a:ext cx="7886700" cy="1325563"/>
          </a:xfrm>
        </p:spPr>
        <p:txBody>
          <a:bodyPr/>
          <a:lstStyle/>
          <a:p>
            <a:r>
              <a:rPr lang="en-US" dirty="0" smtClean="0"/>
              <a:t>PISA</a:t>
            </a:r>
            <a:r>
              <a:rPr lang="hu-HU" dirty="0" smtClean="0"/>
              <a:t>-</a:t>
            </a:r>
            <a:r>
              <a:rPr lang="en-US" dirty="0" err="1" smtClean="0"/>
              <a:t>eredmények</a:t>
            </a:r>
            <a:r>
              <a:rPr lang="en-US" dirty="0" smtClean="0"/>
              <a:t> </a:t>
            </a:r>
            <a:endParaRPr lang="en-US"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10</a:t>
            </a:fld>
            <a:endParaRPr lang="hu-HU">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96" y="1243232"/>
            <a:ext cx="520895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365104"/>
            <a:ext cx="758522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zövegdoboz 5"/>
          <p:cNvSpPr txBox="1"/>
          <p:nvPr/>
        </p:nvSpPr>
        <p:spPr>
          <a:xfrm>
            <a:off x="323528" y="5877272"/>
            <a:ext cx="8424936" cy="646290"/>
          </a:xfrm>
          <a:prstGeom prst="rect">
            <a:avLst/>
          </a:prstGeom>
          <a:noFill/>
        </p:spPr>
        <p:txBody>
          <a:bodyPr wrap="square" lIns="91396" tIns="45700" rIns="91396" bIns="45700" rtlCol="0">
            <a:spAutoFit/>
          </a:bodyPr>
          <a:lstStyle/>
          <a:p>
            <a:pPr algn="ctr"/>
            <a:r>
              <a:rPr lang="hu-HU" dirty="0" smtClean="0">
                <a:solidFill>
                  <a:schemeClr val="accent1">
                    <a:lumMod val="75000"/>
                  </a:schemeClr>
                </a:solidFill>
                <a:latin typeface="+mj-lt"/>
              </a:rPr>
              <a:t>Romló teljesítmény, </a:t>
            </a:r>
            <a:r>
              <a:rPr lang="hu-HU" dirty="0">
                <a:solidFill>
                  <a:schemeClr val="accent1">
                    <a:lumMod val="75000"/>
                  </a:schemeClr>
                </a:solidFill>
                <a:latin typeface="+mj-lt"/>
              </a:rPr>
              <a:t>nemzetközi (OECD) összehasonlításban az </a:t>
            </a:r>
            <a:r>
              <a:rPr lang="hu-HU" dirty="0" smtClean="0">
                <a:solidFill>
                  <a:schemeClr val="accent1">
                    <a:lumMod val="75000"/>
                  </a:schemeClr>
                </a:solidFill>
                <a:latin typeface="+mj-lt"/>
              </a:rPr>
              <a:t>utolsó negyedben</a:t>
            </a:r>
          </a:p>
          <a:p>
            <a:pPr algn="ctr"/>
            <a:r>
              <a:rPr lang="hu-HU" dirty="0" smtClean="0">
                <a:solidFill>
                  <a:schemeClr val="accent1">
                    <a:lumMod val="75000"/>
                  </a:schemeClr>
                </a:solidFill>
                <a:latin typeface="+mj-lt"/>
              </a:rPr>
              <a:t>vannak a tanulóink.</a:t>
            </a:r>
            <a:endParaRPr lang="hu-HU" dirty="0">
              <a:solidFill>
                <a:schemeClr val="accent1">
                  <a:lumMod val="75000"/>
                </a:schemeClr>
              </a:solidFill>
              <a:latin typeface="+mj-lt"/>
            </a:endParaRPr>
          </a:p>
        </p:txBody>
      </p:sp>
    </p:spTree>
    <p:extLst>
      <p:ext uri="{BB962C8B-B14F-4D97-AF65-F5344CB8AC3E}">
        <p14:creationId xmlns:p14="http://schemas.microsoft.com/office/powerpoint/2010/main" val="339894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16632"/>
            <a:ext cx="8424936" cy="1325563"/>
          </a:xfrm>
        </p:spPr>
        <p:txBody>
          <a:bodyPr/>
          <a:lstStyle/>
          <a:p>
            <a:r>
              <a:rPr lang="hu-HU" dirty="0" smtClean="0"/>
              <a:t>Az i</a:t>
            </a:r>
            <a:r>
              <a:rPr lang="en-US" dirty="0" err="1" smtClean="0"/>
              <a:t>skolatípus</a:t>
            </a:r>
            <a:r>
              <a:rPr lang="en-US" dirty="0" smtClean="0"/>
              <a:t> </a:t>
            </a:r>
            <a:r>
              <a:rPr lang="en-US" dirty="0" err="1" smtClean="0"/>
              <a:t>hatása</a:t>
            </a:r>
            <a:r>
              <a:rPr lang="hu-HU" dirty="0"/>
              <a:t/>
            </a:r>
            <a:br>
              <a:rPr lang="hu-HU" dirty="0"/>
            </a:br>
            <a:r>
              <a:rPr lang="hu-HU" dirty="0" smtClean="0"/>
              <a:t>a</a:t>
            </a:r>
            <a:r>
              <a:rPr lang="en-US" dirty="0" smtClean="0"/>
              <a:t> PISA</a:t>
            </a:r>
            <a:r>
              <a:rPr lang="hu-HU" dirty="0" smtClean="0"/>
              <a:t>-</a:t>
            </a:r>
            <a:r>
              <a:rPr lang="en-US" dirty="0" err="1" smtClean="0"/>
              <a:t>eredmények</a:t>
            </a:r>
            <a:r>
              <a:rPr lang="en-US" dirty="0" smtClean="0"/>
              <a:t> </a:t>
            </a:r>
            <a:r>
              <a:rPr lang="hu-HU" dirty="0" smtClean="0"/>
              <a:t>tükrében</a:t>
            </a:r>
            <a:endParaRPr lang="en-US"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11</a:t>
            </a:fld>
            <a:endParaRPr lang="hu-HU">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13396"/>
            <a:ext cx="4104455" cy="161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858934708"/>
              </p:ext>
            </p:extLst>
          </p:nvPr>
        </p:nvGraphicFramePr>
        <p:xfrm>
          <a:off x="4716016" y="1713396"/>
          <a:ext cx="4032448" cy="1584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áblázat 3"/>
          <p:cNvGraphicFramePr>
            <a:graphicFrameLocks noGrp="1"/>
          </p:cNvGraphicFramePr>
          <p:nvPr>
            <p:extLst>
              <p:ext uri="{D42A27DB-BD31-4B8C-83A1-F6EECF244321}">
                <p14:modId xmlns:p14="http://schemas.microsoft.com/office/powerpoint/2010/main" val="1820079948"/>
              </p:ext>
            </p:extLst>
          </p:nvPr>
        </p:nvGraphicFramePr>
        <p:xfrm>
          <a:off x="539552" y="3548992"/>
          <a:ext cx="8208912" cy="1463167"/>
        </p:xfrm>
        <a:graphic>
          <a:graphicData uri="http://schemas.openxmlformats.org/drawingml/2006/table">
            <a:tbl>
              <a:tblPr firstRow="1" firstCol="1" bandRow="1"/>
              <a:tblGrid>
                <a:gridCol w="2674900">
                  <a:extLst>
                    <a:ext uri="{9D8B030D-6E8A-4147-A177-3AD203B41FA5}">
                      <a16:colId xmlns="" xmlns:a16="http://schemas.microsoft.com/office/drawing/2014/main" val="20000"/>
                    </a:ext>
                  </a:extLst>
                </a:gridCol>
                <a:gridCol w="2138392">
                  <a:extLst>
                    <a:ext uri="{9D8B030D-6E8A-4147-A177-3AD203B41FA5}">
                      <a16:colId xmlns="" xmlns:a16="http://schemas.microsoft.com/office/drawing/2014/main" val="20001"/>
                    </a:ext>
                  </a:extLst>
                </a:gridCol>
                <a:gridCol w="3395620">
                  <a:extLst>
                    <a:ext uri="{9D8B030D-6E8A-4147-A177-3AD203B41FA5}">
                      <a16:colId xmlns="" xmlns:a16="http://schemas.microsoft.com/office/drawing/2014/main" val="20002"/>
                    </a:ext>
                  </a:extLst>
                </a:gridCol>
              </a:tblGrid>
              <a:tr h="0">
                <a:tc>
                  <a:txBody>
                    <a:bodyPr/>
                    <a:lstStyle/>
                    <a:p>
                      <a:pPr marL="0" marR="0" algn="ctr">
                        <a:lnSpc>
                          <a:spcPct val="120000"/>
                        </a:lnSpc>
                        <a:spcBef>
                          <a:spcPts val="0"/>
                        </a:spcBef>
                        <a:spcAft>
                          <a:spcPts val="0"/>
                        </a:spcAft>
                      </a:pPr>
                      <a:r>
                        <a:rPr lang="hu-HU" sz="1200" b="1" dirty="0">
                          <a:solidFill>
                            <a:srgbClr val="000000"/>
                          </a:solidFill>
                          <a:effectLst/>
                          <a:latin typeface="+mn-lt"/>
                          <a:ea typeface="Times New Roman"/>
                        </a:rPr>
                        <a:t>Magyar iskolatípus</a:t>
                      </a:r>
                      <a:endParaRPr lang="en-US" sz="12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20000"/>
                        </a:lnSpc>
                        <a:spcBef>
                          <a:spcPts val="0"/>
                        </a:spcBef>
                        <a:spcAft>
                          <a:spcPts val="0"/>
                        </a:spcAft>
                      </a:pPr>
                      <a:r>
                        <a:rPr lang="hu-HU" sz="1200" b="1">
                          <a:solidFill>
                            <a:srgbClr val="000000"/>
                          </a:solidFill>
                          <a:effectLst/>
                          <a:latin typeface="+mn-lt"/>
                          <a:ea typeface="Times New Roman"/>
                        </a:rPr>
                        <a:t>Átlagos iskolatípus pontszám</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20000"/>
                        </a:lnSpc>
                        <a:spcBef>
                          <a:spcPts val="0"/>
                        </a:spcBef>
                        <a:spcAft>
                          <a:spcPts val="0"/>
                        </a:spcAft>
                      </a:pPr>
                      <a:r>
                        <a:rPr lang="hu-HU" sz="1200" b="1">
                          <a:solidFill>
                            <a:srgbClr val="000000"/>
                          </a:solidFill>
                          <a:effectLst/>
                          <a:latin typeface="+mn-lt"/>
                          <a:ea typeface="Times New Roman"/>
                        </a:rPr>
                        <a:t>Nemzetközi hasonló vagy azonos „érték”</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0">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8, 6 évfolyamos gimnáziumi tanulók</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567, 552</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Szingapúr (listavezető)</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4 évfolyamos gimnáziumi tanulók</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dirty="0">
                          <a:solidFill>
                            <a:srgbClr val="000000"/>
                          </a:solidFill>
                          <a:effectLst/>
                          <a:latin typeface="+mn-lt"/>
                          <a:ea typeface="Times New Roman"/>
                        </a:rPr>
                        <a:t>531</a:t>
                      </a:r>
                      <a:endParaRPr lang="en-US" sz="12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Japán, Észtország (első 5-ben)</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0370">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szakgimnáziumi (korábbi szakközépiskolai) tanulók</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473 (cca. országos átlag)</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Litvánia, Horvátország (OECD- átlag alatt kevéssel)</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0675">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szakközépiskolai (korábbi szakiskolai) és általános iskolai tanulók</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a:solidFill>
                            <a:srgbClr val="000000"/>
                          </a:solidFill>
                          <a:effectLst/>
                          <a:latin typeface="+mn-lt"/>
                          <a:ea typeface="Times New Roman"/>
                        </a:rPr>
                        <a:t>&lt;390</a:t>
                      </a:r>
                      <a:endParaRPr lang="en-US" sz="12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hu-HU" sz="1200" dirty="0">
                          <a:solidFill>
                            <a:srgbClr val="000000"/>
                          </a:solidFill>
                          <a:effectLst/>
                          <a:latin typeface="+mn-lt"/>
                          <a:ea typeface="Times New Roman"/>
                        </a:rPr>
                        <a:t>Libanon, Tunézia, Peru (utolsó 7-ben a nemzetközi mezőnyben) </a:t>
                      </a:r>
                      <a:endParaRPr lang="en-US" sz="12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8" name="Szövegdoboz 7"/>
          <p:cNvSpPr txBox="1"/>
          <p:nvPr/>
        </p:nvSpPr>
        <p:spPr>
          <a:xfrm>
            <a:off x="539552" y="5314023"/>
            <a:ext cx="8208912" cy="1200288"/>
          </a:xfrm>
          <a:prstGeom prst="rect">
            <a:avLst/>
          </a:prstGeom>
          <a:noFill/>
        </p:spPr>
        <p:txBody>
          <a:bodyPr wrap="square" lIns="91396" tIns="45700" rIns="91396" bIns="45700" rtlCol="0">
            <a:spAutoFit/>
          </a:bodyPr>
          <a:lstStyle/>
          <a:p>
            <a:pPr algn="ctr"/>
            <a:r>
              <a:rPr lang="en-US" dirty="0" smtClean="0">
                <a:solidFill>
                  <a:schemeClr val="accent1">
                    <a:lumMod val="75000"/>
                  </a:schemeClr>
                </a:solidFill>
                <a:latin typeface="+mj-lt"/>
              </a:rPr>
              <a:t>A </a:t>
            </a:r>
            <a:r>
              <a:rPr lang="en-US" dirty="0" err="1" smtClean="0">
                <a:solidFill>
                  <a:schemeClr val="accent1">
                    <a:lumMod val="75000"/>
                  </a:schemeClr>
                </a:solidFill>
                <a:latin typeface="+mj-lt"/>
              </a:rPr>
              <a:t>diákok</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közötti</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teljesítménykülönbség</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itthon</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nagyobb</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arányban</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az</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iskolák</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közötti</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különbözőségből</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származik</a:t>
            </a:r>
            <a:r>
              <a:rPr lang="en-US" dirty="0" smtClean="0">
                <a:solidFill>
                  <a:schemeClr val="accent1">
                    <a:lumMod val="75000"/>
                  </a:schemeClr>
                </a:solidFill>
                <a:latin typeface="+mj-lt"/>
              </a:rPr>
              <a:t> (56%)</a:t>
            </a:r>
            <a:r>
              <a:rPr lang="hu-HU" dirty="0" smtClean="0">
                <a:solidFill>
                  <a:schemeClr val="accent1">
                    <a:lumMod val="75000"/>
                  </a:schemeClr>
                </a:solidFill>
                <a:latin typeface="+mj-lt"/>
              </a:rPr>
              <a:t>,</a:t>
            </a:r>
            <a:r>
              <a:rPr lang="en-US" dirty="0" smtClean="0">
                <a:solidFill>
                  <a:schemeClr val="accent1">
                    <a:lumMod val="75000"/>
                  </a:schemeClr>
                </a:solidFill>
                <a:latin typeface="+mj-lt"/>
              </a:rPr>
              <a:t> mint </a:t>
            </a:r>
            <a:r>
              <a:rPr lang="en-US" dirty="0" err="1" smtClean="0">
                <a:solidFill>
                  <a:schemeClr val="accent1">
                    <a:lumMod val="75000"/>
                  </a:schemeClr>
                </a:solidFill>
                <a:latin typeface="+mj-lt"/>
              </a:rPr>
              <a:t>az</a:t>
            </a:r>
            <a:r>
              <a:rPr lang="en-US" dirty="0" smtClean="0">
                <a:solidFill>
                  <a:schemeClr val="accent1">
                    <a:lumMod val="75000"/>
                  </a:schemeClr>
                </a:solidFill>
                <a:latin typeface="+mj-lt"/>
              </a:rPr>
              <a:t> OECD</a:t>
            </a:r>
            <a:r>
              <a:rPr lang="hu-HU" dirty="0" smtClean="0">
                <a:solidFill>
                  <a:schemeClr val="accent1">
                    <a:lumMod val="75000"/>
                  </a:schemeClr>
                </a:solidFill>
                <a:latin typeface="+mj-lt"/>
              </a:rPr>
              <a:t>-</a:t>
            </a:r>
            <a:r>
              <a:rPr lang="en-US" dirty="0" err="1" smtClean="0">
                <a:solidFill>
                  <a:schemeClr val="accent1">
                    <a:lumMod val="75000"/>
                  </a:schemeClr>
                </a:solidFill>
                <a:latin typeface="+mj-lt"/>
              </a:rPr>
              <a:t>országokban</a:t>
            </a:r>
            <a:r>
              <a:rPr lang="hu-HU" dirty="0" smtClean="0">
                <a:solidFill>
                  <a:schemeClr val="accent1">
                    <a:lumMod val="75000"/>
                  </a:schemeClr>
                </a:solidFill>
                <a:latin typeface="+mj-lt"/>
              </a:rPr>
              <a:t>, ahol ez</a:t>
            </a:r>
            <a:r>
              <a:rPr lang="en-US" dirty="0" smtClean="0">
                <a:solidFill>
                  <a:schemeClr val="accent1">
                    <a:lumMod val="75000"/>
                  </a:schemeClr>
                </a:solidFill>
                <a:latin typeface="+mj-lt"/>
              </a:rPr>
              <a:t> 31%.</a:t>
            </a:r>
            <a:endParaRPr lang="hu-HU" dirty="0" smtClean="0">
              <a:solidFill>
                <a:schemeClr val="accent1">
                  <a:lumMod val="75000"/>
                </a:schemeClr>
              </a:solidFill>
              <a:latin typeface="+mj-lt"/>
            </a:endParaRPr>
          </a:p>
          <a:p>
            <a:pPr algn="ctr"/>
            <a:r>
              <a:rPr lang="en-US" dirty="0" err="1" smtClean="0">
                <a:solidFill>
                  <a:schemeClr val="accent1">
                    <a:lumMod val="75000"/>
                  </a:schemeClr>
                </a:solidFill>
                <a:latin typeface="+mj-lt"/>
              </a:rPr>
              <a:t>Az</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iskolán</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belüli</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teljesítménykülönbségek</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alacsonyabbak</a:t>
            </a:r>
            <a:r>
              <a:rPr lang="en-US" dirty="0" smtClean="0">
                <a:solidFill>
                  <a:schemeClr val="accent1">
                    <a:lumMod val="75000"/>
                  </a:schemeClr>
                </a:solidFill>
                <a:latin typeface="+mj-lt"/>
              </a:rPr>
              <a:t> </a:t>
            </a:r>
            <a:r>
              <a:rPr lang="hu-HU" dirty="0" smtClean="0">
                <a:solidFill>
                  <a:schemeClr val="accent1">
                    <a:lumMod val="75000"/>
                  </a:schemeClr>
                </a:solidFill>
                <a:latin typeface="+mj-lt"/>
              </a:rPr>
              <a:t>nálunk</a:t>
            </a:r>
            <a:r>
              <a:rPr lang="en-US" dirty="0" smtClean="0">
                <a:solidFill>
                  <a:schemeClr val="accent1">
                    <a:lumMod val="75000"/>
                  </a:schemeClr>
                </a:solidFill>
                <a:latin typeface="+mj-lt"/>
              </a:rPr>
              <a:t>(46%)</a:t>
            </a:r>
            <a:r>
              <a:rPr lang="hu-HU" dirty="0" smtClean="0">
                <a:solidFill>
                  <a:schemeClr val="accent1">
                    <a:lumMod val="75000"/>
                  </a:schemeClr>
                </a:solidFill>
                <a:latin typeface="+mj-lt"/>
              </a:rPr>
              <a:t>,</a:t>
            </a:r>
            <a:r>
              <a:rPr lang="en-US" dirty="0" smtClean="0">
                <a:solidFill>
                  <a:schemeClr val="accent1">
                    <a:lumMod val="75000"/>
                  </a:schemeClr>
                </a:solidFill>
                <a:latin typeface="+mj-lt"/>
              </a:rPr>
              <a:t> mint </a:t>
            </a:r>
            <a:r>
              <a:rPr lang="en-US" dirty="0" err="1" smtClean="0">
                <a:solidFill>
                  <a:schemeClr val="accent1">
                    <a:lumMod val="75000"/>
                  </a:schemeClr>
                </a:solidFill>
                <a:latin typeface="+mj-lt"/>
              </a:rPr>
              <a:t>az</a:t>
            </a:r>
            <a:r>
              <a:rPr lang="en-US" dirty="0" smtClean="0">
                <a:solidFill>
                  <a:schemeClr val="accent1">
                    <a:lumMod val="75000"/>
                  </a:schemeClr>
                </a:solidFill>
                <a:latin typeface="+mj-lt"/>
              </a:rPr>
              <a:t> OECD </a:t>
            </a:r>
            <a:r>
              <a:rPr lang="hu-HU" dirty="0" smtClean="0">
                <a:solidFill>
                  <a:schemeClr val="accent1">
                    <a:lumMod val="75000"/>
                  </a:schemeClr>
                </a:solidFill>
                <a:latin typeface="+mj-lt"/>
              </a:rPr>
              <a:t>–</a:t>
            </a:r>
            <a:r>
              <a:rPr lang="hu-HU" dirty="0" err="1" smtClean="0">
                <a:solidFill>
                  <a:schemeClr val="accent1">
                    <a:lumMod val="75000"/>
                  </a:schemeClr>
                </a:solidFill>
                <a:latin typeface="+mj-lt"/>
              </a:rPr>
              <a:t>ben</a:t>
            </a:r>
            <a:r>
              <a:rPr lang="hu-HU" dirty="0" smtClean="0">
                <a:solidFill>
                  <a:schemeClr val="accent1">
                    <a:lumMod val="75000"/>
                  </a:schemeClr>
                </a:solidFill>
                <a:latin typeface="+mj-lt"/>
              </a:rPr>
              <a:t>, ahol </a:t>
            </a:r>
            <a:r>
              <a:rPr lang="en-US" dirty="0" smtClean="0">
                <a:solidFill>
                  <a:schemeClr val="accent1">
                    <a:lumMod val="75000"/>
                  </a:schemeClr>
                </a:solidFill>
                <a:latin typeface="+mj-lt"/>
              </a:rPr>
              <a:t>69%</a:t>
            </a:r>
            <a:r>
              <a:rPr lang="hu-HU" dirty="0" err="1" smtClean="0">
                <a:solidFill>
                  <a:schemeClr val="accent1">
                    <a:lumMod val="75000"/>
                  </a:schemeClr>
                </a:solidFill>
                <a:latin typeface="+mj-lt"/>
              </a:rPr>
              <a:t>-os</a:t>
            </a:r>
            <a:r>
              <a:rPr lang="hu-HU" dirty="0" smtClean="0">
                <a:solidFill>
                  <a:schemeClr val="accent1">
                    <a:lumMod val="75000"/>
                  </a:schemeClr>
                </a:solidFill>
                <a:latin typeface="+mj-lt"/>
              </a:rPr>
              <a:t>.</a:t>
            </a:r>
            <a:endParaRPr lang="hu-HU" dirty="0">
              <a:solidFill>
                <a:schemeClr val="accent1">
                  <a:lumMod val="75000"/>
                </a:schemeClr>
              </a:solidFill>
              <a:latin typeface="+mj-lt"/>
            </a:endParaRPr>
          </a:p>
        </p:txBody>
      </p:sp>
    </p:spTree>
    <p:extLst>
      <p:ext uri="{BB962C8B-B14F-4D97-AF65-F5344CB8AC3E}">
        <p14:creationId xmlns:p14="http://schemas.microsoft.com/office/powerpoint/2010/main" val="2964872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8568952" cy="1325563"/>
          </a:xfrm>
        </p:spPr>
        <p:txBody>
          <a:bodyPr>
            <a:normAutofit fontScale="90000"/>
          </a:bodyPr>
          <a:lstStyle/>
          <a:p>
            <a:r>
              <a:rPr lang="hu-HU" sz="3200" dirty="0" smtClean="0"/>
              <a:t>Hazánkra és az EU országaira vonatkozó</a:t>
            </a:r>
            <a:br>
              <a:rPr lang="hu-HU" sz="3200" dirty="0" smtClean="0"/>
            </a:br>
            <a:r>
              <a:rPr lang="hu-HU" sz="3200" dirty="0" smtClean="0"/>
              <a:t>megállapítások</a:t>
            </a:r>
            <a:r>
              <a:rPr lang="hu-HU" sz="3200" dirty="0"/>
              <a:t/>
            </a:r>
            <a:br>
              <a:rPr lang="hu-HU" sz="3200" dirty="0"/>
            </a:br>
            <a:r>
              <a:rPr lang="hu-HU" sz="3200" dirty="0" smtClean="0"/>
              <a:t>E</a:t>
            </a:r>
            <a:r>
              <a:rPr lang="en-US" sz="3200" dirty="0" smtClean="0"/>
              <a:t>U</a:t>
            </a:r>
            <a:r>
              <a:rPr lang="hu-HU" sz="3200" dirty="0" err="1"/>
              <a:t>-</a:t>
            </a:r>
            <a:r>
              <a:rPr lang="hu-HU" sz="3200" dirty="0" err="1" smtClean="0"/>
              <a:t>államok</a:t>
            </a:r>
            <a:r>
              <a:rPr lang="en-US" sz="3200" dirty="0" smtClean="0"/>
              <a:t> </a:t>
            </a:r>
            <a:r>
              <a:rPr lang="hu-HU" sz="3200" dirty="0" smtClean="0"/>
              <a:t>a </a:t>
            </a:r>
            <a:r>
              <a:rPr lang="en-US" sz="3200" dirty="0" smtClean="0"/>
              <a:t>2015</a:t>
            </a:r>
            <a:r>
              <a:rPr lang="hu-HU" sz="3200" dirty="0" err="1" smtClean="0"/>
              <a:t>-ös</a:t>
            </a:r>
            <a:r>
              <a:rPr lang="en-US" sz="3200" dirty="0" smtClean="0"/>
              <a:t> </a:t>
            </a:r>
            <a:r>
              <a:rPr lang="hu-HU" sz="3200" dirty="0" err="1" smtClean="0"/>
              <a:t>PISA-eredmények</a:t>
            </a:r>
            <a:r>
              <a:rPr lang="hu-HU" sz="3200" dirty="0" smtClean="0"/>
              <a:t> alapján</a:t>
            </a:r>
            <a:endParaRPr lang="hu-HU" sz="3200" dirty="0"/>
          </a:p>
        </p:txBody>
      </p:sp>
      <p:sp>
        <p:nvSpPr>
          <p:cNvPr id="4" name="Cím 1"/>
          <p:cNvSpPr>
            <a:spLocks noGrp="1"/>
          </p:cNvSpPr>
          <p:nvPr>
            <p:ph idx="1"/>
          </p:nvPr>
        </p:nvSpPr>
        <p:spPr>
          <a:xfrm>
            <a:off x="467544" y="1700808"/>
            <a:ext cx="8352928" cy="4608512"/>
          </a:xfrm>
        </p:spPr>
        <p:txBody>
          <a:bodyPr>
            <a:noAutofit/>
          </a:bodyPr>
          <a:lstStyle/>
          <a:p>
            <a:pPr algn="just"/>
            <a:r>
              <a:rPr lang="hu-HU" sz="2000" dirty="0" smtClean="0">
                <a:latin typeface="+mj-lt"/>
                <a:cs typeface="Times New Roman" panose="02020603050405020304" pitchFamily="18" charset="0"/>
              </a:rPr>
              <a:t>Hazánk mellett számos állam – köztük sok EU-állam – esetében történt visszalépés a 2012-es  </a:t>
            </a:r>
            <a:r>
              <a:rPr lang="hu-HU" sz="2000" dirty="0" err="1" smtClean="0">
                <a:latin typeface="+mj-lt"/>
                <a:cs typeface="Times New Roman" panose="02020603050405020304" pitchFamily="18" charset="0"/>
              </a:rPr>
              <a:t>PISA-eredményekhez</a:t>
            </a:r>
            <a:r>
              <a:rPr lang="hu-HU" sz="2000" dirty="0" smtClean="0">
                <a:latin typeface="+mj-lt"/>
                <a:cs typeface="Times New Roman" panose="02020603050405020304" pitchFamily="18" charset="0"/>
              </a:rPr>
              <a:t> képest. Emiatt is határozott oktatáspolitikai intézkedésekre van szükség, hogy elsősorban </a:t>
            </a:r>
            <a:r>
              <a:rPr lang="hu-HU" sz="2000" dirty="0" smtClean="0">
                <a:solidFill>
                  <a:schemeClr val="accent1">
                    <a:lumMod val="75000"/>
                  </a:schemeClr>
                </a:solidFill>
                <a:latin typeface="+mj-lt"/>
                <a:cs typeface="Times New Roman" panose="02020603050405020304" pitchFamily="18" charset="0"/>
              </a:rPr>
              <a:t>az alacsony teljesítményszinteken állók oktatási eredményei növekedhessenek, csökkenjenek a lemorzsolódási esélyeik </a:t>
            </a:r>
            <a:r>
              <a:rPr lang="hu-HU" sz="2000" dirty="0" smtClean="0">
                <a:latin typeface="+mj-lt"/>
                <a:cs typeface="Times New Roman" panose="02020603050405020304" pitchFamily="18" charset="0"/>
              </a:rPr>
              <a:t>hiszen ők azok, akik jelenleg nem képesek egy modern társadalom és munkaerőpiac kihívásaival eredményesen szembenézni. </a:t>
            </a:r>
          </a:p>
          <a:p>
            <a:pPr algn="just"/>
            <a:r>
              <a:rPr lang="hu-HU" sz="2000" dirty="0" smtClean="0">
                <a:latin typeface="+mj-lt"/>
                <a:cs typeface="Times New Roman" panose="02020603050405020304" pitchFamily="18" charset="0"/>
              </a:rPr>
              <a:t>Hazánkban </a:t>
            </a:r>
            <a:r>
              <a:rPr lang="hu-HU" sz="2000" dirty="0">
                <a:solidFill>
                  <a:schemeClr val="accent1">
                    <a:lumMod val="75000"/>
                  </a:schemeClr>
                </a:solidFill>
                <a:latin typeface="+mj-lt"/>
                <a:cs typeface="Times New Roman" panose="02020603050405020304" pitchFamily="18" charset="0"/>
              </a:rPr>
              <a:t>nem </a:t>
            </a:r>
            <a:r>
              <a:rPr lang="hu-HU" sz="2000" dirty="0" smtClean="0">
                <a:solidFill>
                  <a:schemeClr val="accent1">
                    <a:lumMod val="75000"/>
                  </a:schemeClr>
                </a:solidFill>
                <a:latin typeface="+mj-lt"/>
                <a:cs typeface="Times New Roman" panose="02020603050405020304" pitchFamily="18" charset="0"/>
              </a:rPr>
              <a:t>jelentősek </a:t>
            </a:r>
            <a:r>
              <a:rPr lang="hu-HU" sz="2000" dirty="0">
                <a:solidFill>
                  <a:schemeClr val="accent1">
                    <a:lumMod val="75000"/>
                  </a:schemeClr>
                </a:solidFill>
                <a:latin typeface="+mj-lt"/>
                <a:cs typeface="Times New Roman" panose="02020603050405020304" pitchFamily="18" charset="0"/>
              </a:rPr>
              <a:t>az oktatáshoz való hozzáférés és a teszteken mért különbségek </a:t>
            </a:r>
            <a:r>
              <a:rPr lang="hu-HU" sz="2000" dirty="0" smtClean="0">
                <a:solidFill>
                  <a:schemeClr val="accent1">
                    <a:lumMod val="75000"/>
                  </a:schemeClr>
                </a:solidFill>
                <a:latin typeface="+mj-lt"/>
                <a:cs typeface="Times New Roman" panose="02020603050405020304" pitchFamily="18" charset="0"/>
              </a:rPr>
              <a:t>vonatkozásában a fiúk és a lányok közti teljesítménykülönbségek</a:t>
            </a:r>
            <a:r>
              <a:rPr lang="hu-HU" sz="2000" dirty="0" smtClean="0">
                <a:latin typeface="+mj-lt"/>
                <a:cs typeface="Times New Roman" panose="02020603050405020304" pitchFamily="18" charset="0"/>
              </a:rPr>
              <a:t>. Ugyanakkor az olvasás-szövegértés terén a fiúk eredményesebb oktatására több figyelmet kell fordítani a jövőben. </a:t>
            </a:r>
          </a:p>
          <a:p>
            <a:pPr algn="just"/>
            <a:r>
              <a:rPr lang="hu-HU" sz="2000" dirty="0" smtClean="0">
                <a:latin typeface="+mj-lt"/>
                <a:cs typeface="Times New Roman" panose="02020603050405020304" pitchFamily="18" charset="0"/>
              </a:rPr>
              <a:t>A </a:t>
            </a:r>
            <a:r>
              <a:rPr lang="hu-HU" sz="2000" dirty="0" err="1" smtClean="0">
                <a:latin typeface="+mj-lt"/>
                <a:cs typeface="Times New Roman" panose="02020603050405020304" pitchFamily="18" charset="0"/>
              </a:rPr>
              <a:t>PISA-mérésben</a:t>
            </a:r>
            <a:r>
              <a:rPr lang="hu-HU" sz="2000" dirty="0" smtClean="0">
                <a:latin typeface="+mj-lt"/>
                <a:cs typeface="Times New Roman" panose="02020603050405020304" pitchFamily="18" charset="0"/>
              </a:rPr>
              <a:t> a magasabb képességszinten </a:t>
            </a:r>
            <a:r>
              <a:rPr lang="hu-HU" sz="2000" dirty="0">
                <a:latin typeface="+mj-lt"/>
                <a:cs typeface="Times New Roman" panose="02020603050405020304" pitchFamily="18" charset="0"/>
              </a:rPr>
              <a:t>lévő tanulóink aránya </a:t>
            </a:r>
            <a:r>
              <a:rPr lang="hu-HU" sz="2000" dirty="0" smtClean="0">
                <a:latin typeface="+mj-lt"/>
                <a:cs typeface="Times New Roman" panose="02020603050405020304" pitchFamily="18" charset="0"/>
              </a:rPr>
              <a:t>csökkent</a:t>
            </a:r>
            <a:r>
              <a:rPr lang="hu-HU" sz="2000" dirty="0">
                <a:latin typeface="+mj-lt"/>
                <a:cs typeface="Times New Roman" panose="02020603050405020304" pitchFamily="18" charset="0"/>
              </a:rPr>
              <a:t>, a 2. </a:t>
            </a:r>
            <a:r>
              <a:rPr lang="hu-HU" sz="2000" dirty="0" smtClean="0">
                <a:latin typeface="+mj-lt"/>
                <a:cs typeface="Times New Roman" panose="02020603050405020304" pitchFamily="18" charset="0"/>
              </a:rPr>
              <a:t>képességszint alatt </a:t>
            </a:r>
            <a:r>
              <a:rPr lang="hu-HU" sz="2000" dirty="0">
                <a:latin typeface="+mj-lt"/>
                <a:cs typeface="Times New Roman" panose="02020603050405020304" pitchFamily="18" charset="0"/>
              </a:rPr>
              <a:t>lévőké </a:t>
            </a:r>
            <a:r>
              <a:rPr lang="hu-HU" sz="2000" dirty="0" smtClean="0">
                <a:latin typeface="+mj-lt"/>
                <a:cs typeface="Times New Roman" panose="02020603050405020304" pitchFamily="18" charset="0"/>
              </a:rPr>
              <a:t>növekedett. Ez a változás </a:t>
            </a:r>
            <a:r>
              <a:rPr lang="hu-HU" sz="2000" dirty="0" smtClean="0">
                <a:solidFill>
                  <a:schemeClr val="accent1">
                    <a:lumMod val="75000"/>
                  </a:schemeClr>
                </a:solidFill>
                <a:latin typeface="+mj-lt"/>
                <a:cs typeface="Times New Roman" panose="02020603050405020304" pitchFamily="18" charset="0"/>
              </a:rPr>
              <a:t>szorosan összefügg a tanulók </a:t>
            </a:r>
            <a:r>
              <a:rPr lang="hu-HU" sz="2000" dirty="0" err="1" smtClean="0">
                <a:solidFill>
                  <a:schemeClr val="accent1">
                    <a:lumMod val="75000"/>
                  </a:schemeClr>
                </a:solidFill>
                <a:latin typeface="+mj-lt"/>
                <a:cs typeface="Times New Roman" panose="02020603050405020304" pitchFamily="18" charset="0"/>
              </a:rPr>
              <a:t>szocioökonómiai</a:t>
            </a:r>
            <a:r>
              <a:rPr lang="hu-HU" sz="2000" dirty="0" smtClean="0">
                <a:solidFill>
                  <a:schemeClr val="accent1">
                    <a:lumMod val="75000"/>
                  </a:schemeClr>
                </a:solidFill>
                <a:latin typeface="+mj-lt"/>
                <a:cs typeface="Times New Roman" panose="02020603050405020304" pitchFamily="18" charset="0"/>
              </a:rPr>
              <a:t> hátterével,</a:t>
            </a:r>
            <a:r>
              <a:rPr lang="hu-HU" sz="2000" dirty="0" smtClean="0">
                <a:latin typeface="+mj-lt"/>
                <a:cs typeface="Times New Roman" panose="02020603050405020304" pitchFamily="18" charset="0"/>
              </a:rPr>
              <a:t> amely hazánkban a résztevő államok körében szinte a legnagyobb mértékben befolyásoló tényező a tanulói iskolai eredményesség terén.</a:t>
            </a:r>
          </a:p>
        </p:txBody>
      </p:sp>
    </p:spTree>
    <p:extLst>
      <p:ext uri="{BB962C8B-B14F-4D97-AF65-F5344CB8AC3E}">
        <p14:creationId xmlns:p14="http://schemas.microsoft.com/office/powerpoint/2010/main" val="302572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7886700" cy="1325563"/>
          </a:xfrm>
        </p:spPr>
        <p:txBody>
          <a:bodyPr/>
          <a:lstStyle/>
          <a:p>
            <a:r>
              <a:rPr lang="hu-HU" dirty="0" smtClean="0"/>
              <a:t>Családi háttér hatása – </a:t>
            </a:r>
            <a:r>
              <a:rPr lang="hu-HU" dirty="0" err="1" smtClean="0"/>
              <a:t>PISA-mérés</a:t>
            </a:r>
            <a:endParaRPr lang="hu-HU"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13</a:t>
            </a:fld>
            <a:endParaRPr lang="hu-HU">
              <a:solidFill>
                <a:prstClr val="black">
                  <a:tint val="7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599"/>
            <a:ext cx="4884638" cy="7443661"/>
          </a:xfrm>
          <a:prstGeom prst="rect">
            <a:avLst/>
          </a:prstGeom>
          <a:noFill/>
          <a:ln>
            <a:noFill/>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elfelé nyíl 3"/>
          <p:cNvSpPr/>
          <p:nvPr/>
        </p:nvSpPr>
        <p:spPr>
          <a:xfrm>
            <a:off x="3395488" y="6201880"/>
            <a:ext cx="288032"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elfelé nyíl 5"/>
          <p:cNvSpPr/>
          <p:nvPr/>
        </p:nvSpPr>
        <p:spPr>
          <a:xfrm>
            <a:off x="4788024" y="6189688"/>
            <a:ext cx="288032"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övegdoboz 6"/>
          <p:cNvSpPr txBox="1"/>
          <p:nvPr/>
        </p:nvSpPr>
        <p:spPr>
          <a:xfrm>
            <a:off x="5940152" y="1484784"/>
            <a:ext cx="2445541" cy="738664"/>
          </a:xfrm>
          <a:prstGeom prst="rect">
            <a:avLst/>
          </a:prstGeom>
          <a:noFill/>
        </p:spPr>
        <p:txBody>
          <a:bodyPr wrap="none" rtlCol="0">
            <a:spAutoFit/>
          </a:bodyPr>
          <a:lstStyle/>
          <a:p>
            <a:r>
              <a:rPr lang="en-US" sz="1400" dirty="0" smtClean="0">
                <a:solidFill>
                  <a:schemeClr val="accent2">
                    <a:lumMod val="60000"/>
                    <a:lumOff val="40000"/>
                  </a:schemeClr>
                </a:solidFill>
                <a:sym typeface="Wingdings"/>
              </a:rPr>
              <a:t> </a:t>
            </a:r>
            <a:r>
              <a:rPr lang="hu-HU" sz="1400" dirty="0" smtClean="0">
                <a:sym typeface="Wingdings"/>
              </a:rPr>
              <a:t>Előnytelen összetételű iskola</a:t>
            </a:r>
            <a:endParaRPr lang="hu-HU" sz="1400" dirty="0" smtClean="0">
              <a:solidFill>
                <a:schemeClr val="accent2">
                  <a:lumMod val="60000"/>
                  <a:lumOff val="40000"/>
                </a:schemeClr>
              </a:solidFill>
              <a:sym typeface="Wingdings"/>
            </a:endParaRPr>
          </a:p>
          <a:p>
            <a:r>
              <a:rPr lang="hu-HU" sz="1400" dirty="0" smtClean="0">
                <a:sym typeface="Wingdings"/>
              </a:rPr>
              <a:t> Átlagos összetételű iskola </a:t>
            </a:r>
          </a:p>
          <a:p>
            <a:r>
              <a:rPr lang="hu-HU" sz="1400" dirty="0" smtClean="0">
                <a:solidFill>
                  <a:schemeClr val="accent6"/>
                </a:solidFill>
                <a:sym typeface="Wingdings"/>
              </a:rPr>
              <a:t> </a:t>
            </a:r>
            <a:r>
              <a:rPr lang="hu-HU" sz="1400" dirty="0" smtClean="0">
                <a:sym typeface="Wingdings"/>
              </a:rPr>
              <a:t>Előnyös összetételű iskola</a:t>
            </a:r>
            <a:endParaRPr lang="hu-HU" sz="1400" dirty="0">
              <a:solidFill>
                <a:schemeClr val="accent6"/>
              </a:solidFill>
            </a:endParaRPr>
          </a:p>
        </p:txBody>
      </p:sp>
      <p:sp>
        <p:nvSpPr>
          <p:cNvPr id="8" name="Téglalap 7"/>
          <p:cNvSpPr/>
          <p:nvPr/>
        </p:nvSpPr>
        <p:spPr>
          <a:xfrm>
            <a:off x="395536" y="1196752"/>
            <a:ext cx="3384376"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99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7886700" cy="1325563"/>
          </a:xfrm>
        </p:spPr>
        <p:txBody>
          <a:bodyPr/>
          <a:lstStyle/>
          <a:p>
            <a:r>
              <a:rPr lang="hu-HU" dirty="0" smtClean="0"/>
              <a:t>Családi háttér hatása – TIMSS és OKM </a:t>
            </a:r>
            <a:endParaRPr lang="hu-HU"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14</a:t>
            </a:fld>
            <a:endParaRPr lang="hu-HU">
              <a:solidFill>
                <a:prstClr val="black">
                  <a:tint val="75000"/>
                </a:prst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42" y="1484783"/>
            <a:ext cx="3696017"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ép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864" y="3909272"/>
            <a:ext cx="5179060" cy="2519680"/>
          </a:xfrm>
          <a:prstGeom prst="rect">
            <a:avLst/>
          </a:prstGeom>
          <a:noFill/>
          <a:ln>
            <a:noFill/>
          </a:ln>
        </p:spPr>
      </p:pic>
      <p:sp>
        <p:nvSpPr>
          <p:cNvPr id="4" name="Szövegdoboz 3"/>
          <p:cNvSpPr txBox="1"/>
          <p:nvPr/>
        </p:nvSpPr>
        <p:spPr>
          <a:xfrm rot="16200000">
            <a:off x="786933" y="2416241"/>
            <a:ext cx="2232249" cy="369332"/>
          </a:xfrm>
          <a:prstGeom prst="rect">
            <a:avLst/>
          </a:prstGeom>
          <a:solidFill>
            <a:schemeClr val="accent1">
              <a:lumMod val="60000"/>
              <a:lumOff val="40000"/>
            </a:schemeClr>
          </a:solidFill>
        </p:spPr>
        <p:txBody>
          <a:bodyPr wrap="square" rtlCol="0">
            <a:spAutoFit/>
          </a:bodyPr>
          <a:lstStyle/>
          <a:p>
            <a:pPr algn="ctr"/>
            <a:r>
              <a:rPr lang="en-US" dirty="0" smtClean="0"/>
              <a:t>TIMMS</a:t>
            </a:r>
            <a:endParaRPr lang="en-US" dirty="0"/>
          </a:p>
        </p:txBody>
      </p:sp>
      <p:sp>
        <p:nvSpPr>
          <p:cNvPr id="7" name="Szövegdoboz 6"/>
          <p:cNvSpPr txBox="1"/>
          <p:nvPr/>
        </p:nvSpPr>
        <p:spPr>
          <a:xfrm rot="16200000">
            <a:off x="772414" y="4864515"/>
            <a:ext cx="2232249" cy="369332"/>
          </a:xfrm>
          <a:prstGeom prst="rect">
            <a:avLst/>
          </a:prstGeom>
          <a:solidFill>
            <a:schemeClr val="accent1">
              <a:lumMod val="60000"/>
              <a:lumOff val="40000"/>
            </a:schemeClr>
          </a:solidFill>
        </p:spPr>
        <p:txBody>
          <a:bodyPr wrap="square" rtlCol="0">
            <a:spAutoFit/>
          </a:bodyPr>
          <a:lstStyle/>
          <a:p>
            <a:pPr algn="ctr"/>
            <a:r>
              <a:rPr lang="en-US" dirty="0" smtClean="0"/>
              <a:t>OKM</a:t>
            </a:r>
            <a:endParaRPr lang="en-US" dirty="0"/>
          </a:p>
        </p:txBody>
      </p:sp>
      <p:sp>
        <p:nvSpPr>
          <p:cNvPr id="6" name="Szövegdoboz 5"/>
          <p:cNvSpPr txBox="1"/>
          <p:nvPr/>
        </p:nvSpPr>
        <p:spPr>
          <a:xfrm>
            <a:off x="7033608" y="1483640"/>
            <a:ext cx="1800200" cy="1477328"/>
          </a:xfrm>
          <a:prstGeom prst="rect">
            <a:avLst/>
          </a:prstGeom>
          <a:noFill/>
        </p:spPr>
        <p:txBody>
          <a:bodyPr wrap="square" rtlCol="0">
            <a:spAutoFit/>
          </a:bodyPr>
          <a:lstStyle/>
          <a:p>
            <a:r>
              <a:rPr lang="en-US" dirty="0" smtClean="0"/>
              <a:t>A</a:t>
            </a:r>
            <a:r>
              <a:rPr lang="hu-HU" dirty="0" smtClean="0"/>
              <a:t> tanulót támogató</a:t>
            </a:r>
            <a:r>
              <a:rPr lang="en-US" dirty="0" smtClean="0"/>
              <a:t> </a:t>
            </a:r>
            <a:r>
              <a:rPr lang="en-US" dirty="0" err="1" smtClean="0"/>
              <a:t>otthoni</a:t>
            </a:r>
            <a:r>
              <a:rPr lang="en-US" dirty="0" smtClean="0"/>
              <a:t> </a:t>
            </a:r>
            <a:r>
              <a:rPr lang="hu-HU" dirty="0" smtClean="0"/>
              <a:t>erőforrások mértéke</a:t>
            </a:r>
            <a:endParaRPr lang="en-US" dirty="0"/>
          </a:p>
        </p:txBody>
      </p:sp>
      <p:sp>
        <p:nvSpPr>
          <p:cNvPr id="9" name="Szövegdoboz 8"/>
          <p:cNvSpPr txBox="1"/>
          <p:nvPr/>
        </p:nvSpPr>
        <p:spPr>
          <a:xfrm>
            <a:off x="7100664" y="3789040"/>
            <a:ext cx="1800200" cy="646331"/>
          </a:xfrm>
          <a:prstGeom prst="rect">
            <a:avLst/>
          </a:prstGeom>
          <a:noFill/>
        </p:spPr>
        <p:txBody>
          <a:bodyPr wrap="square" rtlCol="0">
            <a:spAutoFit/>
          </a:bodyPr>
          <a:lstStyle/>
          <a:p>
            <a:r>
              <a:rPr lang="en-US" dirty="0" err="1" smtClean="0"/>
              <a:t>Családi</a:t>
            </a:r>
            <a:r>
              <a:rPr lang="en-US" dirty="0" smtClean="0"/>
              <a:t> </a:t>
            </a:r>
            <a:r>
              <a:rPr lang="en-US" dirty="0" err="1" smtClean="0"/>
              <a:t>háttér</a:t>
            </a:r>
            <a:r>
              <a:rPr lang="en-US" dirty="0" smtClean="0"/>
              <a:t> index</a:t>
            </a:r>
            <a:endParaRPr lang="en-US" dirty="0"/>
          </a:p>
        </p:txBody>
      </p:sp>
    </p:spTree>
    <p:extLst>
      <p:ext uri="{BB962C8B-B14F-4D97-AF65-F5344CB8AC3E}">
        <p14:creationId xmlns:p14="http://schemas.microsoft.com/office/powerpoint/2010/main" val="310317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7708" y="365126"/>
            <a:ext cx="7886700" cy="1325563"/>
          </a:xfrm>
        </p:spPr>
        <p:txBody>
          <a:bodyPr/>
          <a:lstStyle/>
          <a:p>
            <a:r>
              <a:rPr lang="en-US" dirty="0" err="1" smtClean="0"/>
              <a:t>Településtípus</a:t>
            </a:r>
            <a:r>
              <a:rPr lang="en-US" dirty="0" smtClean="0"/>
              <a:t> </a:t>
            </a:r>
            <a:r>
              <a:rPr lang="en-US" dirty="0" err="1" smtClean="0"/>
              <a:t>és</a:t>
            </a:r>
            <a:r>
              <a:rPr lang="en-US" dirty="0" smtClean="0"/>
              <a:t> </a:t>
            </a:r>
            <a:r>
              <a:rPr lang="hu-HU" dirty="0" smtClean="0"/>
              <a:t>-</a:t>
            </a:r>
            <a:r>
              <a:rPr lang="en-US" dirty="0" err="1" smtClean="0"/>
              <a:t>méret</a:t>
            </a:r>
            <a:r>
              <a:rPr lang="en-US" dirty="0" smtClean="0"/>
              <a:t> </a:t>
            </a:r>
            <a:r>
              <a:rPr lang="en-US" dirty="0" err="1" smtClean="0"/>
              <a:t>hatása</a:t>
            </a:r>
            <a:endParaRPr lang="en-US"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15</a:t>
            </a:fld>
            <a:endParaRPr lang="hu-HU">
              <a:solidFill>
                <a:prstClr val="black">
                  <a:tint val="75000"/>
                </a:prst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484784"/>
            <a:ext cx="3974976" cy="210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56" y="3610799"/>
            <a:ext cx="3232960" cy="204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484784"/>
            <a:ext cx="3207464" cy="205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zövegdoboz 7"/>
          <p:cNvSpPr txBox="1"/>
          <p:nvPr/>
        </p:nvSpPr>
        <p:spPr>
          <a:xfrm>
            <a:off x="4236704" y="3754815"/>
            <a:ext cx="4536504" cy="2554505"/>
          </a:xfrm>
          <a:prstGeom prst="rect">
            <a:avLst/>
          </a:prstGeom>
          <a:noFill/>
        </p:spPr>
        <p:txBody>
          <a:bodyPr wrap="square" lIns="91396" tIns="45700" rIns="91396" bIns="45700" rtlCol="0">
            <a:spAutoFit/>
          </a:bodyPr>
          <a:lstStyle/>
          <a:p>
            <a:pPr marL="285750" indent="-285750">
              <a:buFont typeface="Arial" panose="020B0604020202020204" pitchFamily="34" charset="0"/>
              <a:buChar char="•"/>
            </a:pPr>
            <a:r>
              <a:rPr lang="en-US" sz="1600" dirty="0" err="1" smtClean="0">
                <a:latin typeface="+mj-lt"/>
              </a:rPr>
              <a:t>Az</a:t>
            </a:r>
            <a:r>
              <a:rPr lang="en-US" sz="1600" dirty="0" smtClean="0">
                <a:latin typeface="+mj-lt"/>
              </a:rPr>
              <a:t> </a:t>
            </a:r>
            <a:r>
              <a:rPr lang="en-US" sz="1600" dirty="0" err="1" smtClean="0">
                <a:latin typeface="+mj-lt"/>
              </a:rPr>
              <a:t>aktuális</a:t>
            </a:r>
            <a:r>
              <a:rPr lang="hu-HU" sz="1600" dirty="0" smtClean="0">
                <a:latin typeface="+mj-lt"/>
              </a:rPr>
              <a:t> tanulói</a:t>
            </a:r>
            <a:r>
              <a:rPr lang="en-US" sz="1600" dirty="0" smtClean="0">
                <a:latin typeface="+mj-lt"/>
              </a:rPr>
              <a:t> </a:t>
            </a:r>
            <a:r>
              <a:rPr lang="en-US" sz="1600" dirty="0" err="1" smtClean="0">
                <a:latin typeface="+mj-lt"/>
              </a:rPr>
              <a:t>kompetenciaszint</a:t>
            </a:r>
            <a:r>
              <a:rPr lang="en-US" sz="1600" dirty="0" smtClean="0">
                <a:latin typeface="+mj-lt"/>
              </a:rPr>
              <a:t> </a:t>
            </a:r>
            <a:r>
              <a:rPr lang="en-US" sz="1600" dirty="0" err="1" smtClean="0">
                <a:latin typeface="+mj-lt"/>
              </a:rPr>
              <a:t>erőteljesen</a:t>
            </a:r>
            <a:r>
              <a:rPr lang="en-US" sz="1600" dirty="0" smtClean="0">
                <a:latin typeface="+mj-lt"/>
              </a:rPr>
              <a:t> </a:t>
            </a:r>
            <a:r>
              <a:rPr lang="en-US" sz="1600" dirty="0" err="1" smtClean="0">
                <a:latin typeface="+mj-lt"/>
              </a:rPr>
              <a:t>függ</a:t>
            </a:r>
            <a:r>
              <a:rPr lang="en-US" sz="1600" dirty="0">
                <a:latin typeface="+mj-lt"/>
              </a:rPr>
              <a:t> </a:t>
            </a:r>
            <a:r>
              <a:rPr lang="en-US" sz="1600" dirty="0" smtClean="0">
                <a:latin typeface="+mj-lt"/>
              </a:rPr>
              <a:t>a </a:t>
            </a:r>
            <a:r>
              <a:rPr lang="en-US" sz="1600" dirty="0" err="1" smtClean="0">
                <a:latin typeface="+mj-lt"/>
              </a:rPr>
              <a:t>település</a:t>
            </a:r>
            <a:r>
              <a:rPr lang="en-US" sz="1600" dirty="0" smtClean="0">
                <a:latin typeface="+mj-lt"/>
              </a:rPr>
              <a:t> </a:t>
            </a:r>
            <a:r>
              <a:rPr lang="en-US" sz="1600" dirty="0" err="1" smtClean="0">
                <a:latin typeface="+mj-lt"/>
              </a:rPr>
              <a:t>mérettől</a:t>
            </a:r>
            <a:r>
              <a:rPr lang="en-US" sz="1600" dirty="0" smtClean="0">
                <a:latin typeface="+mj-lt"/>
              </a:rPr>
              <a:t>, </a:t>
            </a:r>
            <a:r>
              <a:rPr lang="en-US" sz="1600" dirty="0" err="1" smtClean="0">
                <a:latin typeface="+mj-lt"/>
              </a:rPr>
              <a:t>azonban</a:t>
            </a:r>
            <a:r>
              <a:rPr lang="en-US" sz="1600" dirty="0" smtClean="0">
                <a:latin typeface="+mj-lt"/>
              </a:rPr>
              <a:t> 2o13 és 2o15 </a:t>
            </a:r>
            <a:r>
              <a:rPr lang="en-US" sz="1600" dirty="0" err="1" smtClean="0">
                <a:latin typeface="+mj-lt"/>
              </a:rPr>
              <a:t>között</a:t>
            </a:r>
            <a:r>
              <a:rPr lang="en-US" sz="1600" dirty="0" smtClean="0">
                <a:latin typeface="+mj-lt"/>
              </a:rPr>
              <a:t> (</a:t>
            </a:r>
            <a:r>
              <a:rPr lang="en-US" sz="1600" dirty="0" err="1" smtClean="0">
                <a:latin typeface="+mj-lt"/>
              </a:rPr>
              <a:t>állami</a:t>
            </a:r>
            <a:r>
              <a:rPr lang="en-US" sz="1600" dirty="0" smtClean="0">
                <a:latin typeface="+mj-lt"/>
              </a:rPr>
              <a:t> </a:t>
            </a:r>
            <a:r>
              <a:rPr lang="en-US" sz="1600" dirty="0" err="1" smtClean="0">
                <a:latin typeface="+mj-lt"/>
              </a:rPr>
              <a:t>fenntartásba</a:t>
            </a:r>
            <a:r>
              <a:rPr lang="en-US" sz="1600" dirty="0" smtClean="0">
                <a:latin typeface="+mj-lt"/>
              </a:rPr>
              <a:t> </a:t>
            </a:r>
            <a:r>
              <a:rPr lang="en-US" sz="1600" dirty="0" err="1" smtClean="0">
                <a:latin typeface="+mj-lt"/>
              </a:rPr>
              <a:t>vétel</a:t>
            </a:r>
            <a:r>
              <a:rPr lang="en-US" sz="1600" dirty="0" smtClean="0">
                <a:latin typeface="+mj-lt"/>
              </a:rPr>
              <a:t> </a:t>
            </a:r>
            <a:r>
              <a:rPr lang="en-US" sz="1600" dirty="0" err="1" smtClean="0">
                <a:latin typeface="+mj-lt"/>
              </a:rPr>
              <a:t>óta</a:t>
            </a:r>
            <a:r>
              <a:rPr lang="en-US" sz="1600" dirty="0" smtClean="0">
                <a:latin typeface="+mj-lt"/>
              </a:rPr>
              <a:t>) a </a:t>
            </a:r>
            <a:r>
              <a:rPr lang="en-US" sz="1600" dirty="0" err="1" smtClean="0">
                <a:latin typeface="+mj-lt"/>
              </a:rPr>
              <a:t>kisebb</a:t>
            </a:r>
            <a:r>
              <a:rPr lang="en-US" sz="1600" dirty="0" smtClean="0">
                <a:latin typeface="+mj-lt"/>
              </a:rPr>
              <a:t> </a:t>
            </a:r>
            <a:r>
              <a:rPr lang="en-US" sz="1600" dirty="0" err="1" smtClean="0">
                <a:latin typeface="+mj-lt"/>
              </a:rPr>
              <a:t>települések</a:t>
            </a:r>
            <a:r>
              <a:rPr lang="en-US" sz="1600" dirty="0" smtClean="0">
                <a:latin typeface="+mj-lt"/>
              </a:rPr>
              <a:t> </a:t>
            </a:r>
            <a:r>
              <a:rPr lang="en-US" sz="1600" dirty="0" err="1" smtClean="0">
                <a:latin typeface="+mj-lt"/>
              </a:rPr>
              <a:t>iskoláiban</a:t>
            </a:r>
            <a:r>
              <a:rPr lang="en-US" sz="1600" dirty="0" smtClean="0">
                <a:latin typeface="+mj-lt"/>
              </a:rPr>
              <a:t> </a:t>
            </a:r>
            <a:r>
              <a:rPr lang="en-US" sz="1600" dirty="0" err="1" smtClean="0">
                <a:latin typeface="+mj-lt"/>
              </a:rPr>
              <a:t>azonos</a:t>
            </a:r>
            <a:r>
              <a:rPr lang="en-US" sz="1600" dirty="0" smtClean="0">
                <a:latin typeface="+mj-lt"/>
              </a:rPr>
              <a:t> </a:t>
            </a:r>
            <a:r>
              <a:rPr lang="en-US" sz="1600" dirty="0" err="1" smtClean="0">
                <a:latin typeface="+mj-lt"/>
              </a:rPr>
              <a:t>fejlődési</a:t>
            </a:r>
            <a:r>
              <a:rPr lang="en-US" sz="1600" dirty="0" smtClean="0">
                <a:latin typeface="+mj-lt"/>
              </a:rPr>
              <a:t> </a:t>
            </a:r>
            <a:r>
              <a:rPr lang="en-US" sz="1600" dirty="0" err="1" smtClean="0">
                <a:latin typeface="+mj-lt"/>
              </a:rPr>
              <a:t>dinamika</a:t>
            </a:r>
            <a:r>
              <a:rPr lang="en-US" sz="1600" dirty="0" smtClean="0">
                <a:latin typeface="+mj-lt"/>
              </a:rPr>
              <a:t> </a:t>
            </a:r>
            <a:r>
              <a:rPr lang="en-US" sz="1600" dirty="0" err="1" smtClean="0">
                <a:latin typeface="+mj-lt"/>
              </a:rPr>
              <a:t>látható</a:t>
            </a:r>
            <a:r>
              <a:rPr lang="en-US" sz="1600" dirty="0" smtClean="0">
                <a:latin typeface="+mj-lt"/>
              </a:rPr>
              <a:t>: </a:t>
            </a:r>
            <a:r>
              <a:rPr lang="en-US" sz="1600" dirty="0" err="1" smtClean="0">
                <a:latin typeface="+mj-lt"/>
              </a:rPr>
              <a:t>nem</a:t>
            </a:r>
            <a:r>
              <a:rPr lang="en-US" sz="1600" dirty="0" smtClean="0">
                <a:latin typeface="+mj-lt"/>
              </a:rPr>
              <a:t> </a:t>
            </a:r>
            <a:r>
              <a:rPr lang="en-US" sz="1600" dirty="0" err="1" smtClean="0">
                <a:latin typeface="+mj-lt"/>
              </a:rPr>
              <a:t>igaz</a:t>
            </a:r>
            <a:r>
              <a:rPr lang="en-US" sz="1600" dirty="0" smtClean="0">
                <a:latin typeface="+mj-lt"/>
              </a:rPr>
              <a:t>, </a:t>
            </a:r>
            <a:r>
              <a:rPr lang="en-US" sz="1600" dirty="0" err="1" smtClean="0">
                <a:latin typeface="+mj-lt"/>
              </a:rPr>
              <a:t>hogy</a:t>
            </a:r>
            <a:r>
              <a:rPr lang="en-US" sz="1600" dirty="0" smtClean="0">
                <a:latin typeface="+mj-lt"/>
              </a:rPr>
              <a:t> </a:t>
            </a:r>
            <a:r>
              <a:rPr lang="en-US" sz="1600" dirty="0" err="1" smtClean="0">
                <a:latin typeface="+mj-lt"/>
              </a:rPr>
              <a:t>egy</a:t>
            </a:r>
            <a:r>
              <a:rPr lang="en-US" sz="1600" dirty="0" smtClean="0">
                <a:latin typeface="+mj-lt"/>
              </a:rPr>
              <a:t> </a:t>
            </a:r>
            <a:r>
              <a:rPr lang="en-US" sz="1600" dirty="0" err="1" smtClean="0">
                <a:latin typeface="+mj-lt"/>
              </a:rPr>
              <a:t>kis</a:t>
            </a:r>
            <a:r>
              <a:rPr lang="en-US" sz="1600" dirty="0" smtClean="0">
                <a:latin typeface="+mj-lt"/>
              </a:rPr>
              <a:t> </a:t>
            </a:r>
            <a:r>
              <a:rPr lang="en-US" sz="1600" dirty="0" err="1" smtClean="0">
                <a:latin typeface="+mj-lt"/>
              </a:rPr>
              <a:t>településen</a:t>
            </a:r>
            <a:r>
              <a:rPr lang="en-US" sz="1600" dirty="0" smtClean="0">
                <a:latin typeface="+mj-lt"/>
              </a:rPr>
              <a:t> </a:t>
            </a:r>
            <a:r>
              <a:rPr lang="en-US" sz="1600" dirty="0" err="1" smtClean="0">
                <a:latin typeface="+mj-lt"/>
              </a:rPr>
              <a:t>működő</a:t>
            </a:r>
            <a:r>
              <a:rPr lang="en-US" sz="1600" dirty="0" smtClean="0">
                <a:latin typeface="+mj-lt"/>
              </a:rPr>
              <a:t> </a:t>
            </a:r>
            <a:r>
              <a:rPr lang="en-US" sz="1600" dirty="0" err="1" smtClean="0">
                <a:latin typeface="+mj-lt"/>
              </a:rPr>
              <a:t>iskola</a:t>
            </a:r>
            <a:r>
              <a:rPr lang="en-US" sz="1600" dirty="0" smtClean="0">
                <a:latin typeface="+mj-lt"/>
              </a:rPr>
              <a:t> </a:t>
            </a:r>
            <a:r>
              <a:rPr lang="en-US" sz="1600" dirty="0" err="1" smtClean="0">
                <a:latin typeface="+mj-lt"/>
              </a:rPr>
              <a:t>nem</a:t>
            </a:r>
            <a:r>
              <a:rPr lang="en-US" sz="1600" dirty="0" smtClean="0">
                <a:latin typeface="+mj-lt"/>
              </a:rPr>
              <a:t> </a:t>
            </a:r>
            <a:r>
              <a:rPr lang="en-US" sz="1600" dirty="0" err="1" smtClean="0">
                <a:latin typeface="+mj-lt"/>
              </a:rPr>
              <a:t>fejlődhet</a:t>
            </a:r>
            <a:r>
              <a:rPr lang="en-US" sz="1600" dirty="0" smtClean="0">
                <a:latin typeface="+mj-lt"/>
              </a:rPr>
              <a:t>. </a:t>
            </a:r>
          </a:p>
          <a:p>
            <a:pPr marL="285750" indent="-285750">
              <a:buFont typeface="Arial" panose="020B0604020202020204" pitchFamily="34" charset="0"/>
              <a:buChar char="•"/>
            </a:pPr>
            <a:r>
              <a:rPr lang="en-US" sz="1600" dirty="0">
                <a:latin typeface="+mj-lt"/>
              </a:rPr>
              <a:t>A</a:t>
            </a:r>
            <a:r>
              <a:rPr lang="en-US" sz="1600" dirty="0" smtClean="0">
                <a:latin typeface="+mj-lt"/>
              </a:rPr>
              <a:t> </a:t>
            </a:r>
            <a:r>
              <a:rPr lang="en-US" sz="1600" dirty="0" err="1" smtClean="0">
                <a:latin typeface="+mj-lt"/>
              </a:rPr>
              <a:t>fejlesztő</a:t>
            </a:r>
            <a:r>
              <a:rPr lang="en-US" sz="1600" dirty="0" smtClean="0">
                <a:latin typeface="+mj-lt"/>
              </a:rPr>
              <a:t> </a:t>
            </a:r>
            <a:r>
              <a:rPr lang="en-US" sz="1600" dirty="0" err="1" smtClean="0">
                <a:latin typeface="+mj-lt"/>
              </a:rPr>
              <a:t>hatás</a:t>
            </a:r>
            <a:r>
              <a:rPr lang="en-US" sz="1600" dirty="0" smtClean="0">
                <a:latin typeface="+mj-lt"/>
              </a:rPr>
              <a:t> </a:t>
            </a:r>
            <a:r>
              <a:rPr lang="en-US" sz="1600" dirty="0" err="1" smtClean="0">
                <a:latin typeface="+mj-lt"/>
              </a:rPr>
              <a:t>nem</a:t>
            </a:r>
            <a:r>
              <a:rPr lang="en-US" sz="1600" dirty="0" smtClean="0">
                <a:latin typeface="+mj-lt"/>
              </a:rPr>
              <a:t> </a:t>
            </a:r>
            <a:r>
              <a:rPr lang="en-US" sz="1600" dirty="0" err="1" smtClean="0">
                <a:latin typeface="+mj-lt"/>
              </a:rPr>
              <a:t>nagyobb</a:t>
            </a:r>
            <a:r>
              <a:rPr lang="en-US" sz="1600" dirty="0" smtClean="0">
                <a:latin typeface="+mj-lt"/>
              </a:rPr>
              <a:t> a 6 és 8 </a:t>
            </a:r>
            <a:r>
              <a:rPr lang="hu-HU" sz="1600" dirty="0" smtClean="0">
                <a:latin typeface="+mj-lt"/>
              </a:rPr>
              <a:t>évfolyamos gimnáziumokban </a:t>
            </a:r>
            <a:r>
              <a:rPr lang="en-US" sz="1600" dirty="0" err="1" smtClean="0">
                <a:latin typeface="+mj-lt"/>
              </a:rPr>
              <a:t>sem</a:t>
            </a:r>
            <a:r>
              <a:rPr lang="hu-HU" sz="1600" dirty="0" smtClean="0">
                <a:latin typeface="+mj-lt"/>
              </a:rPr>
              <a:t>.</a:t>
            </a:r>
            <a:endParaRPr lang="en-US" sz="1600" dirty="0" smtClean="0">
              <a:latin typeface="+mj-lt"/>
            </a:endParaRPr>
          </a:p>
          <a:p>
            <a:pPr marL="285750" indent="-285750">
              <a:buFont typeface="Arial" panose="020B0604020202020204" pitchFamily="34" charset="0"/>
              <a:buChar char="•"/>
            </a:pPr>
            <a:r>
              <a:rPr lang="en-US" sz="1600" dirty="0" smtClean="0">
                <a:latin typeface="+mj-lt"/>
              </a:rPr>
              <a:t>A </a:t>
            </a:r>
            <a:r>
              <a:rPr lang="en-US" sz="1600" dirty="0" err="1" smtClean="0">
                <a:latin typeface="+mj-lt"/>
              </a:rPr>
              <a:t>családi</a:t>
            </a:r>
            <a:r>
              <a:rPr lang="en-US" sz="1600" dirty="0" smtClean="0">
                <a:latin typeface="+mj-lt"/>
              </a:rPr>
              <a:t> </a:t>
            </a:r>
            <a:r>
              <a:rPr lang="en-US" sz="1600" dirty="0" err="1" smtClean="0">
                <a:latin typeface="+mj-lt"/>
              </a:rPr>
              <a:t>háttér</a:t>
            </a:r>
            <a:r>
              <a:rPr lang="en-US" sz="1600" dirty="0" smtClean="0">
                <a:latin typeface="+mj-lt"/>
              </a:rPr>
              <a:t> index </a:t>
            </a:r>
            <a:r>
              <a:rPr lang="en-US" sz="1600" dirty="0" err="1" smtClean="0">
                <a:latin typeface="+mj-lt"/>
              </a:rPr>
              <a:t>erőteljesen</a:t>
            </a:r>
            <a:r>
              <a:rPr lang="en-US" sz="1600" dirty="0" smtClean="0">
                <a:latin typeface="+mj-lt"/>
              </a:rPr>
              <a:t> </a:t>
            </a:r>
            <a:r>
              <a:rPr lang="en-US" sz="1600" dirty="0" err="1" smtClean="0">
                <a:latin typeface="+mj-lt"/>
              </a:rPr>
              <a:t>korrelál</a:t>
            </a:r>
            <a:r>
              <a:rPr lang="en-US" sz="1600" dirty="0" smtClean="0">
                <a:latin typeface="+mj-lt"/>
              </a:rPr>
              <a:t> a </a:t>
            </a:r>
            <a:r>
              <a:rPr lang="en-US" sz="1600" dirty="0" err="1" smtClean="0">
                <a:latin typeface="+mj-lt"/>
              </a:rPr>
              <a:t>településmérettel</a:t>
            </a:r>
            <a:r>
              <a:rPr lang="en-US" sz="1600" dirty="0" smtClean="0">
                <a:latin typeface="+mj-lt"/>
              </a:rPr>
              <a:t> </a:t>
            </a:r>
            <a:r>
              <a:rPr lang="hu-HU" sz="1600" dirty="0" smtClean="0">
                <a:latin typeface="+mj-lt"/>
              </a:rPr>
              <a:t>.</a:t>
            </a:r>
            <a:endParaRPr lang="hu-HU" sz="1600" dirty="0">
              <a:latin typeface="+mj-lt"/>
            </a:endParaRPr>
          </a:p>
        </p:txBody>
      </p:sp>
    </p:spTree>
    <p:extLst>
      <p:ext uri="{BB962C8B-B14F-4D97-AF65-F5344CB8AC3E}">
        <p14:creationId xmlns:p14="http://schemas.microsoft.com/office/powerpoint/2010/main" val="4036272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13692" y="530309"/>
            <a:ext cx="7886700" cy="954475"/>
          </a:xfrm>
        </p:spPr>
        <p:txBody>
          <a:bodyPr/>
          <a:lstStyle/>
          <a:p>
            <a:r>
              <a:rPr lang="hu-HU" dirty="0" smtClean="0"/>
              <a:t>Összefoglaló megállapítások</a:t>
            </a:r>
            <a:endParaRPr lang="hu-HU" dirty="0"/>
          </a:p>
        </p:txBody>
      </p:sp>
      <p:sp>
        <p:nvSpPr>
          <p:cNvPr id="5" name="Tartalom helye 4"/>
          <p:cNvSpPr>
            <a:spLocks noGrp="1"/>
          </p:cNvSpPr>
          <p:nvPr>
            <p:ph idx="1"/>
          </p:nvPr>
        </p:nvSpPr>
        <p:spPr>
          <a:xfrm>
            <a:off x="467544" y="1556792"/>
            <a:ext cx="8136904" cy="4824535"/>
          </a:xfrm>
        </p:spPr>
        <p:txBody>
          <a:bodyPr>
            <a:noAutofit/>
          </a:bodyPr>
          <a:lstStyle/>
          <a:p>
            <a:r>
              <a:rPr lang="hu-HU" sz="2000" dirty="0" smtClean="0">
                <a:latin typeface="+mj-lt"/>
              </a:rPr>
              <a:t>A </a:t>
            </a:r>
            <a:r>
              <a:rPr lang="hu-HU" sz="2000" dirty="0" smtClean="0">
                <a:solidFill>
                  <a:schemeClr val="accent1">
                    <a:lumMod val="75000"/>
                  </a:schemeClr>
                </a:solidFill>
                <a:latin typeface="+mj-lt"/>
              </a:rPr>
              <a:t>diákok közötti teljesítménykülönbség itthon</a:t>
            </a:r>
            <a:r>
              <a:rPr lang="hu-HU" sz="2000" dirty="0" smtClean="0">
                <a:latin typeface="+mj-lt"/>
              </a:rPr>
              <a:t> nagyobb arányban az </a:t>
            </a:r>
            <a:r>
              <a:rPr lang="hu-HU" sz="2000" dirty="0" smtClean="0">
                <a:solidFill>
                  <a:schemeClr val="accent1">
                    <a:lumMod val="75000"/>
                  </a:schemeClr>
                </a:solidFill>
                <a:latin typeface="+mj-lt"/>
              </a:rPr>
              <a:t>iskolák közötti különbözőségből származik </a:t>
            </a:r>
            <a:r>
              <a:rPr lang="hu-HU" sz="2000" dirty="0" smtClean="0">
                <a:latin typeface="+mj-lt"/>
              </a:rPr>
              <a:t>(56%), mint az OECD országokban (31%). Az iskolán belüli teljesítménykülönbségek alacsonyabbak (46%), mint az OECD (69%)</a:t>
            </a:r>
          </a:p>
          <a:p>
            <a:r>
              <a:rPr lang="hu-HU" sz="2000" dirty="0" smtClean="0">
                <a:latin typeface="+mj-lt"/>
                <a:cs typeface="Times New Roman" panose="02020603050405020304" pitchFamily="18" charset="0"/>
              </a:rPr>
              <a:t>A </a:t>
            </a:r>
            <a:r>
              <a:rPr lang="hu-HU" sz="2000" dirty="0" smtClean="0">
                <a:solidFill>
                  <a:schemeClr val="accent1">
                    <a:lumMod val="75000"/>
                  </a:schemeClr>
                </a:solidFill>
                <a:latin typeface="+mj-lt"/>
                <a:cs typeface="Times New Roman" panose="02020603050405020304" pitchFamily="18" charset="0"/>
              </a:rPr>
              <a:t>kötelező óvodáztatás kiterjesztése szoros összefüggésben áll a 15 évesek esetében a magasabb tanulói eredményekkel</a:t>
            </a:r>
            <a:r>
              <a:rPr lang="hu-HU" sz="2000" dirty="0" smtClean="0">
                <a:latin typeface="+mj-lt"/>
                <a:cs typeface="Times New Roman" panose="02020603050405020304" pitchFamily="18" charset="0"/>
              </a:rPr>
              <a:t>. Ezért tovább kell erősíteni az intézményesített kisgyermekkori nevelést, hiszen ez is csökkentheti a tanulók hozott családi hátrányát, és javíthatja az iskolarendszerben történő sikeres előrehaladást.</a:t>
            </a:r>
          </a:p>
          <a:p>
            <a:pPr lvl="0"/>
            <a:r>
              <a:rPr lang="hu-HU" sz="2000" dirty="0" smtClean="0">
                <a:latin typeface="+mj-lt"/>
              </a:rPr>
              <a:t>Ha </a:t>
            </a:r>
            <a:r>
              <a:rPr lang="hu-HU" sz="2000" dirty="0" smtClean="0">
                <a:solidFill>
                  <a:schemeClr val="accent1">
                    <a:lumMod val="75000"/>
                  </a:schemeClr>
                </a:solidFill>
                <a:latin typeface="+mj-lt"/>
              </a:rPr>
              <a:t>eltérő családi hátterű diákok jobb családi hátterű tanulókból álló iskolába </a:t>
            </a:r>
            <a:r>
              <a:rPr lang="hu-HU" sz="2000" dirty="0" smtClean="0">
                <a:latin typeface="+mj-lt"/>
              </a:rPr>
              <a:t>kerülnek, akkor családi hátterüktől függetlenül nagyrészt </a:t>
            </a:r>
            <a:r>
              <a:rPr lang="hu-HU" sz="2000" dirty="0" smtClean="0">
                <a:solidFill>
                  <a:schemeClr val="accent1">
                    <a:lumMod val="75000"/>
                  </a:schemeClr>
                </a:solidFill>
                <a:latin typeface="+mj-lt"/>
              </a:rPr>
              <a:t>hasonló vagy jobb eredményt</a:t>
            </a:r>
            <a:r>
              <a:rPr lang="hu-HU" sz="2000" dirty="0" smtClean="0">
                <a:latin typeface="+mj-lt"/>
              </a:rPr>
              <a:t> várhatunk tőlük.</a:t>
            </a:r>
          </a:p>
          <a:p>
            <a:pPr lvl="0"/>
            <a:r>
              <a:rPr lang="hu-HU" sz="2000" dirty="0" smtClean="0">
                <a:latin typeface="+mj-lt"/>
              </a:rPr>
              <a:t>A</a:t>
            </a:r>
            <a:r>
              <a:rPr lang="hu-HU" sz="2000" dirty="0" smtClean="0">
                <a:solidFill>
                  <a:schemeClr val="accent1">
                    <a:lumMod val="75000"/>
                  </a:schemeClr>
                </a:solidFill>
                <a:latin typeface="+mj-lt"/>
              </a:rPr>
              <a:t>z iskolák közötti egységnyi különbség </a:t>
            </a:r>
            <a:r>
              <a:rPr lang="hu-HU" sz="2000" dirty="0" smtClean="0">
                <a:latin typeface="+mj-lt"/>
              </a:rPr>
              <a:t>az egyébként hasonló, illetve </a:t>
            </a:r>
            <a:r>
              <a:rPr lang="hu-HU" sz="2000" dirty="0" smtClean="0">
                <a:solidFill>
                  <a:schemeClr val="accent1">
                    <a:lumMod val="75000"/>
                  </a:schemeClr>
                </a:solidFill>
                <a:latin typeface="+mj-lt"/>
              </a:rPr>
              <a:t>gyengébb családi hátterű diákok esetében is jelentős javulást eredményezhet </a:t>
            </a:r>
            <a:r>
              <a:rPr lang="hu-HU" sz="2000" dirty="0" smtClean="0">
                <a:latin typeface="+mj-lt"/>
              </a:rPr>
              <a:t>a várható tanulói eredményességben.</a:t>
            </a:r>
            <a:endParaRPr lang="hu-HU" sz="2000" dirty="0">
              <a:latin typeface="+mj-lt"/>
            </a:endParaRPr>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16</a:t>
            </a:fld>
            <a:endParaRPr lang="hu-HU">
              <a:solidFill>
                <a:prstClr val="black">
                  <a:tint val="75000"/>
                </a:prstClr>
              </a:solidFill>
            </a:endParaRPr>
          </a:p>
        </p:txBody>
      </p:sp>
    </p:spTree>
    <p:extLst>
      <p:ext uri="{BB962C8B-B14F-4D97-AF65-F5344CB8AC3E}">
        <p14:creationId xmlns:p14="http://schemas.microsoft.com/office/powerpoint/2010/main" val="3575686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7886700" cy="1325563"/>
          </a:xfrm>
        </p:spPr>
        <p:txBody>
          <a:bodyPr/>
          <a:lstStyle/>
          <a:p>
            <a:r>
              <a:rPr lang="en-US" dirty="0" err="1" smtClean="0"/>
              <a:t>Módszertan</a:t>
            </a:r>
            <a:r>
              <a:rPr lang="en-US" dirty="0" smtClean="0"/>
              <a:t> </a:t>
            </a:r>
            <a:r>
              <a:rPr lang="en-US" dirty="0" err="1" smtClean="0"/>
              <a:t>indokolta</a:t>
            </a:r>
            <a:r>
              <a:rPr lang="en-US" dirty="0" smtClean="0"/>
              <a:t> </a:t>
            </a:r>
            <a:r>
              <a:rPr lang="en-US" dirty="0" err="1" smtClean="0"/>
              <a:t>hatások</a:t>
            </a:r>
            <a:endParaRPr lang="en-US" dirty="0"/>
          </a:p>
        </p:txBody>
      </p:sp>
      <p:sp>
        <p:nvSpPr>
          <p:cNvPr id="4" name="Tartalom helye 3"/>
          <p:cNvSpPr>
            <a:spLocks noGrp="1"/>
          </p:cNvSpPr>
          <p:nvPr>
            <p:ph idx="1"/>
          </p:nvPr>
        </p:nvSpPr>
        <p:spPr>
          <a:xfrm>
            <a:off x="395536" y="1268760"/>
            <a:ext cx="8352928" cy="4968552"/>
          </a:xfrm>
        </p:spPr>
        <p:txBody>
          <a:bodyPr>
            <a:noAutofit/>
          </a:bodyPr>
          <a:lstStyle/>
          <a:p>
            <a:r>
              <a:rPr lang="en-US" sz="2000" dirty="0" smtClean="0">
                <a:latin typeface="+mj-lt"/>
              </a:rPr>
              <a:t>A PISA </a:t>
            </a:r>
            <a:r>
              <a:rPr lang="en-US" sz="2000" dirty="0" err="1" smtClean="0">
                <a:latin typeface="+mj-lt"/>
              </a:rPr>
              <a:t>teszt</a:t>
            </a:r>
            <a:r>
              <a:rPr lang="en-US" sz="2000" dirty="0" smtClean="0">
                <a:latin typeface="+mj-lt"/>
              </a:rPr>
              <a:t> </a:t>
            </a:r>
            <a:r>
              <a:rPr lang="en-US" sz="2000" dirty="0" err="1" smtClean="0">
                <a:latin typeface="+mj-lt"/>
              </a:rPr>
              <a:t>alapvetően</a:t>
            </a:r>
            <a:r>
              <a:rPr lang="en-US" sz="2000" dirty="0" smtClean="0">
                <a:latin typeface="+mj-lt"/>
              </a:rPr>
              <a:t> </a:t>
            </a:r>
            <a:r>
              <a:rPr lang="en-US" sz="2000" dirty="0" err="1" smtClean="0">
                <a:solidFill>
                  <a:schemeClr val="accent1">
                    <a:lumMod val="75000"/>
                  </a:schemeClr>
                </a:solidFill>
                <a:latin typeface="+mj-lt"/>
              </a:rPr>
              <a:t>komplex</a:t>
            </a:r>
            <a:r>
              <a:rPr lang="en-US" sz="2000" dirty="0">
                <a:solidFill>
                  <a:schemeClr val="accent1">
                    <a:lumMod val="75000"/>
                  </a:schemeClr>
                </a:solidFill>
                <a:latin typeface="+mj-lt"/>
              </a:rPr>
              <a:t> </a:t>
            </a:r>
            <a:r>
              <a:rPr lang="en-US" sz="2000" dirty="0" err="1" smtClean="0">
                <a:solidFill>
                  <a:schemeClr val="accent1">
                    <a:lumMod val="75000"/>
                  </a:schemeClr>
                </a:solidFill>
                <a:latin typeface="+mj-lt"/>
              </a:rPr>
              <a:t>látásmódot</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igénylő</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alkalmazás</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orientált</a:t>
            </a:r>
            <a:r>
              <a:rPr lang="en-US" sz="2000" dirty="0" smtClean="0">
                <a:solidFill>
                  <a:schemeClr val="accent1">
                    <a:lumMod val="75000"/>
                  </a:schemeClr>
                </a:solidFill>
                <a:latin typeface="+mj-lt"/>
              </a:rPr>
              <a:t> </a:t>
            </a:r>
            <a:r>
              <a:rPr lang="en-US" sz="2000" dirty="0" err="1" smtClean="0">
                <a:latin typeface="+mj-lt"/>
              </a:rPr>
              <a:t>vizsgálatot</a:t>
            </a:r>
            <a:r>
              <a:rPr lang="en-US" sz="2000" dirty="0" smtClean="0">
                <a:latin typeface="+mj-lt"/>
              </a:rPr>
              <a:t> </a:t>
            </a:r>
            <a:r>
              <a:rPr lang="en-US" sz="2000" dirty="0" err="1" smtClean="0">
                <a:latin typeface="+mj-lt"/>
              </a:rPr>
              <a:t>végez</a:t>
            </a:r>
            <a:r>
              <a:rPr lang="en-US" sz="2000" dirty="0" smtClean="0">
                <a:latin typeface="+mj-lt"/>
              </a:rPr>
              <a:t>, </a:t>
            </a:r>
            <a:r>
              <a:rPr lang="en-US" sz="2000" dirty="0" err="1" smtClean="0">
                <a:latin typeface="+mj-lt"/>
              </a:rPr>
              <a:t>amelyhez</a:t>
            </a:r>
            <a:r>
              <a:rPr lang="en-US" sz="2000" dirty="0" smtClean="0">
                <a:latin typeface="+mj-lt"/>
              </a:rPr>
              <a:t> </a:t>
            </a:r>
            <a:r>
              <a:rPr lang="en-US" sz="2000" dirty="0" err="1" smtClean="0">
                <a:latin typeface="+mj-lt"/>
              </a:rPr>
              <a:t>szükséges</a:t>
            </a:r>
            <a:r>
              <a:rPr lang="en-US" sz="2000" dirty="0" smtClean="0">
                <a:latin typeface="+mj-lt"/>
              </a:rPr>
              <a:t> </a:t>
            </a:r>
            <a:r>
              <a:rPr lang="en-US" sz="2000" dirty="0" err="1" smtClean="0">
                <a:latin typeface="+mj-lt"/>
              </a:rPr>
              <a:t>eszközrendszer</a:t>
            </a:r>
            <a:r>
              <a:rPr lang="en-US" sz="2000" dirty="0" smtClean="0">
                <a:latin typeface="+mj-lt"/>
              </a:rPr>
              <a:t> (</a:t>
            </a:r>
            <a:r>
              <a:rPr lang="en-US" sz="2000" dirty="0" err="1" smtClean="0">
                <a:latin typeface="+mj-lt"/>
              </a:rPr>
              <a:t>modellezés</a:t>
            </a:r>
            <a:r>
              <a:rPr lang="en-US" sz="2000" dirty="0" smtClean="0">
                <a:latin typeface="+mj-lt"/>
              </a:rPr>
              <a:t>, </a:t>
            </a:r>
            <a:r>
              <a:rPr lang="en-US" sz="2000" dirty="0" err="1" smtClean="0">
                <a:latin typeface="+mj-lt"/>
              </a:rPr>
              <a:t>szimuláció</a:t>
            </a:r>
            <a:r>
              <a:rPr lang="en-US" sz="2000" dirty="0" smtClean="0">
                <a:latin typeface="+mj-lt"/>
              </a:rPr>
              <a:t>, </a:t>
            </a:r>
            <a:r>
              <a:rPr lang="en-US" sz="2000" dirty="0" err="1" smtClean="0">
                <a:latin typeface="+mj-lt"/>
              </a:rPr>
              <a:t>komplex</a:t>
            </a:r>
            <a:r>
              <a:rPr lang="en-US" sz="2000" dirty="0" smtClean="0">
                <a:latin typeface="+mj-lt"/>
              </a:rPr>
              <a:t> </a:t>
            </a:r>
            <a:r>
              <a:rPr lang="en-US" sz="2000" dirty="0" err="1" smtClean="0">
                <a:latin typeface="+mj-lt"/>
              </a:rPr>
              <a:t>természet</a:t>
            </a:r>
            <a:r>
              <a:rPr lang="hu-HU" sz="2000" dirty="0" smtClean="0">
                <a:latin typeface="+mj-lt"/>
              </a:rPr>
              <a:t>-</a:t>
            </a:r>
            <a:r>
              <a:rPr lang="en-US" sz="2000" dirty="0" smtClean="0">
                <a:latin typeface="+mj-lt"/>
              </a:rPr>
              <a:t> és </a:t>
            </a:r>
            <a:r>
              <a:rPr lang="en-US" sz="2000" dirty="0" err="1" smtClean="0">
                <a:latin typeface="+mj-lt"/>
              </a:rPr>
              <a:t>társadalomtudományos</a:t>
            </a:r>
            <a:r>
              <a:rPr lang="en-US" sz="2000" dirty="0" smtClean="0">
                <a:latin typeface="+mj-lt"/>
              </a:rPr>
              <a:t> </a:t>
            </a:r>
            <a:r>
              <a:rPr lang="en-US" sz="2000" dirty="0" err="1" smtClean="0">
                <a:latin typeface="+mj-lt"/>
              </a:rPr>
              <a:t>oktatás</a:t>
            </a:r>
            <a:r>
              <a:rPr lang="en-US" sz="2000" dirty="0" smtClean="0">
                <a:latin typeface="+mj-lt"/>
              </a:rPr>
              <a:t>) </a:t>
            </a:r>
            <a:r>
              <a:rPr lang="hu-HU" sz="2000" dirty="0">
                <a:solidFill>
                  <a:schemeClr val="accent1">
                    <a:lumMod val="75000"/>
                  </a:schemeClr>
                </a:solidFill>
                <a:latin typeface="+mj-lt"/>
              </a:rPr>
              <a:t>jellemzően</a:t>
            </a:r>
            <a:r>
              <a:rPr lang="hu-HU" sz="2000" dirty="0" smtClean="0">
                <a:latin typeface="+mj-lt"/>
              </a:rPr>
              <a:t> </a:t>
            </a:r>
            <a:r>
              <a:rPr lang="en-US" sz="2000" dirty="0" err="1" smtClean="0">
                <a:solidFill>
                  <a:schemeClr val="accent1">
                    <a:lumMod val="75000"/>
                  </a:schemeClr>
                </a:solidFill>
                <a:latin typeface="+mj-lt"/>
              </a:rPr>
              <a:t>nem</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része</a:t>
            </a:r>
            <a:r>
              <a:rPr lang="en-US" sz="2000" dirty="0" smtClean="0">
                <a:solidFill>
                  <a:schemeClr val="accent1">
                    <a:lumMod val="75000"/>
                  </a:schemeClr>
                </a:solidFill>
                <a:latin typeface="+mj-lt"/>
              </a:rPr>
              <a:t> a </a:t>
            </a:r>
            <a:r>
              <a:rPr lang="en-US" sz="2000" dirty="0" err="1" smtClean="0">
                <a:solidFill>
                  <a:schemeClr val="accent1">
                    <a:lumMod val="75000"/>
                  </a:schemeClr>
                </a:solidFill>
                <a:latin typeface="+mj-lt"/>
              </a:rPr>
              <a:t>jelenlegi</a:t>
            </a:r>
            <a:r>
              <a:rPr lang="en-US" sz="2000" dirty="0" smtClean="0">
                <a:solidFill>
                  <a:schemeClr val="accent1">
                    <a:lumMod val="75000"/>
                  </a:schemeClr>
                </a:solidFill>
                <a:latin typeface="+mj-lt"/>
              </a:rPr>
              <a:t> </a:t>
            </a:r>
            <a:r>
              <a:rPr lang="hu-HU" sz="2000" dirty="0" smtClean="0">
                <a:solidFill>
                  <a:schemeClr val="accent1">
                    <a:lumMod val="75000"/>
                  </a:schemeClr>
                </a:solidFill>
                <a:latin typeface="+mj-lt"/>
              </a:rPr>
              <a:t>magyar köznevelés</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tartalmi</a:t>
            </a:r>
            <a:r>
              <a:rPr lang="en-US" sz="2000" dirty="0" smtClean="0">
                <a:solidFill>
                  <a:schemeClr val="accent1">
                    <a:lumMod val="75000"/>
                  </a:schemeClr>
                </a:solidFill>
                <a:latin typeface="+mj-lt"/>
              </a:rPr>
              <a:t> és </a:t>
            </a:r>
            <a:r>
              <a:rPr lang="en-US" sz="2000" dirty="0" err="1" smtClean="0">
                <a:solidFill>
                  <a:schemeClr val="accent1">
                    <a:lumMod val="75000"/>
                  </a:schemeClr>
                </a:solidFill>
                <a:latin typeface="+mj-lt"/>
              </a:rPr>
              <a:t>módszertani</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rendszerének</a:t>
            </a:r>
            <a:r>
              <a:rPr lang="hu-HU" sz="2000" dirty="0" smtClean="0">
                <a:solidFill>
                  <a:schemeClr val="accent1">
                    <a:lumMod val="75000"/>
                  </a:schemeClr>
                </a:solidFill>
                <a:latin typeface="+mj-lt"/>
              </a:rPr>
              <a:t>,</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ill.a</a:t>
            </a:r>
            <a:r>
              <a:rPr lang="en-US" sz="2000" dirty="0" smtClean="0">
                <a:solidFill>
                  <a:schemeClr val="accent1">
                    <a:lumMod val="75000"/>
                  </a:schemeClr>
                </a:solidFill>
                <a:latin typeface="+mj-lt"/>
              </a:rPr>
              <a:t>  </a:t>
            </a:r>
            <a:r>
              <a:rPr lang="en-US" sz="2000" dirty="0" err="1" smtClean="0">
                <a:latin typeface="+mj-lt"/>
              </a:rPr>
              <a:t>pedagógusok</a:t>
            </a:r>
            <a:r>
              <a:rPr lang="en-US" sz="2000" dirty="0" smtClean="0">
                <a:latin typeface="+mj-lt"/>
              </a:rPr>
              <a:t> </a:t>
            </a:r>
            <a:r>
              <a:rPr lang="en-US" sz="2000" dirty="0" err="1" smtClean="0">
                <a:latin typeface="+mj-lt"/>
              </a:rPr>
              <a:t>eszköztárának</a:t>
            </a:r>
            <a:r>
              <a:rPr lang="hu-HU" sz="2000" dirty="0">
                <a:latin typeface="+mj-lt"/>
              </a:rPr>
              <a:t>.</a:t>
            </a:r>
            <a:endParaRPr lang="en-US" sz="2000" dirty="0" smtClean="0">
              <a:latin typeface="+mj-lt"/>
            </a:endParaRPr>
          </a:p>
          <a:p>
            <a:r>
              <a:rPr lang="en-US" sz="2000" dirty="0" err="1" smtClean="0">
                <a:latin typeface="+mj-lt"/>
              </a:rPr>
              <a:t>Az</a:t>
            </a:r>
            <a:r>
              <a:rPr lang="en-US" sz="2000" dirty="0" smtClean="0">
                <a:latin typeface="+mj-lt"/>
              </a:rPr>
              <a:t> </a:t>
            </a:r>
            <a:r>
              <a:rPr lang="en-US" sz="2000" dirty="0" err="1" smtClean="0">
                <a:latin typeface="+mj-lt"/>
              </a:rPr>
              <a:t>iskolákban</a:t>
            </a:r>
            <a:r>
              <a:rPr lang="en-US" sz="2000" dirty="0" smtClean="0">
                <a:latin typeface="+mj-lt"/>
              </a:rPr>
              <a:t> </a:t>
            </a:r>
            <a:r>
              <a:rPr lang="en-US" sz="2000" dirty="0" err="1" smtClean="0">
                <a:solidFill>
                  <a:schemeClr val="accent1">
                    <a:lumMod val="75000"/>
                  </a:schemeClr>
                </a:solidFill>
                <a:latin typeface="+mj-lt"/>
              </a:rPr>
              <a:t>nem</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áll</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rendelkezésre</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az</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ehhez</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szükséges</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digitális</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kísérleti</a:t>
            </a:r>
            <a:r>
              <a:rPr lang="en-US" sz="2000" dirty="0" smtClean="0">
                <a:solidFill>
                  <a:schemeClr val="accent1">
                    <a:lumMod val="75000"/>
                  </a:schemeClr>
                </a:solidFill>
                <a:latin typeface="+mj-lt"/>
              </a:rPr>
              <a:t> és </a:t>
            </a:r>
            <a:r>
              <a:rPr lang="en-US" sz="2000" dirty="0" err="1" smtClean="0">
                <a:solidFill>
                  <a:schemeClr val="accent1">
                    <a:lumMod val="75000"/>
                  </a:schemeClr>
                </a:solidFill>
                <a:latin typeface="+mj-lt"/>
              </a:rPr>
              <a:t>módszertani</a:t>
            </a:r>
            <a:r>
              <a:rPr lang="en-US" sz="2000" dirty="0" smtClean="0">
                <a:latin typeface="+mj-lt"/>
              </a:rPr>
              <a:t> </a:t>
            </a:r>
            <a:r>
              <a:rPr lang="en-US" sz="2000" dirty="0" err="1" smtClean="0">
                <a:latin typeface="+mj-lt"/>
              </a:rPr>
              <a:t>eszközháttér</a:t>
            </a:r>
            <a:r>
              <a:rPr lang="hu-HU" sz="2000" dirty="0" smtClean="0">
                <a:latin typeface="+mj-lt"/>
              </a:rPr>
              <a:t>.</a:t>
            </a:r>
            <a:endParaRPr lang="en-US" sz="2000" dirty="0" smtClean="0">
              <a:latin typeface="+mj-lt"/>
            </a:endParaRPr>
          </a:p>
          <a:p>
            <a:r>
              <a:rPr lang="en-US" sz="2000" dirty="0" smtClean="0">
                <a:solidFill>
                  <a:schemeClr val="accent1">
                    <a:lumMod val="75000"/>
                  </a:schemeClr>
                </a:solidFill>
                <a:latin typeface="+mj-lt"/>
              </a:rPr>
              <a:t>A </a:t>
            </a:r>
            <a:r>
              <a:rPr lang="en-US" sz="2000" dirty="0" err="1" smtClean="0">
                <a:solidFill>
                  <a:schemeClr val="accent1">
                    <a:lumMod val="75000"/>
                  </a:schemeClr>
                </a:solidFill>
                <a:latin typeface="+mj-lt"/>
              </a:rPr>
              <a:t>digitális</a:t>
            </a:r>
            <a:r>
              <a:rPr lang="en-US" sz="2000" dirty="0" smtClean="0">
                <a:solidFill>
                  <a:schemeClr val="accent1">
                    <a:lumMod val="75000"/>
                  </a:schemeClr>
                </a:solidFill>
                <a:latin typeface="+mj-lt"/>
              </a:rPr>
              <a:t> </a:t>
            </a:r>
            <a:r>
              <a:rPr lang="hu-HU" sz="2000" dirty="0" smtClean="0">
                <a:solidFill>
                  <a:schemeClr val="accent1">
                    <a:lumMod val="75000"/>
                  </a:schemeClr>
                </a:solidFill>
                <a:latin typeface="+mj-lt"/>
              </a:rPr>
              <a:t>„í</a:t>
            </a:r>
            <a:r>
              <a:rPr lang="en-US" sz="2000" dirty="0" err="1" smtClean="0">
                <a:solidFill>
                  <a:schemeClr val="accent1">
                    <a:lumMod val="75000"/>
                  </a:schemeClr>
                </a:solidFill>
                <a:latin typeface="+mj-lt"/>
              </a:rPr>
              <a:t>rástudás</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hiánya</a:t>
            </a:r>
            <a:r>
              <a:rPr lang="en-US" sz="2000" dirty="0" smtClean="0">
                <a:solidFill>
                  <a:schemeClr val="accent1">
                    <a:lumMod val="75000"/>
                  </a:schemeClr>
                </a:solidFill>
                <a:latin typeface="+mj-lt"/>
              </a:rPr>
              <a:t> </a:t>
            </a:r>
            <a:r>
              <a:rPr lang="en-US" sz="2000" dirty="0" smtClean="0">
                <a:latin typeface="+mj-lt"/>
              </a:rPr>
              <a:t>a 2o15-ös </a:t>
            </a:r>
            <a:r>
              <a:rPr lang="hu-HU" sz="2000" dirty="0" smtClean="0">
                <a:latin typeface="+mj-lt"/>
              </a:rPr>
              <a:t>PISA-</a:t>
            </a:r>
            <a:r>
              <a:rPr lang="en-US" sz="2000" dirty="0" err="1" smtClean="0">
                <a:latin typeface="+mj-lt"/>
              </a:rPr>
              <a:t>tesztben</a:t>
            </a:r>
            <a:r>
              <a:rPr lang="en-US" sz="2000" dirty="0" smtClean="0">
                <a:latin typeface="+mj-lt"/>
              </a:rPr>
              <a:t> </a:t>
            </a:r>
            <a:r>
              <a:rPr lang="en-US" sz="2000" dirty="0" err="1" smtClean="0">
                <a:latin typeface="+mj-lt"/>
              </a:rPr>
              <a:t>komoly</a:t>
            </a:r>
            <a:r>
              <a:rPr lang="en-US" sz="2000" dirty="0" smtClean="0">
                <a:latin typeface="+mj-lt"/>
              </a:rPr>
              <a:t> </a:t>
            </a:r>
            <a:r>
              <a:rPr lang="en-US" sz="2000" dirty="0" err="1" smtClean="0">
                <a:latin typeface="+mj-lt"/>
              </a:rPr>
              <a:t>hatással</a:t>
            </a:r>
            <a:r>
              <a:rPr lang="en-US" sz="2000" dirty="0" smtClean="0">
                <a:latin typeface="+mj-lt"/>
              </a:rPr>
              <a:t> </a:t>
            </a:r>
            <a:r>
              <a:rPr lang="en-US" sz="2000" dirty="0" err="1" smtClean="0">
                <a:latin typeface="+mj-lt"/>
              </a:rPr>
              <a:t>bírt</a:t>
            </a:r>
            <a:r>
              <a:rPr lang="en-US" sz="2000" dirty="0" smtClean="0">
                <a:latin typeface="+mj-lt"/>
              </a:rPr>
              <a:t>, </a:t>
            </a:r>
            <a:r>
              <a:rPr lang="en-US" sz="2000" dirty="0" err="1" smtClean="0">
                <a:latin typeface="+mj-lt"/>
              </a:rPr>
              <a:t>mivel</a:t>
            </a:r>
            <a:r>
              <a:rPr lang="en-US" sz="2000" dirty="0" smtClean="0">
                <a:latin typeface="+mj-lt"/>
              </a:rPr>
              <a:t> </a:t>
            </a:r>
            <a:r>
              <a:rPr lang="en-US" sz="2000" dirty="0" err="1" smtClean="0">
                <a:latin typeface="+mj-lt"/>
              </a:rPr>
              <a:t>nem</a:t>
            </a:r>
            <a:r>
              <a:rPr lang="en-US" sz="2000" dirty="0" smtClean="0">
                <a:latin typeface="+mj-lt"/>
              </a:rPr>
              <a:t> </a:t>
            </a:r>
            <a:r>
              <a:rPr lang="en-US" sz="2000" dirty="0" err="1" smtClean="0">
                <a:latin typeface="+mj-lt"/>
              </a:rPr>
              <a:t>sajátja</a:t>
            </a:r>
            <a:r>
              <a:rPr lang="en-US" sz="2000" dirty="0" smtClean="0">
                <a:latin typeface="+mj-lt"/>
              </a:rPr>
              <a:t> </a:t>
            </a:r>
            <a:r>
              <a:rPr lang="en-US" sz="2000" dirty="0" err="1" smtClean="0">
                <a:latin typeface="+mj-lt"/>
              </a:rPr>
              <a:t>ez</a:t>
            </a:r>
            <a:r>
              <a:rPr lang="en-US" sz="2000" dirty="0" smtClean="0">
                <a:latin typeface="+mj-lt"/>
              </a:rPr>
              <a:t> a </a:t>
            </a:r>
            <a:r>
              <a:rPr lang="en-US" sz="2000" dirty="0" err="1" smtClean="0">
                <a:latin typeface="+mj-lt"/>
              </a:rPr>
              <a:t>módszertan</a:t>
            </a:r>
            <a:r>
              <a:rPr lang="en-US" sz="2000" dirty="0" smtClean="0">
                <a:latin typeface="+mj-lt"/>
              </a:rPr>
              <a:t> a </a:t>
            </a:r>
            <a:r>
              <a:rPr lang="en-US" sz="2000" dirty="0" err="1" smtClean="0">
                <a:latin typeface="+mj-lt"/>
              </a:rPr>
              <a:t>hazai</a:t>
            </a:r>
            <a:r>
              <a:rPr lang="en-US" sz="2000" dirty="0" smtClean="0">
                <a:latin typeface="+mj-lt"/>
              </a:rPr>
              <a:t> </a:t>
            </a:r>
            <a:r>
              <a:rPr lang="en-US" sz="2000" dirty="0" err="1" smtClean="0">
                <a:latin typeface="+mj-lt"/>
              </a:rPr>
              <a:t>tanulóknak</a:t>
            </a:r>
            <a:r>
              <a:rPr lang="en-US" sz="2000" dirty="0" smtClean="0">
                <a:latin typeface="+mj-lt"/>
              </a:rPr>
              <a:t> (</a:t>
            </a:r>
            <a:r>
              <a:rPr lang="en-US" sz="2000" dirty="0" err="1" smtClean="0">
                <a:latin typeface="+mj-lt"/>
              </a:rPr>
              <a:t>ez</a:t>
            </a:r>
            <a:r>
              <a:rPr lang="en-US" sz="2000" dirty="0" smtClean="0">
                <a:latin typeface="+mj-lt"/>
              </a:rPr>
              <a:t> </a:t>
            </a:r>
            <a:r>
              <a:rPr lang="en-US" sz="2000" dirty="0" err="1" smtClean="0">
                <a:latin typeface="+mj-lt"/>
              </a:rPr>
              <a:t>persze</a:t>
            </a:r>
            <a:r>
              <a:rPr lang="en-US" sz="2000" dirty="0" smtClean="0">
                <a:latin typeface="+mj-lt"/>
              </a:rPr>
              <a:t> </a:t>
            </a:r>
            <a:r>
              <a:rPr lang="en-US" sz="2000" dirty="0" err="1" smtClean="0">
                <a:latin typeface="+mj-lt"/>
              </a:rPr>
              <a:t>csak</a:t>
            </a:r>
            <a:r>
              <a:rPr lang="en-US" sz="2000" dirty="0" smtClean="0">
                <a:latin typeface="+mj-lt"/>
              </a:rPr>
              <a:t> </a:t>
            </a:r>
            <a:r>
              <a:rPr lang="en-US" sz="2000" dirty="0" err="1" smtClean="0">
                <a:latin typeface="+mj-lt"/>
              </a:rPr>
              <a:t>egy</a:t>
            </a:r>
            <a:r>
              <a:rPr lang="en-US" sz="2000" dirty="0" smtClean="0">
                <a:latin typeface="+mj-lt"/>
              </a:rPr>
              <a:t> </a:t>
            </a:r>
            <a:r>
              <a:rPr lang="en-US" sz="2000" dirty="0" err="1" smtClean="0">
                <a:latin typeface="+mj-lt"/>
              </a:rPr>
              <a:t>egyszeri</a:t>
            </a:r>
            <a:r>
              <a:rPr lang="en-US" sz="2000" dirty="0" smtClean="0">
                <a:latin typeface="+mj-lt"/>
              </a:rPr>
              <a:t> </a:t>
            </a:r>
            <a:r>
              <a:rPr lang="en-US" sz="2000" dirty="0" err="1" smtClean="0">
                <a:latin typeface="+mj-lt"/>
              </a:rPr>
              <a:t>hatás</a:t>
            </a:r>
            <a:r>
              <a:rPr lang="en-US" sz="2000" dirty="0" smtClean="0">
                <a:latin typeface="+mj-lt"/>
              </a:rPr>
              <a:t>)</a:t>
            </a:r>
            <a:r>
              <a:rPr lang="hu-HU" sz="2000" dirty="0" smtClean="0">
                <a:latin typeface="+mj-lt"/>
              </a:rPr>
              <a:t>.</a:t>
            </a:r>
            <a:endParaRPr lang="en-US" sz="2000" dirty="0" smtClean="0">
              <a:latin typeface="+mj-lt"/>
            </a:endParaRPr>
          </a:p>
          <a:p>
            <a:r>
              <a:rPr lang="en-US" sz="2000" dirty="0" err="1" smtClean="0">
                <a:latin typeface="+mj-lt"/>
              </a:rPr>
              <a:t>Hiányzik</a:t>
            </a:r>
            <a:r>
              <a:rPr lang="en-US" sz="2000" dirty="0" smtClean="0">
                <a:latin typeface="+mj-lt"/>
              </a:rPr>
              <a:t> a </a:t>
            </a:r>
            <a:r>
              <a:rPr lang="en-US" sz="2000" dirty="0" err="1" smtClean="0">
                <a:solidFill>
                  <a:schemeClr val="accent1">
                    <a:lumMod val="75000"/>
                  </a:schemeClr>
                </a:solidFill>
                <a:latin typeface="+mj-lt"/>
              </a:rPr>
              <a:t>komplex</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módon</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történő</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oktatáshoz</a:t>
            </a:r>
            <a:r>
              <a:rPr lang="en-US" sz="2000" dirty="0" smtClean="0">
                <a:solidFill>
                  <a:schemeClr val="accent1">
                    <a:lumMod val="75000"/>
                  </a:schemeClr>
                </a:solidFill>
                <a:latin typeface="+mj-lt"/>
              </a:rPr>
              <a:t> </a:t>
            </a:r>
            <a:r>
              <a:rPr lang="en-US" sz="2000" dirty="0" err="1" smtClean="0">
                <a:latin typeface="+mj-lt"/>
              </a:rPr>
              <a:t>szükséges</a:t>
            </a:r>
            <a:r>
              <a:rPr lang="en-US" sz="2000" dirty="0" smtClean="0">
                <a:latin typeface="+mj-lt"/>
              </a:rPr>
              <a:t> </a:t>
            </a:r>
            <a:r>
              <a:rPr lang="en-US" sz="2000" dirty="0" err="1">
                <a:solidFill>
                  <a:schemeClr val="accent1">
                    <a:lumMod val="75000"/>
                  </a:schemeClr>
                </a:solidFill>
                <a:latin typeface="+mj-lt"/>
              </a:rPr>
              <a:t>intézményi</a:t>
            </a:r>
            <a:r>
              <a:rPr lang="en-US" sz="2000" dirty="0">
                <a:solidFill>
                  <a:schemeClr val="accent1">
                    <a:lumMod val="75000"/>
                  </a:schemeClr>
                </a:solidFill>
                <a:latin typeface="+mj-lt"/>
              </a:rPr>
              <a:t> és </a:t>
            </a:r>
            <a:r>
              <a:rPr lang="en-US" sz="2000" dirty="0" err="1">
                <a:solidFill>
                  <a:schemeClr val="accent1">
                    <a:lumMod val="75000"/>
                  </a:schemeClr>
                </a:solidFill>
                <a:latin typeface="+mj-lt"/>
              </a:rPr>
              <a:t>személyi</a:t>
            </a:r>
            <a:r>
              <a:rPr lang="en-US" sz="2000" dirty="0">
                <a:solidFill>
                  <a:schemeClr val="accent1">
                    <a:lumMod val="75000"/>
                  </a:schemeClr>
                </a:solidFill>
                <a:latin typeface="+mj-lt"/>
              </a:rPr>
              <a:t> </a:t>
            </a:r>
            <a:r>
              <a:rPr lang="en-US" sz="2000" dirty="0" err="1" smtClean="0">
                <a:solidFill>
                  <a:schemeClr val="accent1">
                    <a:lumMod val="75000"/>
                  </a:schemeClr>
                </a:solidFill>
                <a:latin typeface="+mj-lt"/>
              </a:rPr>
              <a:t>attitűd</a:t>
            </a:r>
            <a:r>
              <a:rPr lang="en-US" sz="2000" dirty="0" smtClean="0">
                <a:solidFill>
                  <a:schemeClr val="accent1">
                    <a:lumMod val="75000"/>
                  </a:schemeClr>
                </a:solidFill>
                <a:latin typeface="+mj-lt"/>
              </a:rPr>
              <a:t> </a:t>
            </a:r>
            <a:r>
              <a:rPr lang="en-US" sz="2000" dirty="0" smtClean="0">
                <a:latin typeface="+mj-lt"/>
              </a:rPr>
              <a:t>(</a:t>
            </a:r>
            <a:r>
              <a:rPr lang="en-US" sz="2000" dirty="0" err="1" smtClean="0">
                <a:latin typeface="+mj-lt"/>
              </a:rPr>
              <a:t>szaktárgyorientált</a:t>
            </a:r>
            <a:r>
              <a:rPr lang="en-US" sz="2000" dirty="0" smtClean="0">
                <a:latin typeface="+mj-lt"/>
              </a:rPr>
              <a:t> mind a </a:t>
            </a:r>
            <a:r>
              <a:rPr lang="en-US" sz="2000" dirty="0" err="1" smtClean="0">
                <a:latin typeface="+mj-lt"/>
              </a:rPr>
              <a:t>tanárképzés</a:t>
            </a:r>
            <a:r>
              <a:rPr lang="en-US" sz="2000" dirty="0" smtClean="0">
                <a:latin typeface="+mj-lt"/>
              </a:rPr>
              <a:t>, mind </a:t>
            </a:r>
            <a:r>
              <a:rPr lang="en-US" sz="2000" dirty="0" err="1" smtClean="0">
                <a:latin typeface="+mj-lt"/>
              </a:rPr>
              <a:t>az</a:t>
            </a:r>
            <a:r>
              <a:rPr lang="en-US" sz="2000" dirty="0" smtClean="0">
                <a:latin typeface="+mj-lt"/>
              </a:rPr>
              <a:t> </a:t>
            </a:r>
            <a:r>
              <a:rPr lang="en-US" sz="2000" dirty="0" err="1" smtClean="0">
                <a:latin typeface="+mj-lt"/>
              </a:rPr>
              <a:t>iskolai</a:t>
            </a:r>
            <a:r>
              <a:rPr lang="en-US" sz="2000" dirty="0" smtClean="0">
                <a:latin typeface="+mj-lt"/>
              </a:rPr>
              <a:t> </a:t>
            </a:r>
            <a:r>
              <a:rPr lang="en-US" sz="2000" dirty="0" err="1" smtClean="0">
                <a:latin typeface="+mj-lt"/>
              </a:rPr>
              <a:t>oktatás</a:t>
            </a:r>
            <a:r>
              <a:rPr lang="en-US" sz="2000" dirty="0" smtClean="0">
                <a:latin typeface="+mj-lt"/>
              </a:rPr>
              <a:t>)</a:t>
            </a:r>
            <a:r>
              <a:rPr lang="hu-HU" sz="2000" dirty="0" smtClean="0">
                <a:latin typeface="+mj-lt"/>
              </a:rPr>
              <a:t>.</a:t>
            </a:r>
            <a:endParaRPr lang="en-US" sz="2000" dirty="0" smtClean="0">
              <a:latin typeface="+mj-lt"/>
            </a:endParaRPr>
          </a:p>
          <a:p>
            <a:r>
              <a:rPr lang="en-US" sz="2000" dirty="0" smtClean="0">
                <a:latin typeface="+mj-lt"/>
              </a:rPr>
              <a:t>A </a:t>
            </a:r>
            <a:r>
              <a:rPr lang="en-US" sz="2000" dirty="0" err="1" smtClean="0">
                <a:solidFill>
                  <a:schemeClr val="accent1">
                    <a:lumMod val="75000"/>
                  </a:schemeClr>
                </a:solidFill>
                <a:latin typeface="+mj-lt"/>
              </a:rPr>
              <a:t>pedagógiai</a:t>
            </a:r>
            <a:r>
              <a:rPr lang="en-US" sz="2000" dirty="0" smtClean="0">
                <a:solidFill>
                  <a:schemeClr val="accent1">
                    <a:lumMod val="75000"/>
                  </a:schemeClr>
                </a:solidFill>
                <a:latin typeface="+mj-lt"/>
              </a:rPr>
              <a:t> </a:t>
            </a:r>
            <a:r>
              <a:rPr lang="hu-HU" sz="2000" dirty="0" smtClean="0">
                <a:solidFill>
                  <a:schemeClr val="accent1">
                    <a:lumMod val="75000"/>
                  </a:schemeClr>
                </a:solidFill>
                <a:latin typeface="+mj-lt"/>
              </a:rPr>
              <a:t>kimeneti </a:t>
            </a:r>
            <a:r>
              <a:rPr lang="en-US" sz="2000" dirty="0" err="1" smtClean="0">
                <a:solidFill>
                  <a:schemeClr val="accent1">
                    <a:lumMod val="75000"/>
                  </a:schemeClr>
                </a:solidFill>
                <a:latin typeface="+mj-lt"/>
              </a:rPr>
              <a:t>szintek</a:t>
            </a:r>
            <a:r>
              <a:rPr lang="en-US" sz="2000" dirty="0" smtClean="0">
                <a:solidFill>
                  <a:schemeClr val="accent1">
                    <a:lumMod val="75000"/>
                  </a:schemeClr>
                </a:solidFill>
                <a:latin typeface="+mj-lt"/>
              </a:rPr>
              <a:t> </a:t>
            </a:r>
            <a:r>
              <a:rPr lang="en-US" sz="2000" dirty="0" smtClean="0">
                <a:latin typeface="+mj-lt"/>
              </a:rPr>
              <a:t>(</a:t>
            </a:r>
            <a:r>
              <a:rPr lang="en-US" sz="2000" dirty="0" err="1" smtClean="0">
                <a:latin typeface="+mj-lt"/>
              </a:rPr>
              <a:t>standardok</a:t>
            </a:r>
            <a:r>
              <a:rPr lang="en-US" sz="2000" dirty="0" smtClean="0">
                <a:latin typeface="+mj-lt"/>
              </a:rPr>
              <a:t>) </a:t>
            </a:r>
            <a:r>
              <a:rPr lang="en-US" sz="2000" dirty="0" err="1" smtClean="0">
                <a:latin typeface="+mj-lt"/>
              </a:rPr>
              <a:t>meghatározása</a:t>
            </a:r>
            <a:r>
              <a:rPr lang="en-US" sz="2000" dirty="0" smtClean="0">
                <a:latin typeface="+mj-lt"/>
              </a:rPr>
              <a:t> </a:t>
            </a:r>
            <a:r>
              <a:rPr lang="hu-HU" sz="2000" dirty="0" smtClean="0">
                <a:latin typeface="+mj-lt"/>
              </a:rPr>
              <a:t>országosan csak </a:t>
            </a:r>
            <a:r>
              <a:rPr lang="en-US" sz="2000" dirty="0" err="1" smtClean="0">
                <a:latin typeface="+mj-lt"/>
              </a:rPr>
              <a:t>egy</a:t>
            </a:r>
            <a:r>
              <a:rPr lang="en-US" sz="2000" dirty="0" smtClean="0">
                <a:latin typeface="+mj-lt"/>
              </a:rPr>
              <a:t> </a:t>
            </a:r>
            <a:r>
              <a:rPr lang="en-US" sz="2000" dirty="0" err="1" smtClean="0">
                <a:latin typeface="+mj-lt"/>
              </a:rPr>
              <a:t>szinten</a:t>
            </a:r>
            <a:r>
              <a:rPr lang="en-US" sz="2000" dirty="0" smtClean="0">
                <a:latin typeface="+mj-lt"/>
              </a:rPr>
              <a:t> </a:t>
            </a:r>
            <a:r>
              <a:rPr lang="en-US" sz="2000" dirty="0" err="1" smtClean="0">
                <a:latin typeface="+mj-lt"/>
              </a:rPr>
              <a:t>történik</a:t>
            </a:r>
            <a:r>
              <a:rPr lang="en-US" sz="2000" dirty="0" smtClean="0">
                <a:latin typeface="+mj-lt"/>
              </a:rPr>
              <a:t> (</a:t>
            </a:r>
            <a:r>
              <a:rPr lang="en-US" sz="2000" dirty="0" err="1" smtClean="0">
                <a:latin typeface="+mj-lt"/>
              </a:rPr>
              <a:t>érettségi</a:t>
            </a:r>
            <a:r>
              <a:rPr lang="en-US" sz="2000" dirty="0" smtClean="0">
                <a:latin typeface="+mj-lt"/>
              </a:rPr>
              <a:t>), </a:t>
            </a:r>
            <a:r>
              <a:rPr lang="en-US" sz="2000" dirty="0" err="1" smtClean="0">
                <a:latin typeface="+mj-lt"/>
              </a:rPr>
              <a:t>ennek</a:t>
            </a:r>
            <a:r>
              <a:rPr lang="en-US" sz="2000" dirty="0" smtClean="0">
                <a:latin typeface="+mj-lt"/>
              </a:rPr>
              <a:t> a </a:t>
            </a:r>
            <a:r>
              <a:rPr lang="en-US" sz="2000" dirty="0" err="1" smtClean="0">
                <a:latin typeface="+mj-lt"/>
              </a:rPr>
              <a:t>lebontása</a:t>
            </a:r>
            <a:r>
              <a:rPr lang="en-US" sz="2000" dirty="0" smtClean="0">
                <a:latin typeface="+mj-lt"/>
              </a:rPr>
              <a:t> </a:t>
            </a:r>
            <a:r>
              <a:rPr lang="hu-HU" sz="2000" dirty="0" smtClean="0">
                <a:latin typeface="+mj-lt"/>
              </a:rPr>
              <a:t>alacsonyabb évfolyami </a:t>
            </a:r>
            <a:r>
              <a:rPr lang="en-US" sz="2000" dirty="0" err="1" smtClean="0">
                <a:latin typeface="+mj-lt"/>
              </a:rPr>
              <a:t>követelményekké</a:t>
            </a:r>
            <a:r>
              <a:rPr lang="en-US" sz="2000" dirty="0" smtClean="0">
                <a:latin typeface="+mj-lt"/>
              </a:rPr>
              <a:t> (2</a:t>
            </a:r>
            <a:r>
              <a:rPr lang="hu-HU" sz="2000" dirty="0" smtClean="0">
                <a:latin typeface="+mj-lt"/>
              </a:rPr>
              <a:t>.</a:t>
            </a:r>
            <a:r>
              <a:rPr lang="en-US" sz="2000" dirty="0" smtClean="0">
                <a:latin typeface="+mj-lt"/>
              </a:rPr>
              <a:t>, 4</a:t>
            </a:r>
            <a:r>
              <a:rPr lang="hu-HU" sz="2000" dirty="0" smtClean="0">
                <a:latin typeface="+mj-lt"/>
              </a:rPr>
              <a:t>.</a:t>
            </a:r>
            <a:r>
              <a:rPr lang="en-US" sz="2000" dirty="0" smtClean="0">
                <a:latin typeface="+mj-lt"/>
              </a:rPr>
              <a:t>, </a:t>
            </a:r>
            <a:r>
              <a:rPr lang="hu-HU" sz="2000" dirty="0" smtClean="0">
                <a:latin typeface="+mj-lt"/>
              </a:rPr>
              <a:t>6., </a:t>
            </a:r>
            <a:r>
              <a:rPr lang="en-US" sz="2000" dirty="0" smtClean="0">
                <a:latin typeface="+mj-lt"/>
              </a:rPr>
              <a:t>8</a:t>
            </a:r>
            <a:r>
              <a:rPr lang="hu-HU" sz="2000" dirty="0" smtClean="0">
                <a:latin typeface="+mj-lt"/>
              </a:rPr>
              <a:t>.,10. évfolyami szint</a:t>
            </a:r>
            <a:r>
              <a:rPr lang="en-US" sz="2000" dirty="0" smtClean="0">
                <a:latin typeface="+mj-lt"/>
              </a:rPr>
              <a:t>)</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nem</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létezik</a:t>
            </a:r>
            <a:r>
              <a:rPr lang="en-US" sz="2000" dirty="0" smtClean="0">
                <a:latin typeface="+mj-lt"/>
              </a:rPr>
              <a:t>, ill. </a:t>
            </a:r>
            <a:r>
              <a:rPr lang="en-US" sz="2000" dirty="0" err="1" smtClean="0">
                <a:latin typeface="+mj-lt"/>
              </a:rPr>
              <a:t>hiányoznak</a:t>
            </a:r>
            <a:r>
              <a:rPr lang="en-US" sz="2000" dirty="0" smtClean="0">
                <a:latin typeface="+mj-lt"/>
              </a:rPr>
              <a:t> </a:t>
            </a:r>
            <a:r>
              <a:rPr lang="en-US" sz="2000" dirty="0" err="1" smtClean="0">
                <a:latin typeface="+mj-lt"/>
              </a:rPr>
              <a:t>az</a:t>
            </a:r>
            <a:r>
              <a:rPr lang="en-US" sz="2000" dirty="0" smtClean="0">
                <a:latin typeface="+mj-lt"/>
              </a:rPr>
              <a:t> </a:t>
            </a:r>
            <a:r>
              <a:rPr lang="en-US" sz="2000" dirty="0" err="1" smtClean="0">
                <a:latin typeface="+mj-lt"/>
              </a:rPr>
              <a:t>ehhez</a:t>
            </a:r>
            <a:r>
              <a:rPr lang="en-US" sz="2000" dirty="0" smtClean="0">
                <a:latin typeface="+mj-lt"/>
              </a:rPr>
              <a:t> </a:t>
            </a:r>
            <a:r>
              <a:rPr lang="en-US" sz="2000" dirty="0" err="1" smtClean="0">
                <a:latin typeface="+mj-lt"/>
              </a:rPr>
              <a:t>kapcsolódó</a:t>
            </a:r>
            <a:r>
              <a:rPr lang="en-US" sz="2000" dirty="0" smtClean="0">
                <a:latin typeface="+mj-lt"/>
              </a:rPr>
              <a:t> </a:t>
            </a:r>
            <a:r>
              <a:rPr lang="en-US" sz="2000" dirty="0" err="1" smtClean="0">
                <a:latin typeface="+mj-lt"/>
              </a:rPr>
              <a:t>kötelező</a:t>
            </a:r>
            <a:r>
              <a:rPr lang="en-US" sz="2000" dirty="0" smtClean="0">
                <a:latin typeface="+mj-lt"/>
              </a:rPr>
              <a:t> </a:t>
            </a:r>
            <a:r>
              <a:rPr lang="en-US" sz="2000" dirty="0" err="1" smtClean="0">
                <a:latin typeface="+mj-lt"/>
              </a:rPr>
              <a:t>mérések</a:t>
            </a:r>
            <a:r>
              <a:rPr lang="en-US" sz="2000" dirty="0" smtClean="0">
                <a:latin typeface="+mj-lt"/>
              </a:rPr>
              <a:t> (</a:t>
            </a:r>
            <a:r>
              <a:rPr lang="en-US" sz="2000" dirty="0" err="1" smtClean="0">
                <a:latin typeface="+mj-lt"/>
              </a:rPr>
              <a:t>tartalmi</a:t>
            </a:r>
            <a:r>
              <a:rPr lang="en-US" sz="2000" dirty="0" smtClean="0">
                <a:latin typeface="+mj-lt"/>
              </a:rPr>
              <a:t>).</a:t>
            </a:r>
            <a:endParaRPr lang="en-US" sz="2000" dirty="0">
              <a:latin typeface="+mj-lt"/>
            </a:endParaRPr>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17</a:t>
            </a:fld>
            <a:endParaRPr lang="hu-HU">
              <a:solidFill>
                <a:prstClr val="black">
                  <a:tint val="75000"/>
                </a:prstClr>
              </a:solidFill>
            </a:endParaRPr>
          </a:p>
        </p:txBody>
      </p:sp>
    </p:spTree>
    <p:extLst>
      <p:ext uri="{BB962C8B-B14F-4D97-AF65-F5344CB8AC3E}">
        <p14:creationId xmlns:p14="http://schemas.microsoft.com/office/powerpoint/2010/main" val="147439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18</a:t>
            </a:fld>
            <a:endParaRPr lang="hu-HU">
              <a:solidFill>
                <a:prstClr val="black">
                  <a:tint val="75000"/>
                </a:prstClr>
              </a:solidFill>
            </a:endParaRPr>
          </a:p>
        </p:txBody>
      </p:sp>
      <p:sp>
        <p:nvSpPr>
          <p:cNvPr id="5" name="Téglalap 4"/>
          <p:cNvSpPr/>
          <p:nvPr/>
        </p:nvSpPr>
        <p:spPr>
          <a:xfrm>
            <a:off x="467544" y="4149080"/>
            <a:ext cx="7632848" cy="1284069"/>
          </a:xfrm>
          <a:prstGeom prst="rect">
            <a:avLst/>
          </a:prstGeom>
        </p:spPr>
        <p:txBody>
          <a:bodyPr wrap="square">
            <a:spAutoFit/>
          </a:bodyPr>
          <a:lstStyle/>
          <a:p>
            <a:pPr algn="ctr">
              <a:lnSpc>
                <a:spcPct val="80000"/>
              </a:lnSpc>
            </a:pPr>
            <a:r>
              <a:rPr lang="en-US" altLang="hu-HU" sz="3200" dirty="0" err="1" smtClean="0">
                <a:latin typeface="+mj-lt"/>
                <a:cs typeface="Times New Roman" panose="02020603050405020304" pitchFamily="18" charset="0"/>
              </a:rPr>
              <a:t>Nemzetközi</a:t>
            </a:r>
            <a:r>
              <a:rPr lang="en-US"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összehasonlítás</a:t>
            </a:r>
            <a:endParaRPr lang="hu-HU" altLang="hu-HU" sz="3200" dirty="0">
              <a:latin typeface="+mj-lt"/>
              <a:cs typeface="Times New Roman" panose="02020603050405020304" pitchFamily="18" charset="0"/>
            </a:endParaRPr>
          </a:p>
          <a:p>
            <a:pPr algn="ctr">
              <a:lnSpc>
                <a:spcPct val="80000"/>
              </a:lnSpc>
            </a:pPr>
            <a:r>
              <a:rPr lang="hu-HU" altLang="hu-HU" sz="3200" dirty="0" smtClean="0">
                <a:latin typeface="+mj-lt"/>
                <a:cs typeface="Times New Roman" panose="02020603050405020304" pitchFamily="18" charset="0"/>
              </a:rPr>
              <a:t>A 2015-ös </a:t>
            </a:r>
            <a:r>
              <a:rPr lang="en-US" altLang="hu-HU" sz="3200" dirty="0" smtClean="0">
                <a:latin typeface="+mj-lt"/>
                <a:cs typeface="Times New Roman" panose="02020603050405020304" pitchFamily="18" charset="0"/>
              </a:rPr>
              <a:t>PISA</a:t>
            </a:r>
            <a:r>
              <a:rPr lang="hu-HU" altLang="hu-HU" sz="3200" dirty="0" smtClean="0">
                <a:latin typeface="+mj-lt"/>
                <a:cs typeface="Times New Roman" panose="02020603050405020304" pitchFamily="18" charset="0"/>
              </a:rPr>
              <a:t>-</a:t>
            </a:r>
            <a:r>
              <a:rPr lang="en-US" altLang="hu-HU" sz="3200" dirty="0" err="1" smtClean="0">
                <a:latin typeface="+mj-lt"/>
                <a:cs typeface="Times New Roman" panose="02020603050405020304" pitchFamily="18" charset="0"/>
              </a:rPr>
              <a:t>eredmények</a:t>
            </a:r>
            <a:r>
              <a:rPr lang="en-US" altLang="hu-HU" sz="3200" dirty="0" smtClean="0">
                <a:latin typeface="+mj-lt"/>
                <a:cs typeface="Times New Roman" panose="02020603050405020304" pitchFamily="18" charset="0"/>
              </a:rPr>
              <a:t> </a:t>
            </a:r>
            <a:r>
              <a:rPr lang="en-US" altLang="hu-HU" sz="3200" dirty="0" err="1">
                <a:latin typeface="+mj-lt"/>
                <a:cs typeface="Times New Roman" panose="02020603050405020304" pitchFamily="18" charset="0"/>
              </a:rPr>
              <a:t>és</a:t>
            </a:r>
            <a:r>
              <a:rPr lang="en-US" altLang="hu-HU" sz="3200" dirty="0">
                <a:latin typeface="+mj-lt"/>
                <a:cs typeface="Times New Roman" panose="02020603050405020304" pitchFamily="18" charset="0"/>
              </a:rPr>
              <a:t> </a:t>
            </a:r>
            <a:r>
              <a:rPr lang="en-US" altLang="hu-HU" sz="3200" dirty="0" err="1" smtClean="0">
                <a:latin typeface="+mj-lt"/>
                <a:cs typeface="Times New Roman" panose="02020603050405020304" pitchFamily="18" charset="0"/>
              </a:rPr>
              <a:t>korábbi</a:t>
            </a:r>
            <a:r>
              <a:rPr lang="en-US"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intézkedések</a:t>
            </a:r>
            <a:r>
              <a:rPr lang="hu-HU" altLang="hu-HU" sz="3200" dirty="0" smtClean="0">
                <a:latin typeface="+mj-lt"/>
                <a:cs typeface="Times New Roman" panose="02020603050405020304" pitchFamily="18" charset="0"/>
              </a:rPr>
              <a:t> egyes kiválasztott államokban</a:t>
            </a:r>
            <a:r>
              <a:rPr lang="en-US" altLang="hu-HU" sz="3200" dirty="0" smtClean="0">
                <a:latin typeface="+mj-lt"/>
                <a:cs typeface="Times New Roman" panose="02020603050405020304" pitchFamily="18" charset="0"/>
              </a:rPr>
              <a:t>  </a:t>
            </a:r>
            <a:endParaRPr lang="hu-HU" altLang="hu-HU" sz="3200" dirty="0">
              <a:latin typeface="+mj-lt"/>
              <a:cs typeface="Times New Roman" panose="02020603050405020304" pitchFamily="18" charset="0"/>
            </a:endParaRPr>
          </a:p>
        </p:txBody>
      </p:sp>
    </p:spTree>
    <p:extLst>
      <p:ext uri="{BB962C8B-B14F-4D97-AF65-F5344CB8AC3E}">
        <p14:creationId xmlns:p14="http://schemas.microsoft.com/office/powerpoint/2010/main" val="31136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0618" y="653158"/>
            <a:ext cx="6751662" cy="687610"/>
          </a:xfrm>
        </p:spPr>
        <p:txBody>
          <a:bodyPr>
            <a:normAutofit/>
          </a:bodyPr>
          <a:lstStyle/>
          <a:p>
            <a:r>
              <a:rPr lang="en-US" sz="2800" dirty="0" err="1" smtClean="0"/>
              <a:t>Finnország</a:t>
            </a:r>
            <a:endParaRPr lang="hu-HU" sz="2800"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19</a:t>
            </a:fld>
            <a:endParaRPr lang="hu-HU">
              <a:solidFill>
                <a:prstClr val="black">
                  <a:tint val="75000"/>
                </a:prstClr>
              </a:solidFill>
            </a:endParaRPr>
          </a:p>
        </p:txBody>
      </p:sp>
      <p:graphicFrame>
        <p:nvGraphicFramePr>
          <p:cNvPr id="13" name="Táblázat 12"/>
          <p:cNvGraphicFramePr>
            <a:graphicFrameLocks noGrp="1"/>
          </p:cNvGraphicFramePr>
          <p:nvPr>
            <p:extLst>
              <p:ext uri="{D42A27DB-BD31-4B8C-83A1-F6EECF244321}">
                <p14:modId xmlns:p14="http://schemas.microsoft.com/office/powerpoint/2010/main" val="2752009616"/>
              </p:ext>
            </p:extLst>
          </p:nvPr>
        </p:nvGraphicFramePr>
        <p:xfrm>
          <a:off x="467544" y="1556792"/>
          <a:ext cx="7992888" cy="4624317"/>
        </p:xfrm>
        <a:graphic>
          <a:graphicData uri="http://schemas.openxmlformats.org/drawingml/2006/table">
            <a:tbl>
              <a:tblPr firstRow="1" firstCol="1" bandRow="1">
                <a:tableStyleId>{5C22544A-7EE6-4342-B048-85BDC9FD1C3A}</a:tableStyleId>
              </a:tblPr>
              <a:tblGrid>
                <a:gridCol w="7992888">
                  <a:extLst>
                    <a:ext uri="{9D8B030D-6E8A-4147-A177-3AD203B41FA5}">
                      <a16:colId xmlns="" xmlns:a16="http://schemas.microsoft.com/office/drawing/2014/main" val="1247292905"/>
                    </a:ext>
                  </a:extLst>
                </a:gridCol>
              </a:tblGrid>
              <a:tr h="4624317">
                <a:tc>
                  <a:txBody>
                    <a:bodyPr/>
                    <a:lstStyle/>
                    <a:p>
                      <a:pPr marL="342900" lvl="0" indent="-342900" algn="just">
                        <a:lnSpc>
                          <a:spcPct val="107000"/>
                        </a:lnSpc>
                        <a:spcAft>
                          <a:spcPts val="600"/>
                        </a:spcAft>
                        <a:buFont typeface="Symbol" panose="05050102010706020507" pitchFamily="18" charset="2"/>
                        <a:buChar char=""/>
                      </a:pPr>
                      <a:r>
                        <a:rPr lang="hu-HU" sz="2000" b="0" kern="1200" dirty="0">
                          <a:solidFill>
                            <a:schemeClr val="tx1"/>
                          </a:solidFill>
                          <a:effectLst/>
                          <a:latin typeface="+mj-lt"/>
                          <a:ea typeface="+mn-ea"/>
                          <a:cs typeface="+mn-cs"/>
                        </a:rPr>
                        <a:t>Finnországban </a:t>
                      </a:r>
                      <a:r>
                        <a:rPr lang="hu-HU" sz="2000" b="0" kern="1200" dirty="0" smtClean="0">
                          <a:solidFill>
                            <a:schemeClr val="tx1"/>
                          </a:solidFill>
                          <a:effectLst/>
                          <a:latin typeface="+mj-lt"/>
                          <a:ea typeface="+mn-ea"/>
                          <a:cs typeface="+mn-cs"/>
                        </a:rPr>
                        <a:t>a </a:t>
                      </a:r>
                      <a:r>
                        <a:rPr lang="hu-HU" sz="2000" b="0" kern="1200" dirty="0">
                          <a:solidFill>
                            <a:schemeClr val="tx1"/>
                          </a:solidFill>
                          <a:effectLst/>
                          <a:latin typeface="+mj-lt"/>
                          <a:ea typeface="+mn-ea"/>
                          <a:cs typeface="+mn-cs"/>
                        </a:rPr>
                        <a:t>15 évesek mindannyian egyféle, </a:t>
                      </a:r>
                      <a:r>
                        <a:rPr lang="hu-HU" sz="2000" b="0" kern="1200" dirty="0" err="1">
                          <a:solidFill>
                            <a:schemeClr val="tx1"/>
                          </a:solidFill>
                          <a:effectLst/>
                          <a:latin typeface="+mj-lt"/>
                          <a:ea typeface="+mn-ea"/>
                          <a:cs typeface="+mn-cs"/>
                        </a:rPr>
                        <a:t>komprehenzív</a:t>
                      </a:r>
                      <a:r>
                        <a:rPr lang="hu-HU" sz="2000" b="0" kern="1200" dirty="0">
                          <a:solidFill>
                            <a:schemeClr val="tx1"/>
                          </a:solidFill>
                          <a:effectLst/>
                          <a:latin typeface="+mj-lt"/>
                          <a:ea typeface="+mn-ea"/>
                          <a:cs typeface="+mn-cs"/>
                        </a:rPr>
                        <a:t> (minden tanulót egyformán befogadó) iskolába járhatnak. Ennek köszönhetően a tanulók teljesítménykülönbségei nem az iskolák között, hanem az egyes iskolákon belül jelentkeztek</a:t>
                      </a:r>
                      <a:r>
                        <a:rPr lang="hu-HU" sz="2000" b="0" kern="1200" dirty="0" smtClean="0">
                          <a:solidFill>
                            <a:schemeClr val="tx1"/>
                          </a:solidFill>
                          <a:effectLst/>
                          <a:latin typeface="+mj-lt"/>
                          <a:ea typeface="+mn-ea"/>
                          <a:cs typeface="+mn-cs"/>
                        </a:rPr>
                        <a:t>.</a:t>
                      </a:r>
                      <a:r>
                        <a:rPr lang="en-US" sz="2000" b="0" kern="1200" dirty="0" smtClean="0">
                          <a:solidFill>
                            <a:schemeClr val="tx1"/>
                          </a:solidFill>
                          <a:effectLst/>
                          <a:latin typeface="+mj-lt"/>
                          <a:ea typeface="+mn-ea"/>
                          <a:cs typeface="+mn-cs"/>
                        </a:rPr>
                        <a:t> </a:t>
                      </a:r>
                      <a:r>
                        <a:rPr lang="en-US" sz="2000" b="0" kern="1200" dirty="0" err="1" smtClean="0">
                          <a:solidFill>
                            <a:schemeClr val="accent1">
                              <a:lumMod val="75000"/>
                            </a:schemeClr>
                          </a:solidFill>
                          <a:effectLst/>
                          <a:latin typeface="+mj-lt"/>
                          <a:ea typeface="+mn-ea"/>
                          <a:cs typeface="+mn-cs"/>
                        </a:rPr>
                        <a:t>Nincs</a:t>
                      </a:r>
                      <a:r>
                        <a:rPr lang="en-US" sz="2000" b="0" kern="1200" dirty="0" smtClean="0">
                          <a:solidFill>
                            <a:schemeClr val="accent1">
                              <a:lumMod val="75000"/>
                            </a:schemeClr>
                          </a:solidFill>
                          <a:effectLst/>
                          <a:latin typeface="+mj-lt"/>
                          <a:ea typeface="+mn-ea"/>
                          <a:cs typeface="+mn-cs"/>
                        </a:rPr>
                        <a:t> </a:t>
                      </a:r>
                      <a:r>
                        <a:rPr lang="en-US" sz="2000" b="0" kern="1200" dirty="0" err="1" smtClean="0">
                          <a:solidFill>
                            <a:schemeClr val="accent1">
                              <a:lumMod val="75000"/>
                            </a:schemeClr>
                          </a:solidFill>
                          <a:effectLst/>
                          <a:latin typeface="+mj-lt"/>
                          <a:ea typeface="+mn-ea"/>
                          <a:cs typeface="+mn-cs"/>
                        </a:rPr>
                        <a:t>szabad</a:t>
                      </a:r>
                      <a:r>
                        <a:rPr lang="en-US" sz="2000" b="0" kern="1200" dirty="0" smtClean="0">
                          <a:solidFill>
                            <a:schemeClr val="accent1">
                              <a:lumMod val="75000"/>
                            </a:schemeClr>
                          </a:solidFill>
                          <a:effectLst/>
                          <a:latin typeface="+mj-lt"/>
                          <a:ea typeface="+mn-ea"/>
                          <a:cs typeface="+mn-cs"/>
                        </a:rPr>
                        <a:t> </a:t>
                      </a:r>
                      <a:r>
                        <a:rPr lang="en-US" sz="2000" b="0" kern="1200" dirty="0" err="1" smtClean="0">
                          <a:solidFill>
                            <a:schemeClr val="accent1">
                              <a:lumMod val="75000"/>
                            </a:schemeClr>
                          </a:solidFill>
                          <a:effectLst/>
                          <a:latin typeface="+mj-lt"/>
                          <a:ea typeface="+mn-ea"/>
                          <a:cs typeface="+mn-cs"/>
                        </a:rPr>
                        <a:t>iskolaválasztás</a:t>
                      </a:r>
                      <a:r>
                        <a:rPr lang="en-US" sz="2000" b="0" kern="1200" dirty="0" smtClean="0">
                          <a:solidFill>
                            <a:schemeClr val="accent1">
                              <a:lumMod val="75000"/>
                            </a:schemeClr>
                          </a:solidFill>
                          <a:effectLst/>
                          <a:latin typeface="+mj-lt"/>
                          <a:ea typeface="+mn-ea"/>
                          <a:cs typeface="+mn-cs"/>
                        </a:rPr>
                        <a:t>.</a:t>
                      </a:r>
                      <a:endParaRPr lang="hu-HU" sz="2000" b="0" kern="1200" dirty="0">
                        <a:solidFill>
                          <a:schemeClr val="accent1">
                            <a:lumMod val="75000"/>
                          </a:schemeClr>
                        </a:solidFill>
                        <a:effectLst/>
                        <a:latin typeface="+mj-lt"/>
                        <a:ea typeface="+mn-ea"/>
                        <a:cs typeface="+mn-cs"/>
                      </a:endParaRPr>
                    </a:p>
                    <a:p>
                      <a:pPr marL="342900" lvl="0" indent="-342900" algn="just">
                        <a:lnSpc>
                          <a:spcPct val="107000"/>
                        </a:lnSpc>
                        <a:spcAft>
                          <a:spcPts val="600"/>
                        </a:spcAft>
                        <a:buFont typeface="Symbol" panose="05050102010706020507" pitchFamily="18" charset="2"/>
                        <a:buChar char=""/>
                      </a:pPr>
                      <a:r>
                        <a:rPr lang="hu-HU" sz="2000" b="0" kern="1200" dirty="0">
                          <a:solidFill>
                            <a:schemeClr val="tx1"/>
                          </a:solidFill>
                          <a:effectLst/>
                          <a:latin typeface="+mj-lt"/>
                          <a:ea typeface="+mn-ea"/>
                          <a:cs typeface="+mn-cs"/>
                        </a:rPr>
                        <a:t>Első </a:t>
                      </a:r>
                      <a:r>
                        <a:rPr lang="hu-HU" sz="2000" b="0" kern="1200" dirty="0">
                          <a:solidFill>
                            <a:schemeClr val="accent1">
                              <a:lumMod val="75000"/>
                            </a:schemeClr>
                          </a:solidFill>
                          <a:effectLst/>
                          <a:latin typeface="+mj-lt"/>
                          <a:ea typeface="+mn-ea"/>
                          <a:cs typeface="+mn-cs"/>
                        </a:rPr>
                        <a:t>iskolaválasztási szelekció 16 éves korban </a:t>
                      </a:r>
                      <a:r>
                        <a:rPr lang="hu-HU" sz="2000" b="0" kern="1200" dirty="0">
                          <a:solidFill>
                            <a:schemeClr val="tx1"/>
                          </a:solidFill>
                          <a:effectLst/>
                          <a:latin typeface="+mj-lt"/>
                          <a:ea typeface="+mn-ea"/>
                          <a:cs typeface="+mn-cs"/>
                        </a:rPr>
                        <a:t>történik.</a:t>
                      </a:r>
                    </a:p>
                    <a:p>
                      <a:pPr marL="342900" lvl="0" indent="-342900" algn="just">
                        <a:lnSpc>
                          <a:spcPct val="107000"/>
                        </a:lnSpc>
                        <a:spcAft>
                          <a:spcPts val="600"/>
                        </a:spcAft>
                        <a:buFont typeface="Symbol" panose="05050102010706020507" pitchFamily="18" charset="2"/>
                        <a:buChar char=""/>
                      </a:pPr>
                      <a:r>
                        <a:rPr lang="hu-HU" sz="2000" b="0" kern="1200" dirty="0" smtClean="0">
                          <a:solidFill>
                            <a:schemeClr val="tx1"/>
                          </a:solidFill>
                          <a:effectLst/>
                          <a:latin typeface="+mj-lt"/>
                          <a:ea typeface="+mn-ea"/>
                          <a:cs typeface="+mn-cs"/>
                        </a:rPr>
                        <a:t>Fejlődés- </a:t>
                      </a:r>
                      <a:r>
                        <a:rPr lang="hu-HU" sz="2000" b="0" kern="1200" dirty="0">
                          <a:solidFill>
                            <a:schemeClr val="tx1"/>
                          </a:solidFill>
                          <a:effectLst/>
                          <a:latin typeface="+mj-lt"/>
                          <a:ea typeface="+mn-ea"/>
                          <a:cs typeface="+mn-cs"/>
                        </a:rPr>
                        <a:t>és egyéni </a:t>
                      </a:r>
                      <a:r>
                        <a:rPr lang="hu-HU" sz="2000" b="0" kern="1200" dirty="0">
                          <a:solidFill>
                            <a:schemeClr val="accent1">
                              <a:lumMod val="75000"/>
                            </a:schemeClr>
                          </a:solidFill>
                          <a:effectLst/>
                          <a:latin typeface="+mj-lt"/>
                          <a:ea typeface="+mn-ea"/>
                          <a:cs typeface="+mn-cs"/>
                        </a:rPr>
                        <a:t>tanulóra orientált tanórai </a:t>
                      </a:r>
                      <a:r>
                        <a:rPr lang="hu-HU" sz="2000" b="0" kern="1200" dirty="0" smtClean="0">
                          <a:solidFill>
                            <a:schemeClr val="accent1">
                              <a:lumMod val="75000"/>
                            </a:schemeClr>
                          </a:solidFill>
                          <a:effectLst/>
                          <a:latin typeface="+mj-lt"/>
                          <a:ea typeface="+mn-ea"/>
                          <a:cs typeface="+mn-cs"/>
                        </a:rPr>
                        <a:t>foglalkozások </a:t>
                      </a:r>
                      <a:r>
                        <a:rPr lang="hu-HU" sz="2000" b="0" kern="1200" dirty="0" smtClean="0">
                          <a:solidFill>
                            <a:schemeClr val="tx1"/>
                          </a:solidFill>
                          <a:effectLst/>
                          <a:latin typeface="+mj-lt"/>
                          <a:ea typeface="+mn-ea"/>
                          <a:cs typeface="+mn-cs"/>
                        </a:rPr>
                        <a:t>rendszere, </a:t>
                      </a:r>
                      <a:r>
                        <a:rPr lang="hu-HU" sz="2000" b="0" kern="1200" dirty="0">
                          <a:solidFill>
                            <a:schemeClr val="tx1"/>
                          </a:solidFill>
                          <a:effectLst/>
                          <a:latin typeface="+mj-lt"/>
                          <a:ea typeface="+mn-ea"/>
                          <a:cs typeface="+mn-cs"/>
                        </a:rPr>
                        <a:t>rendkívül </a:t>
                      </a:r>
                      <a:r>
                        <a:rPr lang="hu-HU" sz="2000" b="0" kern="1200" dirty="0">
                          <a:solidFill>
                            <a:schemeClr val="accent1">
                              <a:lumMod val="75000"/>
                            </a:schemeClr>
                          </a:solidFill>
                          <a:effectLst/>
                          <a:latin typeface="+mj-lt"/>
                          <a:ea typeface="+mn-ea"/>
                          <a:cs typeface="+mn-cs"/>
                        </a:rPr>
                        <a:t>magas a pedagógusok társadalmi </a:t>
                      </a:r>
                      <a:r>
                        <a:rPr lang="hu-HU" sz="2000" b="0" kern="1200" dirty="0" smtClean="0">
                          <a:solidFill>
                            <a:schemeClr val="accent1">
                              <a:lumMod val="75000"/>
                            </a:schemeClr>
                          </a:solidFill>
                          <a:effectLst/>
                          <a:latin typeface="+mj-lt"/>
                          <a:ea typeface="+mn-ea"/>
                          <a:cs typeface="+mn-cs"/>
                        </a:rPr>
                        <a:t>presztízse</a:t>
                      </a:r>
                      <a:r>
                        <a:rPr lang="hu-HU" sz="2000" b="0" kern="1200" dirty="0" smtClean="0">
                          <a:solidFill>
                            <a:schemeClr val="tx1"/>
                          </a:solidFill>
                          <a:effectLst/>
                          <a:latin typeface="+mj-lt"/>
                          <a:ea typeface="+mn-ea"/>
                          <a:cs typeface="+mn-cs"/>
                        </a:rPr>
                        <a:t>, </a:t>
                      </a:r>
                      <a:r>
                        <a:rPr lang="hu-HU" sz="2000" b="0" kern="1200" dirty="0">
                          <a:solidFill>
                            <a:schemeClr val="tx1"/>
                          </a:solidFill>
                          <a:effectLst/>
                          <a:latin typeface="+mj-lt"/>
                          <a:ea typeface="+mn-ea"/>
                          <a:cs typeface="+mn-cs"/>
                        </a:rPr>
                        <a:t>a </a:t>
                      </a:r>
                      <a:r>
                        <a:rPr lang="hu-HU" sz="2000" b="0" kern="1200" dirty="0" smtClean="0">
                          <a:solidFill>
                            <a:schemeClr val="tx1"/>
                          </a:solidFill>
                          <a:effectLst/>
                          <a:latin typeface="+mj-lt"/>
                          <a:ea typeface="+mn-ea"/>
                          <a:cs typeface="+mn-cs"/>
                        </a:rPr>
                        <a:t>pedagógus-utánpótlás </a:t>
                      </a:r>
                      <a:r>
                        <a:rPr lang="hu-HU" sz="2000" b="0" kern="1200" dirty="0">
                          <a:solidFill>
                            <a:schemeClr val="tx1"/>
                          </a:solidFill>
                          <a:effectLst/>
                          <a:latin typeface="+mj-lt"/>
                          <a:ea typeface="+mn-ea"/>
                          <a:cs typeface="+mn-cs"/>
                        </a:rPr>
                        <a:t>kiváló.</a:t>
                      </a:r>
                    </a:p>
                    <a:p>
                      <a:pPr marL="342900" lvl="0" indent="-342900" algn="just">
                        <a:lnSpc>
                          <a:spcPct val="107000"/>
                        </a:lnSpc>
                        <a:spcAft>
                          <a:spcPts val="600"/>
                        </a:spcAft>
                        <a:buFont typeface="Symbol" panose="05050102010706020507" pitchFamily="18" charset="2"/>
                        <a:buChar char=""/>
                      </a:pPr>
                      <a:r>
                        <a:rPr lang="hu-HU" sz="2000" b="0" kern="1200" dirty="0">
                          <a:solidFill>
                            <a:schemeClr val="tx1"/>
                          </a:solidFill>
                          <a:effectLst/>
                          <a:latin typeface="+mj-lt"/>
                          <a:ea typeface="+mn-ea"/>
                          <a:cs typeface="+mn-cs"/>
                        </a:rPr>
                        <a:t>Szükséglet és nem pályázati elvű stabil és méltányos oktatásfinanszírozás működik, erőteljesebben támogatva a leszakadókat.</a:t>
                      </a:r>
                    </a:p>
                    <a:p>
                      <a:pPr marL="342900" lvl="0" indent="-342900" algn="just">
                        <a:lnSpc>
                          <a:spcPct val="107000"/>
                        </a:lnSpc>
                        <a:spcAft>
                          <a:spcPts val="0"/>
                        </a:spcAft>
                        <a:buFont typeface="Symbol" panose="05050102010706020507" pitchFamily="18" charset="2"/>
                        <a:buChar char=""/>
                      </a:pPr>
                      <a:r>
                        <a:rPr lang="hu-HU" sz="2000" b="0" kern="1200" dirty="0" smtClean="0">
                          <a:solidFill>
                            <a:schemeClr val="tx1"/>
                          </a:solidFill>
                          <a:effectLst/>
                          <a:latin typeface="+mj-lt"/>
                          <a:ea typeface="+mn-ea"/>
                          <a:cs typeface="+mn-cs"/>
                        </a:rPr>
                        <a:t>Az </a:t>
                      </a:r>
                      <a:r>
                        <a:rPr lang="hu-HU" sz="2000" b="0" kern="1200" dirty="0">
                          <a:solidFill>
                            <a:schemeClr val="tx1"/>
                          </a:solidFill>
                          <a:effectLst/>
                          <a:latin typeface="+mj-lt"/>
                          <a:ea typeface="+mn-ea"/>
                          <a:cs typeface="+mn-cs"/>
                        </a:rPr>
                        <a:t>egy főre jutó oktatási ráfordítás a tanulók 5-15 éves kora között 101 527 USD, ami valamivel több, mint a magyar ráfordítás kétszerese</a:t>
                      </a:r>
                      <a:r>
                        <a:rPr lang="hu-HU" sz="2000" b="0" kern="1200" dirty="0" smtClean="0">
                          <a:solidFill>
                            <a:schemeClr val="tx1"/>
                          </a:solidFill>
                          <a:effectLst/>
                          <a:latin typeface="+mj-lt"/>
                          <a:ea typeface="+mn-ea"/>
                          <a:cs typeface="+mn-cs"/>
                        </a:rPr>
                        <a:t>.</a:t>
                      </a:r>
                      <a:endParaRPr lang="en-US" sz="2000" b="0" kern="1200" dirty="0" smtClean="0">
                        <a:solidFill>
                          <a:schemeClr val="tx1"/>
                        </a:solidFill>
                        <a:effectLst/>
                        <a:latin typeface="+mj-lt"/>
                        <a:ea typeface="+mn-ea"/>
                        <a:cs typeface="+mn-cs"/>
                      </a:endParaRPr>
                    </a:p>
                    <a:p>
                      <a:pPr marL="342900" lvl="0" indent="-342900" algn="just">
                        <a:lnSpc>
                          <a:spcPct val="107000"/>
                        </a:lnSpc>
                        <a:spcAft>
                          <a:spcPts val="0"/>
                        </a:spcAft>
                        <a:buFont typeface="Symbol" panose="05050102010706020507" pitchFamily="18" charset="2"/>
                        <a:buChar char=""/>
                      </a:pPr>
                      <a:r>
                        <a:rPr lang="hu-HU" sz="2000" b="0" kern="1200" noProof="0" dirty="0" smtClean="0">
                          <a:solidFill>
                            <a:schemeClr val="tx1"/>
                          </a:solidFill>
                          <a:effectLst/>
                          <a:latin typeface="+mj-lt"/>
                          <a:ea typeface="+mn-ea"/>
                          <a:cs typeface="+mn-cs"/>
                        </a:rPr>
                        <a:t>Érdekes</a:t>
                      </a:r>
                      <a:r>
                        <a:rPr lang="hu-HU" sz="2000" b="0" kern="1200" baseline="0" noProof="0" dirty="0" smtClean="0">
                          <a:solidFill>
                            <a:schemeClr val="tx1"/>
                          </a:solidFill>
                          <a:effectLst/>
                          <a:latin typeface="+mj-lt"/>
                          <a:ea typeface="+mn-ea"/>
                          <a:cs typeface="+mn-cs"/>
                        </a:rPr>
                        <a:t> jelenség: a családi háttér hatása negatív irányban erősödött.</a:t>
                      </a:r>
                      <a:endParaRPr lang="hu-HU" sz="2000" b="0" kern="1200" noProof="0" dirty="0">
                        <a:solidFill>
                          <a:schemeClr val="tx1"/>
                        </a:solidFill>
                        <a:effectLst/>
                        <a:latin typeface="+mj-lt"/>
                        <a:ea typeface="+mn-ea"/>
                        <a:cs typeface="+mn-cs"/>
                      </a:endParaRPr>
                    </a:p>
                  </a:txBody>
                  <a:tcPr marL="44133" marR="44133" marT="0" marB="0">
                    <a:solidFill>
                      <a:schemeClr val="bg1"/>
                    </a:solidFill>
                  </a:tcPr>
                </a:tc>
                <a:extLst>
                  <a:ext uri="{0D108BD9-81ED-4DB2-BD59-A6C34878D82A}">
                    <a16:rowId xmlns="" xmlns:a16="http://schemas.microsoft.com/office/drawing/2014/main" val="3098112352"/>
                  </a:ext>
                </a:extLst>
              </a:tr>
            </a:tbl>
          </a:graphicData>
        </a:graphic>
      </p:graphicFrame>
    </p:spTree>
    <p:extLst>
      <p:ext uri="{BB962C8B-B14F-4D97-AF65-F5344CB8AC3E}">
        <p14:creationId xmlns:p14="http://schemas.microsoft.com/office/powerpoint/2010/main" val="3186786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94878" y="3614705"/>
            <a:ext cx="8529637" cy="2522538"/>
          </a:xfrm>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2</a:t>
            </a:fld>
            <a:endParaRPr lang="hu-HU">
              <a:solidFill>
                <a:prstClr val="black">
                  <a:tint val="75000"/>
                </a:prstClr>
              </a:solidFill>
            </a:endParaRPr>
          </a:p>
        </p:txBody>
      </p:sp>
      <p:sp>
        <p:nvSpPr>
          <p:cNvPr id="3" name="Téglalap 2"/>
          <p:cNvSpPr/>
          <p:nvPr/>
        </p:nvSpPr>
        <p:spPr>
          <a:xfrm>
            <a:off x="467544" y="4293096"/>
            <a:ext cx="8208912" cy="496161"/>
          </a:xfrm>
          <a:prstGeom prst="rect">
            <a:avLst/>
          </a:prstGeom>
        </p:spPr>
        <p:txBody>
          <a:bodyPr wrap="square">
            <a:spAutoFit/>
          </a:bodyPr>
          <a:lstStyle/>
          <a:p>
            <a:pPr algn="ctr">
              <a:lnSpc>
                <a:spcPct val="80000"/>
              </a:lnSpc>
            </a:pPr>
            <a:r>
              <a:rPr lang="hu-HU" altLang="hu-HU" sz="3200" dirty="0" smtClean="0">
                <a:latin typeface="+mj-lt"/>
                <a:cs typeface="Times New Roman" panose="02020603050405020304" pitchFamily="18" charset="0"/>
              </a:rPr>
              <a:t>Az oktatási </a:t>
            </a:r>
            <a:r>
              <a:rPr lang="hu-HU" altLang="hu-HU" sz="3200" dirty="0">
                <a:latin typeface="+mj-lt"/>
                <a:cs typeface="Times New Roman" panose="02020603050405020304" pitchFamily="18" charset="0"/>
              </a:rPr>
              <a:t>rendszer esélyteremtő </a:t>
            </a:r>
            <a:r>
              <a:rPr lang="hu-HU" altLang="hu-HU" sz="3200" dirty="0" smtClean="0">
                <a:latin typeface="+mj-lt"/>
                <a:cs typeface="Times New Roman" panose="02020603050405020304" pitchFamily="18" charset="0"/>
              </a:rPr>
              <a:t>képessége</a:t>
            </a:r>
            <a:endParaRPr lang="hu-HU" altLang="hu-HU" sz="3200" dirty="0">
              <a:latin typeface="+mj-lt"/>
              <a:cs typeface="Times New Roman" panose="02020603050405020304" pitchFamily="18" charset="0"/>
            </a:endParaRPr>
          </a:p>
        </p:txBody>
      </p:sp>
    </p:spTree>
    <p:extLst>
      <p:ext uri="{BB962C8B-B14F-4D97-AF65-F5344CB8AC3E}">
        <p14:creationId xmlns:p14="http://schemas.microsoft.com/office/powerpoint/2010/main" val="1629021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653158"/>
            <a:ext cx="6751662" cy="687610"/>
          </a:xfrm>
        </p:spPr>
        <p:txBody>
          <a:bodyPr>
            <a:normAutofit/>
          </a:bodyPr>
          <a:lstStyle/>
          <a:p>
            <a:r>
              <a:rPr lang="en-US" sz="2800" dirty="0" err="1" smtClean="0"/>
              <a:t>Németország</a:t>
            </a:r>
            <a:endParaRPr lang="hu-HU" sz="2800"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20</a:t>
            </a:fld>
            <a:endParaRPr lang="hu-HU">
              <a:solidFill>
                <a:prstClr val="black">
                  <a:tint val="75000"/>
                </a:prstClr>
              </a:solidFill>
            </a:endParaRPr>
          </a:p>
        </p:txBody>
      </p:sp>
      <p:graphicFrame>
        <p:nvGraphicFramePr>
          <p:cNvPr id="11" name="Táblázat 10"/>
          <p:cNvGraphicFramePr>
            <a:graphicFrameLocks noGrp="1"/>
          </p:cNvGraphicFramePr>
          <p:nvPr>
            <p:extLst>
              <p:ext uri="{D42A27DB-BD31-4B8C-83A1-F6EECF244321}">
                <p14:modId xmlns:p14="http://schemas.microsoft.com/office/powerpoint/2010/main" val="1853659352"/>
              </p:ext>
            </p:extLst>
          </p:nvPr>
        </p:nvGraphicFramePr>
        <p:xfrm>
          <a:off x="395536" y="1177630"/>
          <a:ext cx="8424936" cy="5218176"/>
        </p:xfrm>
        <a:graphic>
          <a:graphicData uri="http://schemas.openxmlformats.org/drawingml/2006/table">
            <a:tbl>
              <a:tblPr firstRow="1" firstCol="1" bandRow="1">
                <a:tableStyleId>{5C22544A-7EE6-4342-B048-85BDC9FD1C3A}</a:tableStyleId>
              </a:tblPr>
              <a:tblGrid>
                <a:gridCol w="8424936">
                  <a:extLst>
                    <a:ext uri="{9D8B030D-6E8A-4147-A177-3AD203B41FA5}">
                      <a16:colId xmlns="" xmlns:a16="http://schemas.microsoft.com/office/drawing/2014/main" val="992673921"/>
                    </a:ext>
                  </a:extLst>
                </a:gridCol>
              </a:tblGrid>
              <a:tr h="4757030">
                <a:tc>
                  <a:txBody>
                    <a:bodyPr/>
                    <a:lstStyle/>
                    <a:p>
                      <a:pPr marL="342900" lvl="0" indent="-342900">
                        <a:lnSpc>
                          <a:spcPct val="107000"/>
                        </a:lnSpc>
                        <a:spcAft>
                          <a:spcPts val="0"/>
                        </a:spcAft>
                        <a:buFont typeface="Symbol" panose="05050102010706020507" pitchFamily="18" charset="2"/>
                        <a:buChar char=""/>
                      </a:pPr>
                      <a:r>
                        <a:rPr lang="hu-HU" sz="2000" b="0" dirty="0">
                          <a:solidFill>
                            <a:schemeClr val="tx1"/>
                          </a:solidFill>
                          <a:effectLst/>
                          <a:latin typeface="+mj-lt"/>
                        </a:rPr>
                        <a:t>A német szövegségi kormányok számára folyamatosan egyértelmű prioritás a </a:t>
                      </a:r>
                      <a:r>
                        <a:rPr lang="hu-HU" sz="2000" b="0" dirty="0">
                          <a:solidFill>
                            <a:schemeClr val="accent1">
                              <a:lumMod val="75000"/>
                            </a:schemeClr>
                          </a:solidFill>
                          <a:effectLst/>
                          <a:latin typeface="+mj-lt"/>
                        </a:rPr>
                        <a:t>magas színvonalú és inkluzív oktatási rendszer </a:t>
                      </a:r>
                      <a:r>
                        <a:rPr lang="hu-HU" sz="2000" b="0" dirty="0">
                          <a:solidFill>
                            <a:schemeClr val="tx1"/>
                          </a:solidFill>
                          <a:effectLst/>
                          <a:latin typeface="+mj-lt"/>
                        </a:rPr>
                        <a:t>fenntartása.</a:t>
                      </a:r>
                    </a:p>
                    <a:p>
                      <a:pPr marL="342900" lvl="0" indent="-342900" algn="just">
                        <a:lnSpc>
                          <a:spcPct val="107000"/>
                        </a:lnSpc>
                        <a:spcAft>
                          <a:spcPts val="0"/>
                        </a:spcAft>
                        <a:buFont typeface="Symbol" panose="05050102010706020507" pitchFamily="18" charset="2"/>
                        <a:buChar char=""/>
                      </a:pPr>
                      <a:r>
                        <a:rPr lang="hu-HU" sz="2000" b="0" dirty="0">
                          <a:solidFill>
                            <a:schemeClr val="tx1"/>
                          </a:solidFill>
                          <a:effectLst/>
                          <a:latin typeface="+mj-lt"/>
                        </a:rPr>
                        <a:t>A </a:t>
                      </a:r>
                      <a:r>
                        <a:rPr lang="hu-HU" sz="2000" b="0" dirty="0">
                          <a:solidFill>
                            <a:schemeClr val="accent1">
                              <a:lumMod val="75000"/>
                            </a:schemeClr>
                          </a:solidFill>
                          <a:effectLst/>
                          <a:latin typeface="+mj-lt"/>
                        </a:rPr>
                        <a:t>szakképzésbe készülő tanulói rétegeket külön állami programokkal célozzák meg </a:t>
                      </a:r>
                      <a:r>
                        <a:rPr lang="hu-HU" sz="2000" b="0" dirty="0">
                          <a:solidFill>
                            <a:schemeClr val="tx1"/>
                          </a:solidFill>
                          <a:effectLst/>
                          <a:latin typeface="+mj-lt"/>
                        </a:rPr>
                        <a:t>7. évfolyamtól kezdve, és folyamatos elemzéssel, tanácsadással és támogatással segítik őket a korai iskola- és pályaelhagyás megelőzése érdekében.</a:t>
                      </a:r>
                    </a:p>
                    <a:p>
                      <a:pPr marL="342900" lvl="0" indent="-342900" algn="just">
                        <a:lnSpc>
                          <a:spcPct val="107000"/>
                        </a:lnSpc>
                        <a:spcAft>
                          <a:spcPts val="0"/>
                        </a:spcAft>
                        <a:buFont typeface="Symbol" panose="05050102010706020507" pitchFamily="18" charset="2"/>
                        <a:buChar char=""/>
                      </a:pPr>
                      <a:r>
                        <a:rPr lang="hu-HU" sz="2000" b="0" dirty="0">
                          <a:solidFill>
                            <a:schemeClr val="tx1"/>
                          </a:solidFill>
                          <a:effectLst/>
                          <a:latin typeface="+mj-lt"/>
                        </a:rPr>
                        <a:t>Egyes tagállamok az első iskolaváltási (szelekciós) pontot 10 éves korról 12 éves korra tolták előre, azaz </a:t>
                      </a:r>
                      <a:r>
                        <a:rPr lang="hu-HU" sz="2000" b="0" dirty="0">
                          <a:solidFill>
                            <a:schemeClr val="accent1">
                              <a:lumMod val="75000"/>
                            </a:schemeClr>
                          </a:solidFill>
                          <a:effectLst/>
                          <a:latin typeface="+mj-lt"/>
                        </a:rPr>
                        <a:t>a tanulók 12 éves korukig ugyanabba az iskolatípusba </a:t>
                      </a:r>
                      <a:r>
                        <a:rPr lang="hu-HU" sz="2000" b="0" dirty="0" smtClean="0">
                          <a:solidFill>
                            <a:schemeClr val="accent1">
                              <a:lumMod val="75000"/>
                            </a:schemeClr>
                          </a:solidFill>
                          <a:effectLst/>
                          <a:latin typeface="+mj-lt"/>
                        </a:rPr>
                        <a:t>járnak,</a:t>
                      </a:r>
                      <a:r>
                        <a:rPr lang="hu-HU" sz="2000" b="0" dirty="0" smtClean="0">
                          <a:solidFill>
                            <a:schemeClr val="tx1"/>
                          </a:solidFill>
                          <a:effectLst/>
                          <a:latin typeface="+mj-lt"/>
                        </a:rPr>
                        <a:t> </a:t>
                      </a:r>
                      <a:r>
                        <a:rPr lang="hu-HU" sz="2000" b="0" dirty="0">
                          <a:solidFill>
                            <a:schemeClr val="tx1"/>
                          </a:solidFill>
                          <a:effectLst/>
                          <a:latin typeface="+mj-lt"/>
                        </a:rPr>
                        <a:t>és megteremtették a különböző későbbi iskolai képzési programok közötti átjárhatóságot.</a:t>
                      </a:r>
                    </a:p>
                    <a:p>
                      <a:pPr marL="342900" lvl="0" indent="-342900">
                        <a:lnSpc>
                          <a:spcPct val="107000"/>
                        </a:lnSpc>
                        <a:spcAft>
                          <a:spcPts val="0"/>
                        </a:spcAft>
                        <a:buFont typeface="Symbol" panose="05050102010706020507" pitchFamily="18" charset="2"/>
                        <a:buChar char=""/>
                      </a:pPr>
                      <a:r>
                        <a:rPr lang="hu-HU" sz="2000" b="0" dirty="0">
                          <a:solidFill>
                            <a:schemeClr val="accent1">
                              <a:lumMod val="75000"/>
                            </a:schemeClr>
                          </a:solidFill>
                          <a:effectLst/>
                          <a:latin typeface="+mj-lt"/>
                        </a:rPr>
                        <a:t>Tanulási motivációt</a:t>
                      </a:r>
                      <a:r>
                        <a:rPr lang="hu-HU" sz="2000" b="0" dirty="0">
                          <a:solidFill>
                            <a:schemeClr val="tx1"/>
                          </a:solidFill>
                          <a:effectLst/>
                          <a:latin typeface="+mj-lt"/>
                        </a:rPr>
                        <a:t>, az iskolához tartozást és egyéni tanulási sikerességet erősítő </a:t>
                      </a:r>
                      <a:r>
                        <a:rPr lang="hu-HU" sz="2000" b="0" dirty="0">
                          <a:solidFill>
                            <a:schemeClr val="accent1">
                              <a:lumMod val="75000"/>
                            </a:schemeClr>
                          </a:solidFill>
                          <a:effectLst/>
                          <a:latin typeface="+mj-lt"/>
                        </a:rPr>
                        <a:t>államilag támogatott programok </a:t>
                      </a:r>
                      <a:r>
                        <a:rPr lang="hu-HU" sz="2000" b="0" dirty="0" smtClean="0">
                          <a:solidFill>
                            <a:schemeClr val="accent1">
                              <a:lumMod val="75000"/>
                            </a:schemeClr>
                          </a:solidFill>
                          <a:effectLst/>
                          <a:latin typeface="+mj-lt"/>
                        </a:rPr>
                        <a:t>indultak hátrányos </a:t>
                      </a:r>
                      <a:r>
                        <a:rPr lang="hu-HU" sz="2000" b="0" dirty="0">
                          <a:solidFill>
                            <a:schemeClr val="accent1">
                              <a:lumMod val="75000"/>
                            </a:schemeClr>
                          </a:solidFill>
                          <a:effectLst/>
                          <a:latin typeface="+mj-lt"/>
                        </a:rPr>
                        <a:t>helyzetű tanulók </a:t>
                      </a:r>
                      <a:r>
                        <a:rPr lang="hu-HU" sz="2000" b="0" dirty="0">
                          <a:solidFill>
                            <a:schemeClr val="tx1"/>
                          </a:solidFill>
                          <a:effectLst/>
                          <a:latin typeface="+mj-lt"/>
                        </a:rPr>
                        <a:t>számára</a:t>
                      </a:r>
                      <a:r>
                        <a:rPr lang="hu-HU" sz="2000" b="0" dirty="0" smtClean="0">
                          <a:solidFill>
                            <a:schemeClr val="tx1"/>
                          </a:solidFill>
                          <a:effectLst/>
                          <a:latin typeface="+mj-lt"/>
                        </a:rPr>
                        <a:t>.</a:t>
                      </a:r>
                      <a:endParaRPr lang="en-US" sz="2000" b="0" dirty="0" smtClean="0">
                        <a:solidFill>
                          <a:schemeClr val="tx1"/>
                        </a:solidFill>
                        <a:effectLst/>
                        <a:latin typeface="+mj-lt"/>
                      </a:endParaRPr>
                    </a:p>
                    <a:p>
                      <a:pPr marL="342900" marR="0" lvl="0" indent="-342900" algn="l" defTabSz="68522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hu-HU" sz="2000" b="0" kern="1200" dirty="0" smtClean="0">
                          <a:solidFill>
                            <a:schemeClr val="tx1"/>
                          </a:solidFill>
                          <a:effectLst/>
                          <a:latin typeface="+mj-lt"/>
                          <a:ea typeface="+mn-ea"/>
                          <a:cs typeface="+mn-cs"/>
                        </a:rPr>
                        <a:t>Németországban az egy főre jutó oktatási ráfordítás a tanulók 5-15 éves kora között 92 213 USD, ami az OECD-átlag körüli érték, ez a magyar ráfordítás körülbelül kétszerese.</a:t>
                      </a:r>
                      <a:endParaRPr lang="en-US" sz="2000" b="0" kern="1200" dirty="0" smtClean="0">
                        <a:solidFill>
                          <a:schemeClr val="tx1"/>
                        </a:solidFill>
                        <a:effectLst/>
                        <a:latin typeface="+mj-lt"/>
                        <a:ea typeface="+mn-ea"/>
                        <a:cs typeface="+mn-cs"/>
                      </a:endParaRPr>
                    </a:p>
                  </a:txBody>
                  <a:tcPr marL="48417" marR="48417" marT="0" marB="0">
                    <a:solidFill>
                      <a:schemeClr val="bg1"/>
                    </a:solidFill>
                  </a:tcPr>
                </a:tc>
                <a:extLst>
                  <a:ext uri="{0D108BD9-81ED-4DB2-BD59-A6C34878D82A}">
                    <a16:rowId xmlns="" xmlns:a16="http://schemas.microsoft.com/office/drawing/2014/main" val="2038749839"/>
                  </a:ext>
                </a:extLst>
              </a:tr>
            </a:tbl>
          </a:graphicData>
        </a:graphic>
      </p:graphicFrame>
    </p:spTree>
    <p:extLst>
      <p:ext uri="{BB962C8B-B14F-4D97-AF65-F5344CB8AC3E}">
        <p14:creationId xmlns:p14="http://schemas.microsoft.com/office/powerpoint/2010/main" val="1701088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653158"/>
            <a:ext cx="7128792" cy="687610"/>
          </a:xfrm>
        </p:spPr>
        <p:txBody>
          <a:bodyPr>
            <a:normAutofit/>
          </a:bodyPr>
          <a:lstStyle/>
          <a:p>
            <a:r>
              <a:rPr lang="en-US" sz="2800" dirty="0" err="1" smtClean="0"/>
              <a:t>Lengyelország</a:t>
            </a:r>
            <a:endParaRPr lang="hu-HU" sz="2800"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21</a:t>
            </a:fld>
            <a:endParaRPr lang="hu-HU">
              <a:solidFill>
                <a:prstClr val="black">
                  <a:tint val="75000"/>
                </a:prstClr>
              </a:solidFill>
            </a:endParaRPr>
          </a:p>
        </p:txBody>
      </p:sp>
      <p:graphicFrame>
        <p:nvGraphicFramePr>
          <p:cNvPr id="11" name="Táblázat 10"/>
          <p:cNvGraphicFramePr>
            <a:graphicFrameLocks noGrp="1"/>
          </p:cNvGraphicFramePr>
          <p:nvPr>
            <p:extLst>
              <p:ext uri="{D42A27DB-BD31-4B8C-83A1-F6EECF244321}">
                <p14:modId xmlns:p14="http://schemas.microsoft.com/office/powerpoint/2010/main" val="1849750722"/>
              </p:ext>
            </p:extLst>
          </p:nvPr>
        </p:nvGraphicFramePr>
        <p:xfrm>
          <a:off x="539552" y="1412776"/>
          <a:ext cx="7776864" cy="4464496"/>
        </p:xfrm>
        <a:graphic>
          <a:graphicData uri="http://schemas.openxmlformats.org/drawingml/2006/table">
            <a:tbl>
              <a:tblPr firstRow="1" firstCol="1" bandRow="1">
                <a:tableStyleId>{5C22544A-7EE6-4342-B048-85BDC9FD1C3A}</a:tableStyleId>
              </a:tblPr>
              <a:tblGrid>
                <a:gridCol w="7776864">
                  <a:extLst>
                    <a:ext uri="{9D8B030D-6E8A-4147-A177-3AD203B41FA5}">
                      <a16:colId xmlns="" xmlns:a16="http://schemas.microsoft.com/office/drawing/2014/main" val="992673921"/>
                    </a:ext>
                  </a:extLst>
                </a:gridCol>
              </a:tblGrid>
              <a:tr h="4464496">
                <a:tc>
                  <a:txBody>
                    <a:bodyPr/>
                    <a:lstStyle/>
                    <a:p>
                      <a:pPr marL="342900" lvl="0" indent="-342900" algn="just">
                        <a:lnSpc>
                          <a:spcPct val="107000"/>
                        </a:lnSpc>
                        <a:spcAft>
                          <a:spcPts val="0"/>
                        </a:spcAft>
                        <a:buFont typeface="Symbol" panose="05050102010706020507" pitchFamily="18" charset="2"/>
                        <a:buChar char=""/>
                      </a:pPr>
                      <a:r>
                        <a:rPr lang="hu-HU" sz="2000" b="0" dirty="0">
                          <a:solidFill>
                            <a:schemeClr val="tx1"/>
                          </a:solidFill>
                          <a:effectLst/>
                          <a:latin typeface="+mj-lt"/>
                          <a:ea typeface="Calibri" panose="020F0502020204030204" pitchFamily="34" charset="0"/>
                          <a:cs typeface="Times New Roman" panose="02020603050405020304" pitchFamily="18" charset="0"/>
                        </a:rPr>
                        <a:t>1999-ben </a:t>
                      </a:r>
                      <a:r>
                        <a:rPr lang="hu-HU" sz="2000" b="0" dirty="0">
                          <a:solidFill>
                            <a:schemeClr val="accent1">
                              <a:lumMod val="75000"/>
                            </a:schemeClr>
                          </a:solidFill>
                          <a:effectLst/>
                          <a:latin typeface="+mj-lt"/>
                          <a:ea typeface="Calibri" panose="020F0502020204030204" pitchFamily="34" charset="0"/>
                          <a:cs typeface="Times New Roman" panose="02020603050405020304" pitchFamily="18" charset="0"/>
                        </a:rPr>
                        <a:t>radikális oktatási reformot </a:t>
                      </a:r>
                      <a:r>
                        <a:rPr lang="hu-HU" sz="2000" b="0" dirty="0">
                          <a:solidFill>
                            <a:schemeClr val="tx1"/>
                          </a:solidFill>
                          <a:effectLst/>
                          <a:latin typeface="+mj-lt"/>
                          <a:ea typeface="Calibri" panose="020F0502020204030204" pitchFamily="34" charset="0"/>
                          <a:cs typeface="Times New Roman" panose="02020603050405020304" pitchFamily="18" charset="0"/>
                        </a:rPr>
                        <a:t>hajtottak </a:t>
                      </a:r>
                      <a:r>
                        <a:rPr lang="hu-HU" sz="2000" b="0" dirty="0" smtClean="0">
                          <a:solidFill>
                            <a:schemeClr val="tx1"/>
                          </a:solidFill>
                          <a:effectLst/>
                          <a:latin typeface="+mj-lt"/>
                          <a:ea typeface="Calibri" panose="020F0502020204030204" pitchFamily="34" charset="0"/>
                          <a:cs typeface="Times New Roman" panose="02020603050405020304" pitchFamily="18" charset="0"/>
                        </a:rPr>
                        <a:t>végre</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nemzeti</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alaptanterv</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külső</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mérési</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rendszer</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a:t>
                      </a:r>
                      <a:r>
                        <a:rPr lang="hu-HU" sz="2000" b="0" baseline="0" dirty="0" smtClean="0">
                          <a:solidFill>
                            <a:schemeClr val="tx1"/>
                          </a:solidFill>
                          <a:effectLst/>
                          <a:latin typeface="+mj-lt"/>
                          <a:ea typeface="Calibri" panose="020F0502020204030204" pitchFamily="34" charset="0"/>
                          <a:cs typeface="Times New Roman" panose="02020603050405020304" pitchFamily="18" charset="0"/>
                        </a:rPr>
                        <a:t>.</a:t>
                      </a:r>
                      <a:endParaRPr lang="hu-HU" sz="2000" b="0" dirty="0" smtClean="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hu-HU" sz="2000" b="0" dirty="0" smtClean="0">
                          <a:solidFill>
                            <a:schemeClr val="tx1"/>
                          </a:solidFill>
                          <a:effectLst/>
                          <a:latin typeface="+mj-lt"/>
                          <a:ea typeface="Calibri" panose="020F0502020204030204" pitchFamily="34" charset="0"/>
                          <a:cs typeface="Times New Roman" panose="02020603050405020304" pitchFamily="18" charset="0"/>
                        </a:rPr>
                        <a:t>Cél az </a:t>
                      </a:r>
                      <a:r>
                        <a:rPr lang="hu-HU" sz="2000" b="0" dirty="0">
                          <a:solidFill>
                            <a:schemeClr val="accent1">
                              <a:lumMod val="75000"/>
                            </a:schemeClr>
                          </a:solidFill>
                          <a:effectLst/>
                          <a:latin typeface="+mj-lt"/>
                          <a:ea typeface="Calibri" panose="020F0502020204030204" pitchFamily="34" charset="0"/>
                          <a:cs typeface="Times New Roman" panose="02020603050405020304" pitchFamily="18" charset="0"/>
                        </a:rPr>
                        <a:t>iskolai kezdőszakasz idejének </a:t>
                      </a:r>
                      <a:r>
                        <a:rPr lang="hu-HU" sz="2000" b="0" dirty="0" smtClean="0">
                          <a:solidFill>
                            <a:schemeClr val="accent1">
                              <a:lumMod val="75000"/>
                            </a:schemeClr>
                          </a:solidFill>
                          <a:effectLst/>
                          <a:latin typeface="+mj-lt"/>
                          <a:ea typeface="Calibri" panose="020F0502020204030204" pitchFamily="34" charset="0"/>
                          <a:cs typeface="Times New Roman" panose="02020603050405020304" pitchFamily="18" charset="0"/>
                        </a:rPr>
                        <a:t>kitolása és az alapkészségek </a:t>
                      </a:r>
                      <a:r>
                        <a:rPr lang="hu-HU" sz="2000" b="0" dirty="0">
                          <a:solidFill>
                            <a:schemeClr val="accent1">
                              <a:lumMod val="75000"/>
                            </a:schemeClr>
                          </a:solidFill>
                          <a:effectLst/>
                          <a:latin typeface="+mj-lt"/>
                          <a:ea typeface="Calibri" panose="020F0502020204030204" pitchFamily="34" charset="0"/>
                          <a:cs typeface="Times New Roman" panose="02020603050405020304" pitchFamily="18" charset="0"/>
                        </a:rPr>
                        <a:t>fejlesztésére fordított </a:t>
                      </a:r>
                      <a:r>
                        <a:rPr lang="hu-HU" sz="2000" b="0" dirty="0" smtClean="0">
                          <a:solidFill>
                            <a:schemeClr val="accent1">
                              <a:lumMod val="75000"/>
                            </a:schemeClr>
                          </a:solidFill>
                          <a:effectLst/>
                          <a:latin typeface="+mj-lt"/>
                          <a:ea typeface="Calibri" panose="020F0502020204030204" pitchFamily="34" charset="0"/>
                          <a:cs typeface="Times New Roman" panose="02020603050405020304" pitchFamily="18" charset="0"/>
                        </a:rPr>
                        <a:t>idő növelése</a:t>
                      </a:r>
                      <a:r>
                        <a:rPr lang="hu-HU" sz="2000" b="0" dirty="0" smtClean="0">
                          <a:solidFill>
                            <a:schemeClr val="tx1"/>
                          </a:solidFill>
                          <a:effectLst/>
                          <a:latin typeface="+mj-lt"/>
                          <a:ea typeface="Calibri" panose="020F0502020204030204" pitchFamily="34" charset="0"/>
                          <a:cs typeface="Times New Roman" panose="02020603050405020304" pitchFamily="18" charset="0"/>
                        </a:rPr>
                        <a:t> az oktatás egységessége érdekében. </a:t>
                      </a:r>
                    </a:p>
                    <a:p>
                      <a:pPr marL="342900" lvl="0" indent="-342900" algn="just">
                        <a:lnSpc>
                          <a:spcPct val="107000"/>
                        </a:lnSpc>
                        <a:spcAft>
                          <a:spcPts val="0"/>
                        </a:spcAft>
                        <a:buFont typeface="Symbol" panose="05050102010706020507" pitchFamily="18" charset="2"/>
                        <a:buChar char=""/>
                      </a:pPr>
                      <a:r>
                        <a:rPr lang="hu-HU" sz="2000" b="0" dirty="0" smtClean="0">
                          <a:solidFill>
                            <a:schemeClr val="tx1"/>
                          </a:solidFill>
                          <a:effectLst/>
                          <a:latin typeface="+mj-lt"/>
                          <a:ea typeface="Calibri" panose="020F0502020204030204" pitchFamily="34" charset="0"/>
                          <a:cs typeface="Times New Roman" panose="02020603050405020304" pitchFamily="18" charset="0"/>
                        </a:rPr>
                        <a:t>A </a:t>
                      </a:r>
                      <a:r>
                        <a:rPr lang="hu-HU" sz="2000" b="0" dirty="0">
                          <a:solidFill>
                            <a:schemeClr val="tx1"/>
                          </a:solidFill>
                          <a:effectLst/>
                          <a:latin typeface="+mj-lt"/>
                          <a:ea typeface="Calibri" panose="020F0502020204030204" pitchFamily="34" charset="0"/>
                          <a:cs typeface="Times New Roman" panose="02020603050405020304" pitchFamily="18" charset="0"/>
                        </a:rPr>
                        <a:t>reform leglátványosabb eleme </a:t>
                      </a:r>
                      <a:r>
                        <a:rPr lang="hu-HU" sz="2000" b="0" dirty="0" smtClean="0">
                          <a:solidFill>
                            <a:schemeClr val="tx1"/>
                          </a:solidFill>
                          <a:effectLst/>
                          <a:latin typeface="+mj-lt"/>
                          <a:ea typeface="Calibri" panose="020F0502020204030204" pitchFamily="34" charset="0"/>
                          <a:cs typeface="Times New Roman" panose="02020603050405020304" pitchFamily="18" charset="0"/>
                        </a:rPr>
                        <a:t>a szerkezetváltás:</a:t>
                      </a:r>
                      <a:r>
                        <a:rPr lang="en-US" sz="2000" b="0" dirty="0" smtClean="0">
                          <a:solidFill>
                            <a:schemeClr val="tx1"/>
                          </a:solidFill>
                          <a:effectLst/>
                          <a:latin typeface="+mj-lt"/>
                          <a:ea typeface="Calibri" panose="020F0502020204030204" pitchFamily="34" charset="0"/>
                          <a:cs typeface="Times New Roman" panose="02020603050405020304" pitchFamily="18" charset="0"/>
                        </a:rPr>
                        <a:t> </a:t>
                      </a:r>
                      <a:r>
                        <a:rPr lang="hu-HU" sz="2000" b="0" dirty="0" smtClean="0">
                          <a:solidFill>
                            <a:schemeClr val="tx1"/>
                          </a:solidFill>
                          <a:effectLst/>
                          <a:latin typeface="+mj-lt"/>
                          <a:ea typeface="Calibri" panose="020F0502020204030204" pitchFamily="34" charset="0"/>
                          <a:cs typeface="Times New Roman" panose="02020603050405020304" pitchFamily="18" charset="0"/>
                        </a:rPr>
                        <a:t>6+3+3-as </a:t>
                      </a:r>
                      <a:r>
                        <a:rPr lang="hu-HU" sz="2000" b="0" dirty="0">
                          <a:solidFill>
                            <a:schemeClr val="tx1"/>
                          </a:solidFill>
                          <a:effectLst/>
                          <a:latin typeface="+mj-lt"/>
                          <a:ea typeface="Calibri" panose="020F0502020204030204" pitchFamily="34" charset="0"/>
                          <a:cs typeface="Times New Roman" panose="02020603050405020304" pitchFamily="18" charset="0"/>
                        </a:rPr>
                        <a:t>rendszert </a:t>
                      </a:r>
                      <a:r>
                        <a:rPr lang="en-US" sz="2000" b="0" dirty="0" smtClean="0">
                          <a:solidFill>
                            <a:schemeClr val="tx1"/>
                          </a:solidFill>
                          <a:effectLst/>
                          <a:latin typeface="+mj-lt"/>
                          <a:ea typeface="Calibri" panose="020F0502020204030204" pitchFamily="34" charset="0"/>
                          <a:cs typeface="Times New Roman" panose="02020603050405020304" pitchFamily="18" charset="0"/>
                        </a:rPr>
                        <a:t>(6</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osztály</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elemi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iskola</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megfelelője</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hu-HU" sz="2000" b="0" dirty="0" smtClean="0">
                          <a:solidFill>
                            <a:schemeClr val="tx1"/>
                          </a:solidFill>
                          <a:effectLst/>
                          <a:latin typeface="+mj-lt"/>
                          <a:ea typeface="Calibri" panose="020F0502020204030204" pitchFamily="34" charset="0"/>
                          <a:cs typeface="Times New Roman" panose="02020603050405020304" pitchFamily="18" charset="0"/>
                        </a:rPr>
                        <a:t>hozott </a:t>
                      </a:r>
                      <a:r>
                        <a:rPr lang="hu-HU" sz="2000" b="0" dirty="0">
                          <a:solidFill>
                            <a:schemeClr val="tx1"/>
                          </a:solidFill>
                          <a:effectLst/>
                          <a:latin typeface="+mj-lt"/>
                          <a:ea typeface="Calibri" panose="020F0502020204030204" pitchFamily="34" charset="0"/>
                          <a:cs typeface="Times New Roman" panose="02020603050405020304" pitchFamily="18" charset="0"/>
                        </a:rPr>
                        <a:t>létre a korábbi 9+4 helyett. </a:t>
                      </a:r>
                      <a:endParaRPr lang="en-US" sz="2000" b="0" dirty="0" smtClean="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000" b="0" dirty="0" smtClean="0">
                          <a:solidFill>
                            <a:schemeClr val="tx1"/>
                          </a:solidFill>
                          <a:effectLst/>
                          <a:latin typeface="+mj-lt"/>
                          <a:ea typeface="Calibri" panose="020F0502020204030204" pitchFamily="34" charset="0"/>
                          <a:cs typeface="Times New Roman" panose="02020603050405020304" pitchFamily="18" charset="0"/>
                        </a:rPr>
                        <a:t>A </a:t>
                      </a:r>
                      <a:r>
                        <a:rPr lang="en-US" sz="2000" b="0" dirty="0" err="1" smtClean="0">
                          <a:solidFill>
                            <a:schemeClr val="tx1"/>
                          </a:solidFill>
                          <a:effectLst/>
                          <a:latin typeface="+mj-lt"/>
                          <a:ea typeface="Calibri" panose="020F0502020204030204" pitchFamily="34" charset="0"/>
                          <a:cs typeface="Times New Roman" panose="02020603050405020304" pitchFamily="18" charset="0"/>
                        </a:rPr>
                        <a:t>szakiskolák</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tanulói</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egy</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évvel</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meghosszabbított</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alapiskolából</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egyértelműen</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profitáltak</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 PISA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pontszámaik</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1oo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ponttal</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emelkedtek</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endParaRPr lang="hu-HU" sz="2000" b="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hu-HU" sz="2000" b="0" dirty="0">
                          <a:solidFill>
                            <a:schemeClr val="tx1"/>
                          </a:solidFill>
                          <a:effectLst/>
                          <a:latin typeface="+mj-lt"/>
                          <a:ea typeface="Calibri" panose="020F0502020204030204" pitchFamily="34" charset="0"/>
                          <a:cs typeface="Times New Roman" panose="02020603050405020304" pitchFamily="18" charset="0"/>
                        </a:rPr>
                        <a:t>Külső </a:t>
                      </a:r>
                      <a:r>
                        <a:rPr lang="hu-HU" sz="2000" b="0" dirty="0">
                          <a:solidFill>
                            <a:schemeClr val="accent1">
                              <a:lumMod val="75000"/>
                            </a:schemeClr>
                          </a:solidFill>
                          <a:effectLst/>
                          <a:latin typeface="+mj-lt"/>
                          <a:ea typeface="Calibri" panose="020F0502020204030204" pitchFamily="34" charset="0"/>
                          <a:cs typeface="Times New Roman" panose="02020603050405020304" pitchFamily="18" charset="0"/>
                        </a:rPr>
                        <a:t>állami tanulói mérés </a:t>
                      </a:r>
                      <a:r>
                        <a:rPr lang="hu-HU" sz="2000" b="0" dirty="0" smtClean="0">
                          <a:solidFill>
                            <a:schemeClr val="accent1">
                              <a:lumMod val="75000"/>
                            </a:schemeClr>
                          </a:solidFill>
                          <a:effectLst/>
                          <a:latin typeface="+mj-lt"/>
                          <a:ea typeface="Calibri" panose="020F0502020204030204" pitchFamily="34" charset="0"/>
                          <a:cs typeface="Times New Roman" panose="02020603050405020304" pitchFamily="18" charset="0"/>
                        </a:rPr>
                        <a:t>zárja </a:t>
                      </a:r>
                      <a:r>
                        <a:rPr lang="hu-HU" sz="2000" b="0" dirty="0">
                          <a:solidFill>
                            <a:schemeClr val="accent1">
                              <a:lumMod val="75000"/>
                            </a:schemeClr>
                          </a:solidFill>
                          <a:effectLst/>
                          <a:latin typeface="+mj-lt"/>
                          <a:ea typeface="Calibri" panose="020F0502020204030204" pitchFamily="34" charset="0"/>
                          <a:cs typeface="Times New Roman" panose="02020603050405020304" pitchFamily="18" charset="0"/>
                        </a:rPr>
                        <a:t>az első 6 </a:t>
                      </a:r>
                      <a:r>
                        <a:rPr lang="hu-HU" sz="2000" b="0" dirty="0" smtClean="0">
                          <a:solidFill>
                            <a:schemeClr val="accent1">
                              <a:lumMod val="75000"/>
                            </a:schemeClr>
                          </a:solidFill>
                          <a:effectLst/>
                          <a:latin typeface="+mj-lt"/>
                          <a:ea typeface="Calibri" panose="020F0502020204030204" pitchFamily="34" charset="0"/>
                          <a:cs typeface="Times New Roman" panose="02020603050405020304" pitchFamily="18" charset="0"/>
                        </a:rPr>
                        <a:t>évfolyamot</a:t>
                      </a:r>
                      <a:r>
                        <a:rPr lang="hu-HU" sz="2000" b="0" dirty="0" smtClean="0">
                          <a:solidFill>
                            <a:schemeClr val="tx1"/>
                          </a:solidFill>
                          <a:effectLst/>
                          <a:latin typeface="+mj-lt"/>
                          <a:ea typeface="Calibri" panose="020F0502020204030204" pitchFamily="34" charset="0"/>
                          <a:cs typeface="Times New Roman" panose="02020603050405020304" pitchFamily="18" charset="0"/>
                        </a:rPr>
                        <a:t>  </a:t>
                      </a:r>
                      <a:r>
                        <a:rPr lang="hu-HU" sz="2000" b="0" dirty="0">
                          <a:solidFill>
                            <a:schemeClr val="tx1"/>
                          </a:solidFill>
                          <a:effectLst/>
                          <a:latin typeface="+mj-lt"/>
                          <a:ea typeface="Calibri" panose="020F0502020204030204" pitchFamily="34" charset="0"/>
                          <a:cs typeface="Times New Roman" panose="02020603050405020304" pitchFamily="18" charset="0"/>
                        </a:rPr>
                        <a:t>ösztönözve az alapfokú iskolákat az állami követelmények elérésére. </a:t>
                      </a:r>
                      <a:endParaRPr lang="en-US" sz="2000" b="0" dirty="0" smtClean="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000" b="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dirty="0" smtClean="0">
                          <a:solidFill>
                            <a:schemeClr val="tx1"/>
                          </a:solidFill>
                          <a:effectLst/>
                          <a:latin typeface="+mj-lt"/>
                          <a:ea typeface="Calibri" panose="020F0502020204030204" pitchFamily="34" charset="0"/>
                          <a:cs typeface="Times New Roman" panose="02020603050405020304" pitchFamily="18" charset="0"/>
                        </a:rPr>
                        <a:t> </a:t>
                      </a:r>
                      <a:r>
                        <a:rPr lang="en-US" sz="2000" b="0" dirty="0" err="1" smtClean="0">
                          <a:solidFill>
                            <a:schemeClr val="tx1"/>
                          </a:solidFill>
                          <a:effectLst/>
                          <a:latin typeface="+mj-lt"/>
                          <a:ea typeface="Calibri" panose="020F0502020204030204" pitchFamily="34" charset="0"/>
                          <a:cs typeface="Times New Roman" panose="02020603050405020304" pitchFamily="18" charset="0"/>
                        </a:rPr>
                        <a:t>egy</a:t>
                      </a:r>
                      <a:r>
                        <a:rPr lang="en-US" sz="2000" b="0" dirty="0" smtClean="0">
                          <a:solidFill>
                            <a:schemeClr val="tx1"/>
                          </a:solidFill>
                          <a:effectLst/>
                          <a:latin typeface="+mj-lt"/>
                          <a:ea typeface="Calibri" panose="020F0502020204030204" pitchFamily="34" charset="0"/>
                          <a:cs typeface="Times New Roman" panose="02020603050405020304" pitchFamily="18" charset="0"/>
                        </a:rPr>
                        <a:t> </a:t>
                      </a:r>
                      <a:r>
                        <a:rPr lang="en-US" sz="2000" b="0" dirty="0" err="1" smtClean="0">
                          <a:solidFill>
                            <a:schemeClr val="tx1"/>
                          </a:solidFill>
                          <a:effectLst/>
                          <a:latin typeface="+mj-lt"/>
                          <a:ea typeface="Calibri" panose="020F0502020204030204" pitchFamily="34" charset="0"/>
                          <a:cs typeface="Times New Roman" panose="02020603050405020304" pitchFamily="18" charset="0"/>
                        </a:rPr>
                        <a:t>főre</a:t>
                      </a:r>
                      <a:r>
                        <a:rPr lang="en-US" sz="2000" b="0" dirty="0" smtClean="0">
                          <a:solidFill>
                            <a:schemeClr val="tx1"/>
                          </a:solidFill>
                          <a:effectLst/>
                          <a:latin typeface="+mj-lt"/>
                          <a:ea typeface="Calibri" panose="020F0502020204030204" pitchFamily="34" charset="0"/>
                          <a:cs typeface="Times New Roman" panose="02020603050405020304" pitchFamily="18" charset="0"/>
                        </a:rPr>
                        <a:t> </a:t>
                      </a:r>
                      <a:r>
                        <a:rPr lang="en-US" sz="2000" b="0" dirty="0" err="1" smtClean="0">
                          <a:solidFill>
                            <a:schemeClr val="tx1"/>
                          </a:solidFill>
                          <a:effectLst/>
                          <a:latin typeface="+mj-lt"/>
                          <a:ea typeface="Calibri" panose="020F0502020204030204" pitchFamily="34" charset="0"/>
                          <a:cs typeface="Times New Roman" panose="02020603050405020304" pitchFamily="18" charset="0"/>
                        </a:rPr>
                        <a:t>jutó</a:t>
                      </a:r>
                      <a:r>
                        <a:rPr lang="en-US" sz="2000" b="0" dirty="0" smtClean="0">
                          <a:solidFill>
                            <a:schemeClr val="tx1"/>
                          </a:solidFill>
                          <a:effectLst/>
                          <a:latin typeface="+mj-lt"/>
                          <a:ea typeface="Calibri" panose="020F0502020204030204" pitchFamily="34" charset="0"/>
                          <a:cs typeface="Times New Roman" panose="02020603050405020304" pitchFamily="18" charset="0"/>
                        </a:rPr>
                        <a:t> </a:t>
                      </a:r>
                      <a:r>
                        <a:rPr lang="en-US" sz="2000" b="0" dirty="0" err="1" smtClean="0">
                          <a:solidFill>
                            <a:schemeClr val="tx1"/>
                          </a:solidFill>
                          <a:effectLst/>
                          <a:latin typeface="+mj-lt"/>
                          <a:ea typeface="Calibri" panose="020F0502020204030204" pitchFamily="34" charset="0"/>
                          <a:cs typeface="Times New Roman" panose="02020603050405020304" pitchFamily="18" charset="0"/>
                        </a:rPr>
                        <a:t>oktatási</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ráfordítás</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kb. 2o</a:t>
                      </a:r>
                      <a:r>
                        <a:rPr lang="hu-HU"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ooo</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dollárral</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több</a:t>
                      </a:r>
                      <a:r>
                        <a:rPr lang="en-US" sz="2000" b="0" baseline="0" dirty="0" smtClean="0">
                          <a:solidFill>
                            <a:schemeClr val="tx1"/>
                          </a:solidFill>
                          <a:effectLst/>
                          <a:latin typeface="+mj-lt"/>
                          <a:ea typeface="Calibri" panose="020F0502020204030204" pitchFamily="34" charset="0"/>
                          <a:cs typeface="Times New Roman" panose="02020603050405020304" pitchFamily="18" charset="0"/>
                        </a:rPr>
                        <a:t>, mint a </a:t>
                      </a:r>
                      <a:r>
                        <a:rPr lang="en-US" sz="2000" b="0" baseline="0" dirty="0" err="1" smtClean="0">
                          <a:solidFill>
                            <a:schemeClr val="tx1"/>
                          </a:solidFill>
                          <a:effectLst/>
                          <a:latin typeface="+mj-lt"/>
                          <a:ea typeface="Calibri" panose="020F0502020204030204" pitchFamily="34" charset="0"/>
                          <a:cs typeface="Times New Roman" panose="02020603050405020304" pitchFamily="18" charset="0"/>
                        </a:rPr>
                        <a:t>magyar</a:t>
                      </a:r>
                      <a:r>
                        <a:rPr lang="hu-HU" sz="2000" b="0" baseline="0" dirty="0" smtClean="0">
                          <a:solidFill>
                            <a:schemeClr val="tx1"/>
                          </a:solidFill>
                          <a:effectLst/>
                          <a:latin typeface="+mj-lt"/>
                          <a:ea typeface="Calibri" panose="020F0502020204030204" pitchFamily="34" charset="0"/>
                          <a:cs typeface="Times New Roman" panose="02020603050405020304" pitchFamily="18" charset="0"/>
                        </a:rPr>
                        <a:t>.</a:t>
                      </a:r>
                      <a:endParaRPr lang="hu-HU"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2038749839"/>
                  </a:ext>
                </a:extLst>
              </a:tr>
            </a:tbl>
          </a:graphicData>
        </a:graphic>
      </p:graphicFrame>
    </p:spTree>
    <p:extLst>
      <p:ext uri="{BB962C8B-B14F-4D97-AF65-F5344CB8AC3E}">
        <p14:creationId xmlns:p14="http://schemas.microsoft.com/office/powerpoint/2010/main" val="616857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692696"/>
            <a:ext cx="6751662" cy="687610"/>
          </a:xfrm>
        </p:spPr>
        <p:txBody>
          <a:bodyPr>
            <a:normAutofit/>
          </a:bodyPr>
          <a:lstStyle/>
          <a:p>
            <a:r>
              <a:rPr lang="en-US" sz="2800" dirty="0" err="1" smtClean="0"/>
              <a:t>Portugália</a:t>
            </a:r>
            <a:endParaRPr lang="hu-HU" sz="2800"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22</a:t>
            </a:fld>
            <a:endParaRPr lang="hu-HU">
              <a:solidFill>
                <a:prstClr val="black">
                  <a:tint val="75000"/>
                </a:prstClr>
              </a:solidFill>
            </a:endParaRPr>
          </a:p>
        </p:txBody>
      </p:sp>
      <p:graphicFrame>
        <p:nvGraphicFramePr>
          <p:cNvPr id="5" name="Táblázat 4"/>
          <p:cNvGraphicFramePr>
            <a:graphicFrameLocks noGrp="1"/>
          </p:cNvGraphicFramePr>
          <p:nvPr>
            <p:extLst>
              <p:ext uri="{D42A27DB-BD31-4B8C-83A1-F6EECF244321}">
                <p14:modId xmlns:p14="http://schemas.microsoft.com/office/powerpoint/2010/main" val="1296146600"/>
              </p:ext>
            </p:extLst>
          </p:nvPr>
        </p:nvGraphicFramePr>
        <p:xfrm>
          <a:off x="539552" y="1412776"/>
          <a:ext cx="7992888" cy="4392488"/>
        </p:xfrm>
        <a:graphic>
          <a:graphicData uri="http://schemas.openxmlformats.org/drawingml/2006/table">
            <a:tbl>
              <a:tblPr firstRow="1" firstCol="1" bandRow="1">
                <a:tableStyleId>{5C22544A-7EE6-4342-B048-85BDC9FD1C3A}</a:tableStyleId>
              </a:tblPr>
              <a:tblGrid>
                <a:gridCol w="7992888">
                  <a:extLst>
                    <a:ext uri="{9D8B030D-6E8A-4147-A177-3AD203B41FA5}">
                      <a16:colId xmlns="" xmlns:a16="http://schemas.microsoft.com/office/drawing/2014/main" val="1694226171"/>
                    </a:ext>
                  </a:extLst>
                </a:gridCol>
              </a:tblGrid>
              <a:tr h="4392488">
                <a:tc>
                  <a:txBody>
                    <a:bodyPr/>
                    <a:lstStyle/>
                    <a:p>
                      <a:pPr marL="342900" lvl="0" indent="-342900" algn="just">
                        <a:lnSpc>
                          <a:spcPct val="107000"/>
                        </a:lnSpc>
                        <a:spcAft>
                          <a:spcPts val="0"/>
                        </a:spcAft>
                        <a:buFont typeface="Symbol" panose="05050102010706020507" pitchFamily="18" charset="2"/>
                        <a:buChar char=""/>
                      </a:pPr>
                      <a:r>
                        <a:rPr lang="hu-HU" sz="2000" b="0" kern="1200" dirty="0">
                          <a:solidFill>
                            <a:schemeClr val="tx1"/>
                          </a:solidFill>
                          <a:effectLst/>
                          <a:latin typeface="+mj-lt"/>
                          <a:ea typeface="Calibri" panose="020F0502020204030204" pitchFamily="34" charset="0"/>
                          <a:cs typeface="Times New Roman" panose="02020603050405020304" pitchFamily="18" charset="0"/>
                        </a:rPr>
                        <a:t>Az ország </a:t>
                      </a:r>
                      <a:r>
                        <a:rPr lang="hu-HU" sz="2000" b="0" kern="1200" dirty="0">
                          <a:solidFill>
                            <a:schemeClr val="accent1">
                              <a:lumMod val="75000"/>
                            </a:schemeClr>
                          </a:solidFill>
                          <a:effectLst/>
                          <a:latin typeface="+mj-lt"/>
                          <a:ea typeface="Calibri" panose="020F0502020204030204" pitchFamily="34" charset="0"/>
                          <a:cs typeface="Times New Roman" panose="02020603050405020304" pitchFamily="18" charset="0"/>
                        </a:rPr>
                        <a:t>iskolahálózatának határozott </a:t>
                      </a:r>
                      <a:r>
                        <a:rPr lang="hu-HU" sz="2000" b="0" kern="1200" dirty="0" smtClean="0">
                          <a:solidFill>
                            <a:schemeClr val="accent1">
                              <a:lumMod val="75000"/>
                            </a:schemeClr>
                          </a:solidFill>
                          <a:effectLst/>
                          <a:latin typeface="+mj-lt"/>
                          <a:ea typeface="Calibri" panose="020F0502020204030204" pitchFamily="34" charset="0"/>
                          <a:cs typeface="Times New Roman" panose="02020603050405020304" pitchFamily="18" charset="0"/>
                        </a:rPr>
                        <a:t>átszervezése, </a:t>
                      </a:r>
                      <a:r>
                        <a:rPr lang="hu-HU" sz="2000" b="0" kern="1200" dirty="0">
                          <a:solidFill>
                            <a:schemeClr val="accent1">
                              <a:lumMod val="75000"/>
                            </a:schemeClr>
                          </a:solidFill>
                          <a:effectLst/>
                          <a:latin typeface="+mj-lt"/>
                          <a:ea typeface="Calibri" panose="020F0502020204030204" pitchFamily="34" charset="0"/>
                          <a:cs typeface="Times New Roman" panose="02020603050405020304" pitchFamily="18" charset="0"/>
                        </a:rPr>
                        <a:t>tankerületek </a:t>
                      </a:r>
                      <a:r>
                        <a:rPr lang="hu-HU" sz="2000" b="0" kern="1200" dirty="0" smtClean="0">
                          <a:solidFill>
                            <a:schemeClr val="accent1">
                              <a:lumMod val="75000"/>
                            </a:schemeClr>
                          </a:solidFill>
                          <a:effectLst/>
                          <a:latin typeface="+mj-lt"/>
                          <a:ea typeface="Calibri" panose="020F0502020204030204" pitchFamily="34" charset="0"/>
                          <a:cs typeface="Times New Roman" panose="02020603050405020304" pitchFamily="18" charset="0"/>
                        </a:rPr>
                        <a:t>létrehozása</a:t>
                      </a:r>
                      <a:r>
                        <a:rPr lang="en-US" sz="2000" b="0" kern="1200" baseline="0" dirty="0" smtClean="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accent1">
                              <a:lumMod val="75000"/>
                            </a:schemeClr>
                          </a:solidFill>
                          <a:effectLst/>
                          <a:latin typeface="+mj-lt"/>
                          <a:ea typeface="Calibri" panose="020F0502020204030204" pitchFamily="34" charset="0"/>
                          <a:cs typeface="Times New Roman" panose="02020603050405020304" pitchFamily="18" charset="0"/>
                        </a:rPr>
                        <a:t>hasonlóan</a:t>
                      </a:r>
                      <a:r>
                        <a:rPr lang="en-US" sz="2000" b="0" kern="1200" baseline="0" dirty="0" smtClean="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accent1">
                              <a:lumMod val="75000"/>
                            </a:schemeClr>
                          </a:solidFill>
                          <a:effectLst/>
                          <a:latin typeface="+mj-lt"/>
                          <a:ea typeface="Calibri" panose="020F0502020204030204" pitchFamily="34" charset="0"/>
                          <a:cs typeface="Times New Roman" panose="02020603050405020304" pitchFamily="18" charset="0"/>
                        </a:rPr>
                        <a:t>centralizált</a:t>
                      </a:r>
                      <a:r>
                        <a:rPr lang="en-US" sz="2000" b="0" kern="1200" baseline="0" dirty="0" smtClean="0">
                          <a:solidFill>
                            <a:schemeClr val="accent1">
                              <a:lumMod val="75000"/>
                            </a:schemeClr>
                          </a:solidFill>
                          <a:effectLst/>
                          <a:latin typeface="+mj-lt"/>
                          <a:ea typeface="Calibri" panose="020F0502020204030204" pitchFamily="34" charset="0"/>
                          <a:cs typeface="Times New Roman" panose="02020603050405020304" pitchFamily="18" charset="0"/>
                        </a:rPr>
                        <a:t>,</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mint a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magyar</a:t>
                      </a:r>
                      <a:r>
                        <a:rPr lang="hu-HU" sz="2000" b="0" kern="1200" baseline="0" dirty="0" smtClean="0">
                          <a:solidFill>
                            <a:schemeClr val="tx1"/>
                          </a:solidFill>
                          <a:effectLst/>
                          <a:latin typeface="+mj-lt"/>
                          <a:ea typeface="Calibri" panose="020F0502020204030204" pitchFamily="34" charset="0"/>
                          <a:cs typeface="Times New Roman" panose="02020603050405020304" pitchFamily="18" charset="0"/>
                        </a:rPr>
                        <a:t>: i</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skolaklaszterek</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jöttek</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létre</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hasonló</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mint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iskolaközpont</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elve</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a:t>
                      </a:r>
                      <a:endParaRPr lang="hu-HU" sz="2000" b="0" kern="12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hu-HU" sz="2000" b="0" kern="1200" dirty="0">
                          <a:solidFill>
                            <a:schemeClr val="tx1"/>
                          </a:solidFill>
                          <a:effectLst/>
                          <a:latin typeface="+mj-lt"/>
                          <a:ea typeface="Calibri" panose="020F0502020204030204" pitchFamily="34" charset="0"/>
                          <a:cs typeface="Times New Roman" panose="02020603050405020304" pitchFamily="18" charset="0"/>
                        </a:rPr>
                        <a:t>Állandó </a:t>
                      </a:r>
                      <a:r>
                        <a:rPr lang="hu-HU" sz="2000" b="0" kern="1200" dirty="0">
                          <a:solidFill>
                            <a:schemeClr val="accent1">
                              <a:lumMod val="75000"/>
                            </a:schemeClr>
                          </a:solidFill>
                          <a:effectLst/>
                          <a:latin typeface="+mj-lt"/>
                          <a:ea typeface="Calibri" panose="020F0502020204030204" pitchFamily="34" charset="0"/>
                          <a:cs typeface="Times New Roman" panose="02020603050405020304" pitchFamily="18" charset="0"/>
                        </a:rPr>
                        <a:t>cél a többségében hátrányos helyzetű tanulókkal rendelkező tankerületek célzott fejlesztése. </a:t>
                      </a:r>
                    </a:p>
                    <a:p>
                      <a:pPr marL="342900" lvl="0" indent="-342900" algn="just">
                        <a:lnSpc>
                          <a:spcPct val="107000"/>
                        </a:lnSpc>
                        <a:spcAft>
                          <a:spcPts val="0"/>
                        </a:spcAft>
                        <a:buFont typeface="Symbol" panose="05050102010706020507" pitchFamily="18" charset="2"/>
                        <a:buChar char=""/>
                      </a:pP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Az iskolai többletfinanszírozásért </a:t>
                      </a:r>
                      <a:r>
                        <a:rPr lang="hu-HU" sz="2000" b="0" kern="1200" dirty="0">
                          <a:solidFill>
                            <a:schemeClr val="tx1"/>
                          </a:solidFill>
                          <a:effectLst/>
                          <a:latin typeface="+mj-lt"/>
                          <a:ea typeface="Calibri" panose="020F0502020204030204" pitchFamily="34" charset="0"/>
                          <a:cs typeface="Times New Roman" panose="02020603050405020304" pitchFamily="18" charset="0"/>
                        </a:rPr>
                        <a:t>fejlesztési </a:t>
                      </a: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tervet és ennek ellenőrzését</a:t>
                      </a:r>
                      <a:r>
                        <a:rPr lang="hu-HU" sz="2000" b="0" kern="1200" baseline="0" dirty="0" smtClean="0">
                          <a:solidFill>
                            <a:schemeClr val="tx1"/>
                          </a:solidFill>
                          <a:effectLst/>
                          <a:latin typeface="+mj-lt"/>
                          <a:ea typeface="Calibri" panose="020F0502020204030204" pitchFamily="34" charset="0"/>
                          <a:cs typeface="Times New Roman" panose="02020603050405020304" pitchFamily="18" charset="0"/>
                        </a:rPr>
                        <a:t> alkalmazzák</a:t>
                      </a: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a:t>
                      </a:r>
                      <a:endParaRPr lang="hu-HU" sz="2000" b="0" kern="12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Iskolai autonómia akkor lehet, </a:t>
                      </a:r>
                      <a:r>
                        <a:rPr lang="hu-HU" sz="2000" b="0" kern="1200" dirty="0">
                          <a:solidFill>
                            <a:schemeClr val="tx1"/>
                          </a:solidFill>
                          <a:effectLst/>
                          <a:latin typeface="+mj-lt"/>
                          <a:ea typeface="Calibri" panose="020F0502020204030204" pitchFamily="34" charset="0"/>
                          <a:cs typeface="Times New Roman" panose="02020603050405020304" pitchFamily="18" charset="0"/>
                        </a:rPr>
                        <a:t>ha „autonómia-szerződést” kötnek az oktatási minisztériummal, </a:t>
                      </a: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hogy az </a:t>
                      </a:r>
                      <a:r>
                        <a:rPr lang="hu-HU" sz="2000" b="0" kern="1200" dirty="0">
                          <a:solidFill>
                            <a:schemeClr val="tx1"/>
                          </a:solidFill>
                          <a:effectLst/>
                          <a:latin typeface="+mj-lt"/>
                          <a:ea typeface="Calibri" panose="020F0502020204030204" pitchFamily="34" charset="0"/>
                          <a:cs typeface="Times New Roman" panose="02020603050405020304" pitchFamily="18" charset="0"/>
                        </a:rPr>
                        <a:t>autonómia növekedésével ne járjon együtt az elszámoltathatóság </a:t>
                      </a:r>
                      <a:r>
                        <a:rPr lang="hu-HU" sz="2000" b="0" kern="1200" dirty="0" smtClean="0">
                          <a:solidFill>
                            <a:schemeClr val="tx1"/>
                          </a:solidFill>
                          <a:effectLst/>
                          <a:latin typeface="+mj-lt"/>
                          <a:ea typeface="Calibri" panose="020F0502020204030204" pitchFamily="34" charset="0"/>
                          <a:cs typeface="Times New Roman" panose="02020603050405020304" pitchFamily="18" charset="0"/>
                        </a:rPr>
                        <a:t>gyengülése.</a:t>
                      </a:r>
                      <a:endParaRPr lang="en-US" sz="2000" b="0" kern="1200" dirty="0" smtClean="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000" b="0" kern="1200" dirty="0" err="1" smtClean="0">
                          <a:solidFill>
                            <a:schemeClr val="accent1">
                              <a:lumMod val="75000"/>
                            </a:schemeClr>
                          </a:solidFill>
                          <a:effectLst/>
                          <a:latin typeface="+mj-lt"/>
                          <a:ea typeface="Calibri" panose="020F0502020204030204" pitchFamily="34" charset="0"/>
                          <a:cs typeface="Times New Roman" panose="02020603050405020304" pitchFamily="18" charset="0"/>
                        </a:rPr>
                        <a:t>Egész</a:t>
                      </a:r>
                      <a:r>
                        <a:rPr lang="en-US" sz="2000" b="0" kern="1200" dirty="0" smtClean="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000" b="0" kern="1200" dirty="0" err="1" smtClean="0">
                          <a:solidFill>
                            <a:schemeClr val="accent1">
                              <a:lumMod val="75000"/>
                            </a:schemeClr>
                          </a:solidFill>
                          <a:effectLst/>
                          <a:latin typeface="+mj-lt"/>
                          <a:ea typeface="Calibri" panose="020F0502020204030204" pitchFamily="34" charset="0"/>
                          <a:cs typeface="Times New Roman" panose="02020603050405020304" pitchFamily="18" charset="0"/>
                        </a:rPr>
                        <a:t>napos</a:t>
                      </a:r>
                      <a:r>
                        <a:rPr lang="en-US" sz="2000" b="0" kern="1200" dirty="0" smtClean="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000" b="0" kern="1200" dirty="0" err="1" smtClean="0">
                          <a:solidFill>
                            <a:schemeClr val="accent1">
                              <a:lumMod val="75000"/>
                            </a:schemeClr>
                          </a:solidFill>
                          <a:effectLst/>
                          <a:latin typeface="+mj-lt"/>
                          <a:ea typeface="Calibri" panose="020F0502020204030204" pitchFamily="34" charset="0"/>
                          <a:cs typeface="Times New Roman" panose="02020603050405020304" pitchFamily="18" charset="0"/>
                        </a:rPr>
                        <a:t>iskola</a:t>
                      </a:r>
                      <a:r>
                        <a:rPr lang="en-US" sz="2000" b="0" kern="1200" baseline="0" dirty="0" smtClean="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legalább</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8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óra</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am</a:t>
                      </a:r>
                      <a:r>
                        <a:rPr lang="hu-HU" sz="2000" b="0" kern="1200" baseline="0" dirty="0" err="1" smtClean="0">
                          <a:solidFill>
                            <a:schemeClr val="tx1"/>
                          </a:solidFill>
                          <a:effectLst/>
                          <a:latin typeface="+mj-lt"/>
                          <a:ea typeface="Calibri" panose="020F0502020204030204" pitchFamily="34" charset="0"/>
                          <a:cs typeface="Times New Roman" panose="02020603050405020304" pitchFamily="18" charset="0"/>
                        </a:rPr>
                        <a:t>ely</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angol</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nyelvre</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testnevelésre</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művészeti</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oktatásra</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összpontosít</a:t>
                      </a:r>
                      <a:r>
                        <a:rPr lang="hu-HU" sz="2000" b="0" kern="1200" baseline="0" dirty="0" smtClean="0">
                          <a:solidFill>
                            <a:schemeClr val="tx1"/>
                          </a:solidFill>
                          <a:effectLst/>
                          <a:latin typeface="+mj-lt"/>
                          <a:ea typeface="Calibri" panose="020F0502020204030204" pitchFamily="34" charset="0"/>
                          <a:cs typeface="Times New Roman" panose="02020603050405020304" pitchFamily="18" charset="0"/>
                        </a:rPr>
                        <a:t>.</a:t>
                      </a:r>
                      <a:endPar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Az</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oktatási</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ráfordítás</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a </a:t>
                      </a:r>
                      <a:r>
                        <a:rPr lang="en-US" sz="2000" b="0" kern="1200" baseline="0" dirty="0" err="1" smtClean="0">
                          <a:solidFill>
                            <a:schemeClr val="tx1"/>
                          </a:solidFill>
                          <a:effectLst/>
                          <a:latin typeface="+mj-lt"/>
                          <a:ea typeface="Calibri" panose="020F0502020204030204" pitchFamily="34" charset="0"/>
                          <a:cs typeface="Times New Roman" panose="02020603050405020304" pitchFamily="18" charset="0"/>
                        </a:rPr>
                        <a:t>magyar</a:t>
                      </a:r>
                      <a:r>
                        <a:rPr lang="en-US" sz="2000" b="0" kern="1200" baseline="0" dirty="0" smtClean="0">
                          <a:solidFill>
                            <a:schemeClr val="tx1"/>
                          </a:solidFill>
                          <a:effectLst/>
                          <a:latin typeface="+mj-lt"/>
                          <a:ea typeface="Calibri" panose="020F0502020204030204" pitchFamily="34" charset="0"/>
                          <a:cs typeface="Times New Roman" panose="02020603050405020304" pitchFamily="18" charset="0"/>
                        </a:rPr>
                        <a:t> 1,7-szerese</a:t>
                      </a:r>
                      <a:r>
                        <a:rPr lang="hu-HU" sz="2000" b="0" kern="1200" baseline="0" dirty="0" smtClean="0">
                          <a:solidFill>
                            <a:schemeClr val="tx1"/>
                          </a:solidFill>
                          <a:effectLst/>
                          <a:latin typeface="+mj-lt"/>
                          <a:ea typeface="Calibri" panose="020F0502020204030204" pitchFamily="34" charset="0"/>
                          <a:cs typeface="Times New Roman" panose="02020603050405020304" pitchFamily="18" charset="0"/>
                        </a:rPr>
                        <a:t>.</a:t>
                      </a:r>
                      <a:endParaRPr lang="hu-HU" sz="2000" b="0" kern="1200" dirty="0">
                        <a:solidFill>
                          <a:schemeClr val="tx1"/>
                        </a:solidFill>
                        <a:effectLst/>
                        <a:latin typeface="+mj-lt"/>
                        <a:ea typeface="Calibri" panose="020F0502020204030204" pitchFamily="34" charset="0"/>
                        <a:cs typeface="Times New Roman" panose="02020603050405020304" pitchFamily="18" charset="0"/>
                      </a:endParaRPr>
                    </a:p>
                  </a:txBody>
                  <a:tcPr marL="56486" marR="56486" marT="0" marB="0">
                    <a:solidFill>
                      <a:schemeClr val="bg1"/>
                    </a:solidFill>
                  </a:tcPr>
                </a:tc>
                <a:extLst>
                  <a:ext uri="{0D108BD9-81ED-4DB2-BD59-A6C34878D82A}">
                    <a16:rowId xmlns="" xmlns:a16="http://schemas.microsoft.com/office/drawing/2014/main" val="857898763"/>
                  </a:ext>
                </a:extLst>
              </a:tr>
            </a:tbl>
          </a:graphicData>
        </a:graphic>
      </p:graphicFrame>
    </p:spTree>
    <p:extLst>
      <p:ext uri="{BB962C8B-B14F-4D97-AF65-F5344CB8AC3E}">
        <p14:creationId xmlns:p14="http://schemas.microsoft.com/office/powerpoint/2010/main" val="323685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23</a:t>
            </a:fld>
            <a:endParaRPr lang="hu-HU">
              <a:solidFill>
                <a:prstClr val="black">
                  <a:tint val="75000"/>
                </a:prstClr>
              </a:solidFill>
            </a:endParaRPr>
          </a:p>
        </p:txBody>
      </p:sp>
      <p:sp>
        <p:nvSpPr>
          <p:cNvPr id="5" name="Téglalap 4"/>
          <p:cNvSpPr/>
          <p:nvPr/>
        </p:nvSpPr>
        <p:spPr>
          <a:xfrm>
            <a:off x="683568" y="4149080"/>
            <a:ext cx="7632848" cy="1274195"/>
          </a:xfrm>
          <a:prstGeom prst="rect">
            <a:avLst/>
          </a:prstGeom>
        </p:spPr>
        <p:txBody>
          <a:bodyPr wrap="square">
            <a:spAutoFit/>
          </a:bodyPr>
          <a:lstStyle/>
          <a:p>
            <a:pPr algn="ctr">
              <a:lnSpc>
                <a:spcPct val="80000"/>
              </a:lnSpc>
            </a:pPr>
            <a:r>
              <a:rPr lang="en-US" altLang="hu-HU" sz="3200" dirty="0" err="1" smtClean="0">
                <a:latin typeface="+mj-lt"/>
                <a:cs typeface="Times New Roman" panose="02020603050405020304" pitchFamily="18" charset="0"/>
              </a:rPr>
              <a:t>Tartalmi</a:t>
            </a:r>
            <a:r>
              <a:rPr lang="en-US"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intézkedések</a:t>
            </a:r>
            <a:r>
              <a:rPr lang="hu-HU"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amelyek</a:t>
            </a:r>
            <a:r>
              <a:rPr lang="en-US" altLang="hu-HU" sz="3200" dirty="0" smtClean="0">
                <a:latin typeface="+mj-lt"/>
                <a:cs typeface="Times New Roman" panose="02020603050405020304" pitchFamily="18" charset="0"/>
              </a:rPr>
              <a:t> a </a:t>
            </a:r>
            <a:r>
              <a:rPr lang="en-US" altLang="hu-HU" sz="3200" dirty="0" err="1" smtClean="0">
                <a:latin typeface="+mj-lt"/>
                <a:cs typeface="Times New Roman" panose="02020603050405020304" pitchFamily="18" charset="0"/>
              </a:rPr>
              <a:t>nemzetközi</a:t>
            </a:r>
            <a:r>
              <a:rPr lang="en-US"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mérések</a:t>
            </a:r>
            <a:r>
              <a:rPr lang="en-US" altLang="hu-HU" sz="3200" dirty="0" smtClean="0">
                <a:latin typeface="+mj-lt"/>
                <a:cs typeface="Times New Roman" panose="02020603050405020304" pitchFamily="18" charset="0"/>
              </a:rPr>
              <a:t> </a:t>
            </a:r>
            <a:r>
              <a:rPr lang="en-US" altLang="hu-HU" sz="3200" dirty="0" err="1" smtClean="0">
                <a:latin typeface="+mj-lt"/>
                <a:cs typeface="Times New Roman" panose="02020603050405020304" pitchFamily="18" charset="0"/>
              </a:rPr>
              <a:t>eredményességét</a:t>
            </a:r>
            <a:r>
              <a:rPr lang="en-US" altLang="hu-HU" sz="3200" dirty="0" smtClean="0">
                <a:latin typeface="+mj-lt"/>
                <a:cs typeface="Times New Roman" panose="02020603050405020304" pitchFamily="18" charset="0"/>
              </a:rPr>
              <a:t> (is) </a:t>
            </a:r>
            <a:r>
              <a:rPr lang="en-US" altLang="hu-HU" sz="3200" dirty="0" err="1" smtClean="0">
                <a:latin typeface="+mj-lt"/>
                <a:cs typeface="Times New Roman" panose="02020603050405020304" pitchFamily="18" charset="0"/>
              </a:rPr>
              <a:t>javítják</a:t>
            </a:r>
            <a:endParaRPr lang="hu-HU" altLang="hu-HU" sz="3200" dirty="0">
              <a:latin typeface="+mj-lt"/>
              <a:cs typeface="Times New Roman" panose="02020603050405020304" pitchFamily="18" charset="0"/>
            </a:endParaRPr>
          </a:p>
          <a:p>
            <a:pPr>
              <a:lnSpc>
                <a:spcPct val="80000"/>
              </a:lnSpc>
            </a:pPr>
            <a:endParaRPr lang="hu-HU" altLang="hu-HU" sz="3200" b="1" dirty="0">
              <a:latin typeface="+mj-lt"/>
              <a:cs typeface="Times New Roman" panose="02020603050405020304" pitchFamily="18" charset="0"/>
            </a:endParaRPr>
          </a:p>
        </p:txBody>
      </p:sp>
    </p:spTree>
    <p:extLst>
      <p:ext uri="{BB962C8B-B14F-4D97-AF65-F5344CB8AC3E}">
        <p14:creationId xmlns:p14="http://schemas.microsoft.com/office/powerpoint/2010/main" val="317200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87213"/>
            <a:ext cx="7886700" cy="1325563"/>
          </a:xfrm>
        </p:spPr>
        <p:txBody>
          <a:bodyPr/>
          <a:lstStyle/>
          <a:p>
            <a:r>
              <a:rPr lang="hu-HU" sz="3600" dirty="0"/>
              <a:t>A digitális oktatási technológiák bevezetése a köznevelésbe</a:t>
            </a:r>
            <a:endParaRPr lang="hu-HU" dirty="0"/>
          </a:p>
        </p:txBody>
      </p:sp>
      <p:sp>
        <p:nvSpPr>
          <p:cNvPr id="3" name="Tartalom helye 2"/>
          <p:cNvSpPr>
            <a:spLocks noGrp="1"/>
          </p:cNvSpPr>
          <p:nvPr>
            <p:ph idx="1"/>
          </p:nvPr>
        </p:nvSpPr>
        <p:spPr>
          <a:xfrm>
            <a:off x="395536" y="1340768"/>
            <a:ext cx="8352928" cy="5040559"/>
          </a:xfrm>
        </p:spPr>
        <p:txBody>
          <a:bodyPr>
            <a:noAutofit/>
          </a:bodyPr>
          <a:lstStyle/>
          <a:p>
            <a:pPr marL="342000" indent="-342000" algn="just">
              <a:lnSpc>
                <a:spcPct val="127000"/>
              </a:lnSpc>
              <a:spcBef>
                <a:spcPts val="0"/>
              </a:spcBef>
            </a:pPr>
            <a:r>
              <a:rPr lang="hu-HU" sz="1800" dirty="0">
                <a:latin typeface="+mj-lt"/>
              </a:rPr>
              <a:t>Az iskolák </a:t>
            </a:r>
            <a:r>
              <a:rPr lang="hu-HU" sz="1800" dirty="0" err="1" smtClean="0">
                <a:latin typeface="+mj-lt"/>
              </a:rPr>
              <a:t>IKT-felszereltsége</a:t>
            </a:r>
            <a:r>
              <a:rPr lang="hu-HU" sz="1800" dirty="0" smtClean="0">
                <a:latin typeface="+mj-lt"/>
              </a:rPr>
              <a:t> </a:t>
            </a:r>
            <a:r>
              <a:rPr lang="hu-HU" sz="1800" dirty="0">
                <a:latin typeface="+mj-lt"/>
              </a:rPr>
              <a:t>nagyon </a:t>
            </a:r>
            <a:r>
              <a:rPr lang="hu-HU" sz="1800" dirty="0" smtClean="0">
                <a:latin typeface="+mj-lt"/>
              </a:rPr>
              <a:t>hiányos, </a:t>
            </a:r>
            <a:r>
              <a:rPr lang="hu-HU" sz="1800" dirty="0">
                <a:latin typeface="+mj-lt"/>
              </a:rPr>
              <a:t>így sürgető feladat az </a:t>
            </a:r>
            <a:r>
              <a:rPr lang="hu-HU" sz="1800" dirty="0">
                <a:solidFill>
                  <a:schemeClr val="accent1">
                    <a:lumMod val="75000"/>
                  </a:schemeClr>
                </a:solidFill>
                <a:latin typeface="+mj-lt"/>
              </a:rPr>
              <a:t>iskolák, tanulók ellátása a megfelelő technológiai eszközökkel</a:t>
            </a:r>
            <a:r>
              <a:rPr lang="hu-HU" sz="1800" dirty="0">
                <a:latin typeface="+mj-lt"/>
              </a:rPr>
              <a:t>, az intézmények számítógép és/vagy </a:t>
            </a:r>
            <a:r>
              <a:rPr lang="hu-HU" sz="1800" dirty="0" err="1">
                <a:latin typeface="+mj-lt"/>
              </a:rPr>
              <a:t>tablet</a:t>
            </a:r>
            <a:r>
              <a:rPr lang="hu-HU" sz="1800" dirty="0">
                <a:latin typeface="+mj-lt"/>
              </a:rPr>
              <a:t>, notebook és </a:t>
            </a:r>
            <a:r>
              <a:rPr lang="hu-HU" sz="1800" dirty="0" err="1">
                <a:latin typeface="+mj-lt"/>
              </a:rPr>
              <a:t>wifi</a:t>
            </a:r>
            <a:r>
              <a:rPr lang="hu-HU" sz="1800" dirty="0">
                <a:latin typeface="+mj-lt"/>
              </a:rPr>
              <a:t> ellátottságának legalább </a:t>
            </a:r>
            <a:r>
              <a:rPr lang="hu-HU" sz="1800" dirty="0" smtClean="0">
                <a:latin typeface="+mj-lt"/>
              </a:rPr>
              <a:t>EU-átlag </a:t>
            </a:r>
            <a:r>
              <a:rPr lang="hu-HU" sz="1800" dirty="0">
                <a:latin typeface="+mj-lt"/>
              </a:rPr>
              <a:t>szintjére emelése</a:t>
            </a:r>
            <a:r>
              <a:rPr lang="hu-HU" sz="1800" dirty="0" smtClean="0">
                <a:latin typeface="+mj-lt"/>
              </a:rPr>
              <a:t>.</a:t>
            </a:r>
          </a:p>
          <a:p>
            <a:pPr marL="342000" indent="-342000" algn="just">
              <a:lnSpc>
                <a:spcPct val="127000"/>
              </a:lnSpc>
              <a:spcBef>
                <a:spcPts val="0"/>
              </a:spcBef>
            </a:pPr>
            <a:r>
              <a:rPr lang="hu-HU" sz="1800" dirty="0">
                <a:latin typeface="+mj-lt"/>
                <a:ea typeface="Calibri" panose="020F0502020204030204" pitchFamily="34" charset="0"/>
                <a:cs typeface="Times New Roman" panose="02020603050405020304" pitchFamily="18" charset="0"/>
              </a:rPr>
              <a:t>Sürgető a rendelkezésre </a:t>
            </a:r>
            <a:r>
              <a:rPr lang="hu-HU" sz="1800" dirty="0">
                <a:latin typeface="+mj-lt"/>
              </a:rPr>
              <a:t>álló </a:t>
            </a:r>
            <a:r>
              <a:rPr lang="hu-HU" sz="1800" dirty="0">
                <a:solidFill>
                  <a:schemeClr val="accent1">
                    <a:lumMod val="75000"/>
                  </a:schemeClr>
                </a:solidFill>
                <a:latin typeface="+mj-lt"/>
              </a:rPr>
              <a:t>digitális oktatási tartalmak </a:t>
            </a:r>
            <a:r>
              <a:rPr lang="hu-HU" sz="1800" dirty="0">
                <a:latin typeface="+mj-lt"/>
              </a:rPr>
              <a:t>elemzése, értékelése, </a:t>
            </a:r>
            <a:r>
              <a:rPr lang="hu-HU" sz="1800" dirty="0">
                <a:solidFill>
                  <a:schemeClr val="accent1">
                    <a:lumMod val="75000"/>
                  </a:schemeClr>
                </a:solidFill>
                <a:latin typeface="+mj-lt"/>
              </a:rPr>
              <a:t>továbbfejlesztése, adaptálása </a:t>
            </a:r>
            <a:r>
              <a:rPr lang="hu-HU" sz="1800" dirty="0">
                <a:latin typeface="+mj-lt"/>
              </a:rPr>
              <a:t>a PISA vizsgálati </a:t>
            </a:r>
            <a:r>
              <a:rPr lang="hu-HU" sz="1800" dirty="0" smtClean="0">
                <a:latin typeface="+mj-lt"/>
              </a:rPr>
              <a:t>szempontjai </a:t>
            </a:r>
            <a:r>
              <a:rPr lang="hu-HU" sz="1800" dirty="0">
                <a:latin typeface="+mj-lt"/>
              </a:rPr>
              <a:t>alapján (is).</a:t>
            </a:r>
            <a:endParaRPr lang="hu-HU" sz="1800" dirty="0">
              <a:latin typeface="+mj-lt"/>
              <a:ea typeface="Times New Roman" panose="02020603050405020304" pitchFamily="18" charset="0"/>
              <a:cs typeface="Calibri" panose="020F0502020204030204" pitchFamily="34" charset="0"/>
            </a:endParaRPr>
          </a:p>
          <a:p>
            <a:pPr marL="342000" indent="-342000" algn="just">
              <a:lnSpc>
                <a:spcPct val="127000"/>
              </a:lnSpc>
              <a:spcBef>
                <a:spcPts val="0"/>
              </a:spcBef>
            </a:pPr>
            <a:r>
              <a:rPr lang="hu-HU" sz="1800" dirty="0">
                <a:latin typeface="+mj-lt"/>
              </a:rPr>
              <a:t>A különféle </a:t>
            </a:r>
            <a:r>
              <a:rPr lang="hu-HU" sz="1800" dirty="0">
                <a:solidFill>
                  <a:schemeClr val="accent1">
                    <a:lumMod val="75000"/>
                  </a:schemeClr>
                </a:solidFill>
                <a:latin typeface="+mj-lt"/>
              </a:rPr>
              <a:t>tantárgyak, műveltségi területek digitális technológián alapuló pedagógiai eszközrendszer</a:t>
            </a:r>
            <a:r>
              <a:rPr lang="hu-HU" sz="1800" dirty="0">
                <a:latin typeface="+mj-lt"/>
              </a:rPr>
              <a:t>ének (tanterv, tankönyv, digitális tananyag, módszertani </a:t>
            </a:r>
            <a:r>
              <a:rPr lang="hu-HU" sz="1800" dirty="0" smtClean="0">
                <a:latin typeface="+mj-lt"/>
              </a:rPr>
              <a:t>pedagógus-felkészítő </a:t>
            </a:r>
            <a:r>
              <a:rPr lang="hu-HU" sz="1800" dirty="0">
                <a:latin typeface="+mj-lt"/>
              </a:rPr>
              <a:t>segédletek) a kidolgozását azonnal meg kell kezdeni. A tanulás és a tanítás iskolai folyamataiban az </a:t>
            </a:r>
            <a:r>
              <a:rPr lang="hu-HU" sz="1800" dirty="0" err="1">
                <a:latin typeface="+mj-lt"/>
              </a:rPr>
              <a:t>IKT-t</a:t>
            </a:r>
            <a:r>
              <a:rPr lang="hu-HU" sz="1800" dirty="0">
                <a:latin typeface="+mj-lt"/>
              </a:rPr>
              <a:t> sokkal hangsúlyosabban kell megjelenítetni</a:t>
            </a:r>
            <a:r>
              <a:rPr lang="hu-HU" sz="1800" dirty="0" smtClean="0">
                <a:latin typeface="+mj-lt"/>
              </a:rPr>
              <a:t>.</a:t>
            </a:r>
          </a:p>
          <a:p>
            <a:pPr marL="342000" indent="-342000" algn="just">
              <a:lnSpc>
                <a:spcPct val="127000"/>
              </a:lnSpc>
              <a:spcBef>
                <a:spcPts val="0"/>
              </a:spcBef>
            </a:pPr>
            <a:r>
              <a:rPr lang="hu-HU" sz="1800" dirty="0">
                <a:solidFill>
                  <a:schemeClr val="accent1">
                    <a:lumMod val="75000"/>
                  </a:schemeClr>
                </a:solidFill>
                <a:latin typeface="+mj-lt"/>
              </a:rPr>
              <a:t>Elektronikus mérési rendszer</a:t>
            </a:r>
            <a:r>
              <a:rPr lang="hu-HU" sz="1800" dirty="0">
                <a:latin typeface="+mj-lt"/>
              </a:rPr>
              <a:t>(</a:t>
            </a:r>
            <a:r>
              <a:rPr lang="hu-HU" sz="1800" dirty="0" err="1">
                <a:latin typeface="+mj-lt"/>
              </a:rPr>
              <a:t>ek</a:t>
            </a:r>
            <a:r>
              <a:rPr lang="hu-HU" sz="1800" dirty="0">
                <a:latin typeface="+mj-lt"/>
              </a:rPr>
              <a:t>) bevezetése indokolt és mindez feltételeinek a megteremtése a </a:t>
            </a:r>
            <a:r>
              <a:rPr lang="hu-HU" sz="1800" dirty="0">
                <a:solidFill>
                  <a:schemeClr val="accent1">
                    <a:lumMod val="75000"/>
                  </a:schemeClr>
                </a:solidFill>
                <a:latin typeface="+mj-lt"/>
              </a:rPr>
              <a:t>köznevelési rendszerben </a:t>
            </a:r>
            <a:r>
              <a:rPr lang="hu-HU" sz="1800" dirty="0">
                <a:latin typeface="+mj-lt"/>
              </a:rPr>
              <a:t>és ezáltal is a tanulók digitális kompetenciáinak </a:t>
            </a:r>
            <a:r>
              <a:rPr lang="hu-HU" sz="1800" dirty="0" smtClean="0">
                <a:latin typeface="+mj-lt"/>
              </a:rPr>
              <a:t>fejlesztése, egyúttal </a:t>
            </a:r>
            <a:r>
              <a:rPr lang="hu-HU" sz="1800" dirty="0">
                <a:latin typeface="+mj-lt"/>
              </a:rPr>
              <a:t>mérése.</a:t>
            </a:r>
            <a:endParaRPr lang="hu-HU" sz="1800" dirty="0">
              <a:latin typeface="+mj-lt"/>
              <a:ea typeface="Times New Roman" panose="02020603050405020304" pitchFamily="18" charset="0"/>
              <a:cs typeface="Calibri" panose="020F0502020204030204" pitchFamily="34" charset="0"/>
            </a:endParaRPr>
          </a:p>
          <a:p>
            <a:pPr marL="342000" indent="-342000" algn="just">
              <a:lnSpc>
                <a:spcPct val="127000"/>
              </a:lnSpc>
              <a:spcBef>
                <a:spcPts val="0"/>
              </a:spcBef>
            </a:pPr>
            <a:r>
              <a:rPr lang="hu-HU" sz="1800" dirty="0">
                <a:latin typeface="+mj-lt"/>
              </a:rPr>
              <a:t>A </a:t>
            </a:r>
            <a:r>
              <a:rPr lang="hu-HU" sz="1800" dirty="0">
                <a:solidFill>
                  <a:schemeClr val="accent1">
                    <a:lumMod val="75000"/>
                  </a:schemeClr>
                </a:solidFill>
                <a:latin typeface="+mj-lt"/>
              </a:rPr>
              <a:t>pedagógusok </a:t>
            </a:r>
            <a:r>
              <a:rPr lang="hu-HU" sz="1800" dirty="0" err="1" smtClean="0">
                <a:solidFill>
                  <a:schemeClr val="accent1">
                    <a:lumMod val="75000"/>
                  </a:schemeClr>
                </a:solidFill>
                <a:latin typeface="+mj-lt"/>
              </a:rPr>
              <a:t>IKT-felkészültsége</a:t>
            </a:r>
            <a:r>
              <a:rPr lang="hu-HU" sz="1800" dirty="0" smtClean="0">
                <a:solidFill>
                  <a:schemeClr val="accent1">
                    <a:lumMod val="75000"/>
                  </a:schemeClr>
                </a:solidFill>
                <a:latin typeface="+mj-lt"/>
              </a:rPr>
              <a:t> </a:t>
            </a:r>
            <a:r>
              <a:rPr lang="hu-HU" sz="1800" dirty="0" smtClean="0">
                <a:latin typeface="+mj-lt"/>
              </a:rPr>
              <a:t>hiányos</a:t>
            </a:r>
            <a:r>
              <a:rPr lang="hu-HU" sz="1800" dirty="0">
                <a:latin typeface="+mj-lt"/>
              </a:rPr>
              <a:t>, indokolt a tanórák támogatása </a:t>
            </a:r>
            <a:r>
              <a:rPr lang="hu-HU" sz="1800" dirty="0" err="1">
                <a:latin typeface="+mj-lt"/>
              </a:rPr>
              <a:t>IKT-módszertani</a:t>
            </a:r>
            <a:r>
              <a:rPr lang="hu-HU" sz="1800" dirty="0">
                <a:latin typeface="+mj-lt"/>
              </a:rPr>
              <a:t>, pedagógiai asszisztenssel</a:t>
            </a:r>
            <a:r>
              <a:rPr lang="hu-HU" sz="1800" dirty="0" smtClean="0">
                <a:latin typeface="+mj-lt"/>
              </a:rPr>
              <a:t>.</a:t>
            </a:r>
            <a:endParaRPr lang="hu-HU" sz="1800" dirty="0">
              <a:latin typeface="+mj-lt"/>
              <a:ea typeface="Times New Roman" panose="02020603050405020304" pitchFamily="18" charset="0"/>
              <a:cs typeface="Calibri" panose="020F0502020204030204" pitchFamily="34" charset="0"/>
            </a:endParaRPr>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24</a:t>
            </a:fld>
            <a:endParaRPr lang="hu-HU">
              <a:solidFill>
                <a:prstClr val="black">
                  <a:tint val="75000"/>
                </a:prstClr>
              </a:solidFill>
            </a:endParaRPr>
          </a:p>
        </p:txBody>
      </p:sp>
    </p:spTree>
    <p:extLst>
      <p:ext uri="{BB962C8B-B14F-4D97-AF65-F5344CB8AC3E}">
        <p14:creationId xmlns:p14="http://schemas.microsoft.com/office/powerpoint/2010/main" val="341883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25</a:t>
            </a:fld>
            <a:endParaRPr lang="hu-HU">
              <a:solidFill>
                <a:prstClr val="black">
                  <a:tint val="75000"/>
                </a:prstClr>
              </a:solidFill>
            </a:endParaRPr>
          </a:p>
        </p:txBody>
      </p:sp>
      <p:sp>
        <p:nvSpPr>
          <p:cNvPr id="5" name="Cím 1"/>
          <p:cNvSpPr txBox="1">
            <a:spLocks/>
          </p:cNvSpPr>
          <p:nvPr/>
        </p:nvSpPr>
        <p:spPr>
          <a:xfrm>
            <a:off x="353120" y="915790"/>
            <a:ext cx="7272808" cy="687610"/>
          </a:xfrm>
          <a:prstGeom prst="rect">
            <a:avLst/>
          </a:prstGeom>
        </p:spPr>
        <p:txBody>
          <a:bodyPr vert="horz" lIns="91363" tIns="45685" rIns="91363" bIns="45685" rtlCol="0" anchor="ctr">
            <a:noAutofit/>
          </a:bodyPr>
          <a:lstStyle>
            <a:lvl1pPr defTabSz="685223">
              <a:lnSpc>
                <a:spcPct val="90000"/>
              </a:lnSpc>
              <a:spcBef>
                <a:spcPct val="0"/>
              </a:spcBef>
              <a:buNone/>
              <a:defRPr sz="3300">
                <a:latin typeface="+mj-lt"/>
                <a:ea typeface="+mj-ea"/>
                <a:cs typeface="+mj-cs"/>
              </a:defRPr>
            </a:lvl1pPr>
            <a:lvl2pPr lvl="1">
              <a:defRPr sz="3200">
                <a:latin typeface="+mj-lt"/>
              </a:defRPr>
            </a:lvl2pPr>
          </a:lstStyle>
          <a:p>
            <a:r>
              <a:rPr lang="hu-HU" dirty="0"/>
              <a:t>Tartalmi-tantervi és iskolaszerkezeti szempontok</a:t>
            </a:r>
          </a:p>
        </p:txBody>
      </p:sp>
      <p:sp>
        <p:nvSpPr>
          <p:cNvPr id="3" name="Szövegdoboz 2"/>
          <p:cNvSpPr txBox="1"/>
          <p:nvPr/>
        </p:nvSpPr>
        <p:spPr>
          <a:xfrm>
            <a:off x="539552" y="1844824"/>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hu-HU" dirty="0">
                <a:latin typeface="+mj-lt"/>
              </a:rPr>
              <a:t>A korai szelekciós pontként működő </a:t>
            </a:r>
            <a:r>
              <a:rPr lang="hu-HU" dirty="0">
                <a:solidFill>
                  <a:schemeClr val="accent1">
                    <a:lumMod val="75000"/>
                  </a:schemeClr>
                </a:solidFill>
                <a:latin typeface="+mj-lt"/>
              </a:rPr>
              <a:t>6 és 8 évfolyamos gimnáziumok szerepének átgondolása</a:t>
            </a:r>
            <a:r>
              <a:rPr lang="hu-HU" dirty="0">
                <a:latin typeface="+mj-lt"/>
              </a:rPr>
              <a:t> az iskolarendszerre gyakorolt hatásaiból kiindulva és az  </a:t>
            </a:r>
            <a:r>
              <a:rPr lang="hu-HU" dirty="0">
                <a:solidFill>
                  <a:schemeClr val="accent1">
                    <a:lumMod val="75000"/>
                  </a:schemeClr>
                </a:solidFill>
                <a:latin typeface="+mj-lt"/>
              </a:rPr>
              <a:t>iskolaszerkezet </a:t>
            </a:r>
            <a:r>
              <a:rPr lang="hu-HU" dirty="0" smtClean="0">
                <a:solidFill>
                  <a:schemeClr val="accent1">
                    <a:lumMod val="75000"/>
                  </a:schemeClr>
                </a:solidFill>
                <a:latin typeface="+mj-lt"/>
              </a:rPr>
              <a:t>felülvizsgálata.</a:t>
            </a:r>
            <a:endParaRPr lang="en-US" dirty="0" smtClean="0">
              <a:solidFill>
                <a:schemeClr val="accent1">
                  <a:lumMod val="75000"/>
                </a:schemeClr>
              </a:solidFill>
              <a:latin typeface="+mj-lt"/>
            </a:endParaRPr>
          </a:p>
          <a:p>
            <a:pPr marL="285750" indent="-285750">
              <a:buFont typeface="Arial" panose="020B0604020202020204" pitchFamily="34" charset="0"/>
              <a:buChar char="•"/>
            </a:pPr>
            <a:r>
              <a:rPr lang="hu-HU" dirty="0" smtClean="0">
                <a:latin typeface="+mj-lt"/>
              </a:rPr>
              <a:t>A </a:t>
            </a:r>
            <a:r>
              <a:rPr lang="hu-HU" dirty="0">
                <a:latin typeface="+mj-lt"/>
              </a:rPr>
              <a:t>központi állami és a helyi iskolai tantervek </a:t>
            </a:r>
            <a:r>
              <a:rPr lang="hu-HU" dirty="0">
                <a:solidFill>
                  <a:schemeClr val="accent1">
                    <a:lumMod val="75000"/>
                  </a:schemeClr>
                </a:solidFill>
                <a:latin typeface="+mj-lt"/>
              </a:rPr>
              <a:t>lexikális vonatkozású tartalmainak jelentős csökkentése </a:t>
            </a:r>
            <a:r>
              <a:rPr lang="hu-HU" dirty="0">
                <a:latin typeface="+mj-lt"/>
              </a:rPr>
              <a:t>és az így felszabaduló időkeretben az </a:t>
            </a:r>
            <a:r>
              <a:rPr lang="hu-HU" dirty="0">
                <a:solidFill>
                  <a:schemeClr val="accent1">
                    <a:lumMod val="75000"/>
                  </a:schemeClr>
                </a:solidFill>
                <a:latin typeface="+mj-lt"/>
              </a:rPr>
              <a:t>alkalmazásképes tudás </a:t>
            </a:r>
            <a:r>
              <a:rPr lang="hu-HU" dirty="0">
                <a:latin typeface="+mj-lt"/>
              </a:rPr>
              <a:t>megszerzésének a tanórák keretében történő gyakoroltatása és IKT –</a:t>
            </a:r>
            <a:r>
              <a:rPr lang="hu-HU" dirty="0" err="1">
                <a:latin typeface="+mj-lt"/>
              </a:rPr>
              <a:t>ra</a:t>
            </a:r>
            <a:r>
              <a:rPr lang="hu-HU" dirty="0">
                <a:latin typeface="+mj-lt"/>
              </a:rPr>
              <a:t> alapozott módszertannal az előtérbe </a:t>
            </a:r>
            <a:r>
              <a:rPr lang="hu-HU" dirty="0" smtClean="0">
                <a:latin typeface="+mj-lt"/>
              </a:rPr>
              <a:t>helyezése.</a:t>
            </a:r>
            <a:endParaRPr lang="en-US" dirty="0" smtClean="0">
              <a:latin typeface="+mj-lt"/>
            </a:endParaRPr>
          </a:p>
          <a:p>
            <a:pPr marL="285750" indent="-285750">
              <a:buFont typeface="Arial" panose="020B0604020202020204" pitchFamily="34" charset="0"/>
              <a:buChar char="•"/>
            </a:pPr>
            <a:r>
              <a:rPr lang="hu-HU" dirty="0" smtClean="0">
                <a:latin typeface="+mj-lt"/>
              </a:rPr>
              <a:t>Az </a:t>
            </a:r>
            <a:r>
              <a:rPr lang="hu-HU" dirty="0">
                <a:latin typeface="+mj-lt"/>
              </a:rPr>
              <a:t>új </a:t>
            </a:r>
            <a:r>
              <a:rPr lang="hu-HU" dirty="0" err="1">
                <a:latin typeface="+mj-lt"/>
              </a:rPr>
              <a:t>Nat</a:t>
            </a:r>
            <a:r>
              <a:rPr lang="hu-HU" dirty="0">
                <a:latin typeface="+mj-lt"/>
              </a:rPr>
              <a:t> fejlesztése során a </a:t>
            </a:r>
            <a:r>
              <a:rPr lang="hu-HU" dirty="0">
                <a:solidFill>
                  <a:schemeClr val="accent1">
                    <a:lumMod val="75000"/>
                  </a:schemeClr>
                </a:solidFill>
                <a:latin typeface="+mj-lt"/>
              </a:rPr>
              <a:t>problémamegoldó, a kreatív, a munka világára </a:t>
            </a:r>
            <a:r>
              <a:rPr lang="hu-HU" dirty="0">
                <a:latin typeface="+mj-lt"/>
              </a:rPr>
              <a:t>is felkészítő, tanulói és tanári együttműködésre építő, hétköznapi problémákat középpontba emelő tartalomfejlesztés és az egyéni tanulói pedagógiai támogatást is garantáló pedagógiai módszertan előtérbe </a:t>
            </a:r>
            <a:r>
              <a:rPr lang="hu-HU" dirty="0" smtClean="0">
                <a:latin typeface="+mj-lt"/>
              </a:rPr>
              <a:t>helyezése.</a:t>
            </a:r>
            <a:endParaRPr lang="en-US" dirty="0" smtClean="0">
              <a:latin typeface="+mj-lt"/>
            </a:endParaRPr>
          </a:p>
          <a:p>
            <a:pPr marL="285750" indent="-285750">
              <a:buFont typeface="Arial" panose="020B0604020202020204" pitchFamily="34" charset="0"/>
              <a:buChar char="•"/>
            </a:pPr>
            <a:r>
              <a:rPr lang="hu-HU" dirty="0" smtClean="0">
                <a:latin typeface="+mj-lt"/>
              </a:rPr>
              <a:t>A </a:t>
            </a:r>
            <a:r>
              <a:rPr lang="hu-HU" dirty="0">
                <a:latin typeface="+mj-lt"/>
              </a:rPr>
              <a:t>természettudományos kompetenciákban való erősödő lemaradás okán átfogó és kötelező,  PISA jellegű és IKT eszközökkel (is) támogatott </a:t>
            </a:r>
            <a:r>
              <a:rPr lang="hu-HU" dirty="0">
                <a:solidFill>
                  <a:schemeClr val="accent1">
                    <a:lumMod val="75000"/>
                  </a:schemeClr>
                </a:solidFill>
                <a:latin typeface="+mj-lt"/>
              </a:rPr>
              <a:t>természettudományos kompetenciamérés bevezetése</a:t>
            </a:r>
            <a:r>
              <a:rPr lang="hu-HU" dirty="0">
                <a:latin typeface="+mj-lt"/>
              </a:rPr>
              <a:t> az iskolákban, ezzel is rákényszerítve a pedagógusokat a természettudományos tananyag tanítása során a pedagógiai módszerek </a:t>
            </a:r>
            <a:r>
              <a:rPr lang="hu-HU" dirty="0" smtClean="0">
                <a:latin typeface="+mj-lt"/>
              </a:rPr>
              <a:t>megváltoztatására.</a:t>
            </a:r>
            <a:endParaRPr lang="en-US" dirty="0">
              <a:latin typeface="+mj-lt"/>
            </a:endParaRPr>
          </a:p>
        </p:txBody>
      </p:sp>
    </p:spTree>
    <p:extLst>
      <p:ext uri="{BB962C8B-B14F-4D97-AF65-F5344CB8AC3E}">
        <p14:creationId xmlns:p14="http://schemas.microsoft.com/office/powerpoint/2010/main" val="3723702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26</a:t>
            </a:fld>
            <a:endParaRPr lang="hu-HU">
              <a:solidFill>
                <a:prstClr val="black">
                  <a:tint val="75000"/>
                </a:prstClr>
              </a:solidFill>
            </a:endParaRPr>
          </a:p>
        </p:txBody>
      </p:sp>
      <p:sp>
        <p:nvSpPr>
          <p:cNvPr id="5" name="Cím 1"/>
          <p:cNvSpPr txBox="1">
            <a:spLocks/>
          </p:cNvSpPr>
          <p:nvPr/>
        </p:nvSpPr>
        <p:spPr>
          <a:xfrm>
            <a:off x="251520" y="437134"/>
            <a:ext cx="7272808" cy="687610"/>
          </a:xfrm>
          <a:prstGeom prst="rect">
            <a:avLst/>
          </a:prstGeom>
        </p:spPr>
        <p:txBody>
          <a:bodyPr vert="horz" lIns="91363" tIns="45685" rIns="91363" bIns="45685" rtlCol="0" anchor="ctr">
            <a:noAutofit/>
          </a:bodyPr>
          <a:lstStyle>
            <a:defPPr>
              <a:defRPr lang="hu-HU"/>
            </a:defPPr>
            <a:lvl1pPr defTabSz="685223">
              <a:lnSpc>
                <a:spcPct val="90000"/>
              </a:lnSpc>
              <a:spcBef>
                <a:spcPct val="0"/>
              </a:spcBef>
              <a:buNone/>
              <a:defRPr sz="3300">
                <a:latin typeface="+mj-lt"/>
                <a:ea typeface="+mj-ea"/>
                <a:cs typeface="+mj-cs"/>
              </a:defRPr>
            </a:lvl1pPr>
            <a:lvl2pPr lvl="1">
              <a:defRPr sz="3200">
                <a:latin typeface="+mj-lt"/>
              </a:defRPr>
            </a:lvl2pPr>
          </a:lstStyle>
          <a:p>
            <a:r>
              <a:rPr lang="en-US" dirty="0" smtClean="0"/>
              <a:t>P</a:t>
            </a:r>
            <a:r>
              <a:rPr lang="hu-HU" dirty="0" err="1" smtClean="0"/>
              <a:t>edagógiai</a:t>
            </a:r>
            <a:r>
              <a:rPr lang="hu-HU" dirty="0" smtClean="0"/>
              <a:t> </a:t>
            </a:r>
            <a:r>
              <a:rPr lang="hu-HU" dirty="0"/>
              <a:t>szakmai szolgáltatási és ellátási támogatás biztosítása</a:t>
            </a:r>
          </a:p>
        </p:txBody>
      </p:sp>
      <p:sp>
        <p:nvSpPr>
          <p:cNvPr id="6" name="Szövegdoboz 5"/>
          <p:cNvSpPr txBox="1"/>
          <p:nvPr/>
        </p:nvSpPr>
        <p:spPr>
          <a:xfrm>
            <a:off x="467544" y="1412776"/>
            <a:ext cx="8280920" cy="4708981"/>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err="1" smtClean="0">
                <a:latin typeface="+mj-lt"/>
              </a:rPr>
              <a:t>Jó</a:t>
            </a:r>
            <a:r>
              <a:rPr lang="en-US" sz="2000" dirty="0" smtClean="0">
                <a:latin typeface="+mj-lt"/>
              </a:rPr>
              <a:t> </a:t>
            </a:r>
            <a:r>
              <a:rPr lang="en-US" sz="2000" dirty="0" err="1" smtClean="0">
                <a:latin typeface="+mj-lt"/>
              </a:rPr>
              <a:t>gyakorlatok</a:t>
            </a:r>
            <a:r>
              <a:rPr lang="en-US" sz="2000" dirty="0" smtClean="0">
                <a:latin typeface="+mj-lt"/>
              </a:rPr>
              <a:t> </a:t>
            </a:r>
            <a:r>
              <a:rPr lang="en-US" sz="2000" dirty="0" err="1" smtClean="0">
                <a:latin typeface="+mj-lt"/>
              </a:rPr>
              <a:t>megosztása</a:t>
            </a:r>
            <a:r>
              <a:rPr lang="en-US" sz="2000" dirty="0" smtClean="0">
                <a:latin typeface="+mj-lt"/>
              </a:rPr>
              <a:t>: </a:t>
            </a:r>
            <a:r>
              <a:rPr lang="hu-HU" sz="2000" dirty="0" err="1" smtClean="0">
                <a:solidFill>
                  <a:schemeClr val="accent1">
                    <a:lumMod val="75000"/>
                  </a:schemeClr>
                </a:solidFill>
                <a:latin typeface="+mj-lt"/>
              </a:rPr>
              <a:t>mentoráláson</a:t>
            </a:r>
            <a:r>
              <a:rPr lang="hu-HU" sz="2000" dirty="0" smtClean="0">
                <a:solidFill>
                  <a:schemeClr val="accent1">
                    <a:lumMod val="75000"/>
                  </a:schemeClr>
                </a:solidFill>
                <a:latin typeface="+mj-lt"/>
              </a:rPr>
              <a:t> </a:t>
            </a:r>
            <a:r>
              <a:rPr lang="hu-HU" sz="2000" dirty="0">
                <a:solidFill>
                  <a:schemeClr val="accent1">
                    <a:lumMod val="75000"/>
                  </a:schemeClr>
                </a:solidFill>
                <a:latin typeface="+mj-lt"/>
              </a:rPr>
              <a:t>alapuló támogató hálózat</a:t>
            </a:r>
            <a:r>
              <a:rPr lang="hu-HU" sz="2000" dirty="0">
                <a:latin typeface="+mj-lt"/>
              </a:rPr>
              <a:t>, amely állandó lehetőséget biztosítana az iskolák számára az egymástól való tanulásra. </a:t>
            </a:r>
            <a:endParaRPr lang="en-US" sz="2000" dirty="0">
              <a:latin typeface="+mj-lt"/>
            </a:endParaRPr>
          </a:p>
          <a:p>
            <a:pPr marL="285750" indent="-285750" algn="just">
              <a:buFont typeface="Arial" panose="020B0604020202020204" pitchFamily="34" charset="0"/>
              <a:buChar char="•"/>
            </a:pPr>
            <a:r>
              <a:rPr lang="hu-HU" sz="2000" dirty="0" smtClean="0">
                <a:latin typeface="+mj-lt"/>
              </a:rPr>
              <a:t>A </a:t>
            </a:r>
            <a:r>
              <a:rPr lang="hu-HU" sz="2000" dirty="0">
                <a:latin typeface="+mj-lt"/>
              </a:rPr>
              <a:t>hátrányos helyzetű iskolák jelentős szakemberhiánnyal </a:t>
            </a:r>
            <a:r>
              <a:rPr lang="hu-HU" sz="2000" dirty="0" smtClean="0">
                <a:latin typeface="+mj-lt"/>
              </a:rPr>
              <a:t>küzdenek, </a:t>
            </a:r>
            <a:r>
              <a:rPr lang="hu-HU" sz="2000" dirty="0">
                <a:latin typeface="+mj-lt"/>
              </a:rPr>
              <a:t>ezért sürgető feladat egy </a:t>
            </a:r>
            <a:r>
              <a:rPr lang="hu-HU" sz="2000" dirty="0">
                <a:solidFill>
                  <a:schemeClr val="accent1">
                    <a:lumMod val="75000"/>
                  </a:schemeClr>
                </a:solidFill>
                <a:latin typeface="+mj-lt"/>
              </a:rPr>
              <a:t>differenciált és vonzó bérezési rendszer kialakítása </a:t>
            </a:r>
            <a:r>
              <a:rPr lang="hu-HU" sz="2000" dirty="0">
                <a:latin typeface="+mj-lt"/>
              </a:rPr>
              <a:t>(pl. jelentős mértékű bérpótlék, lakhatás biztosítása</a:t>
            </a:r>
            <a:r>
              <a:rPr lang="hu-HU" sz="2000" dirty="0" smtClean="0">
                <a:latin typeface="+mj-lt"/>
              </a:rPr>
              <a:t>), </a:t>
            </a:r>
            <a:r>
              <a:rPr lang="hu-HU" sz="2000" dirty="0">
                <a:latin typeface="+mj-lt"/>
              </a:rPr>
              <a:t>amely a tehetséges és elkötelezett pedagógusokat hátrányos helyzetű iskolákba vonzza és ott tartja. </a:t>
            </a:r>
            <a:endParaRPr lang="en-US" sz="2000" dirty="0" smtClean="0">
              <a:latin typeface="+mj-lt"/>
            </a:endParaRPr>
          </a:p>
          <a:p>
            <a:pPr marL="285750" indent="-285750" algn="just">
              <a:buFont typeface="Arial" panose="020B0604020202020204" pitchFamily="34" charset="0"/>
              <a:buChar char="•"/>
            </a:pPr>
            <a:r>
              <a:rPr lang="hu-HU" sz="2000" dirty="0" smtClean="0">
                <a:latin typeface="+mj-lt"/>
              </a:rPr>
              <a:t>Az </a:t>
            </a:r>
            <a:r>
              <a:rPr lang="hu-HU" sz="2000" dirty="0">
                <a:latin typeface="+mj-lt"/>
              </a:rPr>
              <a:t>iskolapszichológusi és gyermekvédelmi rendszerben jelentős a  szakemberhiány, ezért ezen szakemberek számát jelentősen növelni szükséges, ezzel is támogatva a pedagógusok mentális támogatását, továbbá </a:t>
            </a:r>
            <a:r>
              <a:rPr lang="hu-HU" sz="2000" dirty="0" err="1">
                <a:latin typeface="+mj-lt"/>
              </a:rPr>
              <a:t>szabadidőszervező</a:t>
            </a:r>
            <a:r>
              <a:rPr lang="hu-HU" sz="2000" dirty="0">
                <a:latin typeface="+mj-lt"/>
              </a:rPr>
              <a:t> szakemberek alkalmazásával – különösen a jelentős problémákkal küzdő iskolákban </a:t>
            </a:r>
            <a:r>
              <a:rPr lang="hu-HU" sz="2000" dirty="0" smtClean="0">
                <a:latin typeface="+mj-lt"/>
              </a:rPr>
              <a:t>– a </a:t>
            </a:r>
            <a:r>
              <a:rPr lang="hu-HU" sz="2000" dirty="0">
                <a:latin typeface="+mj-lt"/>
              </a:rPr>
              <a:t>tanulók és iskolák kapcsolatának erősítését</a:t>
            </a:r>
            <a:r>
              <a:rPr lang="hu-HU" sz="2000" dirty="0" smtClean="0">
                <a:latin typeface="+mj-lt"/>
              </a:rPr>
              <a:t>.</a:t>
            </a:r>
            <a:endParaRPr lang="en-US" sz="2000" dirty="0" smtClean="0">
              <a:latin typeface="+mj-lt"/>
            </a:endParaRPr>
          </a:p>
          <a:p>
            <a:pPr marL="285750" indent="-285750" algn="just">
              <a:buFont typeface="Arial" panose="020B0604020202020204" pitchFamily="34" charset="0"/>
              <a:buChar char="•"/>
            </a:pPr>
            <a:r>
              <a:rPr lang="en-US" sz="2000" dirty="0" err="1" smtClean="0">
                <a:latin typeface="+mj-lt"/>
              </a:rPr>
              <a:t>Iskolai</a:t>
            </a:r>
            <a:r>
              <a:rPr lang="en-US" sz="2000" dirty="0" smtClean="0">
                <a:latin typeface="+mj-lt"/>
              </a:rPr>
              <a:t> </a:t>
            </a:r>
            <a:r>
              <a:rPr lang="en-US" sz="2000" dirty="0" err="1" smtClean="0">
                <a:solidFill>
                  <a:schemeClr val="accent1">
                    <a:lumMod val="75000"/>
                  </a:schemeClr>
                </a:solidFill>
                <a:latin typeface="+mj-lt"/>
              </a:rPr>
              <a:t>minőségirányítási</a:t>
            </a:r>
            <a:r>
              <a:rPr lang="en-US" sz="2000" dirty="0" smtClean="0">
                <a:solidFill>
                  <a:schemeClr val="accent1">
                    <a:lumMod val="75000"/>
                  </a:schemeClr>
                </a:solidFill>
                <a:latin typeface="+mj-lt"/>
              </a:rPr>
              <a:t> </a:t>
            </a:r>
            <a:r>
              <a:rPr lang="en-US" sz="2000" dirty="0" err="1" smtClean="0">
                <a:solidFill>
                  <a:schemeClr val="accent1">
                    <a:lumMod val="75000"/>
                  </a:schemeClr>
                </a:solidFill>
                <a:latin typeface="+mj-lt"/>
              </a:rPr>
              <a:t>folyamat</a:t>
            </a:r>
            <a:r>
              <a:rPr lang="en-US" sz="2000" dirty="0">
                <a:solidFill>
                  <a:schemeClr val="accent1">
                    <a:lumMod val="75000"/>
                  </a:schemeClr>
                </a:solidFill>
                <a:latin typeface="+mj-lt"/>
              </a:rPr>
              <a:t> </a:t>
            </a:r>
            <a:r>
              <a:rPr lang="en-US" sz="2000" dirty="0" err="1" smtClean="0">
                <a:solidFill>
                  <a:schemeClr val="accent1">
                    <a:lumMod val="75000"/>
                  </a:schemeClr>
                </a:solidFill>
                <a:latin typeface="+mj-lt"/>
              </a:rPr>
              <a:t>bevezetése</a:t>
            </a:r>
            <a:r>
              <a:rPr lang="en-US" sz="2000" dirty="0" smtClean="0">
                <a:solidFill>
                  <a:schemeClr val="accent1">
                    <a:lumMod val="75000"/>
                  </a:schemeClr>
                </a:solidFill>
                <a:latin typeface="+mj-lt"/>
              </a:rPr>
              <a:t> és </a:t>
            </a:r>
            <a:r>
              <a:rPr lang="en-US" sz="2000" dirty="0" err="1" smtClean="0">
                <a:solidFill>
                  <a:schemeClr val="accent1">
                    <a:lumMod val="75000"/>
                  </a:schemeClr>
                </a:solidFill>
                <a:latin typeface="+mj-lt"/>
              </a:rPr>
              <a:t>ellenőrzése</a:t>
            </a:r>
            <a:r>
              <a:rPr lang="en-US" sz="2000" dirty="0" smtClean="0">
                <a:latin typeface="+mj-lt"/>
              </a:rPr>
              <a:t>, ill. a </a:t>
            </a:r>
            <a:r>
              <a:rPr lang="en-US" sz="2000" dirty="0" err="1" smtClean="0">
                <a:latin typeface="+mj-lt"/>
              </a:rPr>
              <a:t>szükséges</a:t>
            </a:r>
            <a:r>
              <a:rPr lang="en-US" sz="2000" dirty="0" smtClean="0">
                <a:latin typeface="+mj-lt"/>
              </a:rPr>
              <a:t> </a:t>
            </a:r>
            <a:r>
              <a:rPr lang="en-US" sz="2000" dirty="0" err="1" smtClean="0">
                <a:latin typeface="+mj-lt"/>
              </a:rPr>
              <a:t>támogatás</a:t>
            </a:r>
            <a:r>
              <a:rPr lang="en-US" sz="2000" dirty="0" smtClean="0">
                <a:latin typeface="+mj-lt"/>
              </a:rPr>
              <a:t> </a:t>
            </a:r>
            <a:r>
              <a:rPr lang="en-US" sz="2000" dirty="0" err="1" smtClean="0">
                <a:latin typeface="+mj-lt"/>
              </a:rPr>
              <a:t>biztosítása</a:t>
            </a:r>
            <a:r>
              <a:rPr lang="hu-HU" sz="2000" dirty="0" smtClean="0">
                <a:latin typeface="+mj-lt"/>
              </a:rPr>
              <a:t>.</a:t>
            </a:r>
            <a:endParaRPr lang="en-US" sz="2000" dirty="0" smtClean="0">
              <a:latin typeface="+mj-lt"/>
            </a:endParaRPr>
          </a:p>
        </p:txBody>
      </p:sp>
    </p:spTree>
    <p:extLst>
      <p:ext uri="{BB962C8B-B14F-4D97-AF65-F5344CB8AC3E}">
        <p14:creationId xmlns:p14="http://schemas.microsoft.com/office/powerpoint/2010/main" val="2688076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7886700" cy="1325563"/>
          </a:xfrm>
        </p:spPr>
        <p:txBody>
          <a:bodyPr/>
          <a:lstStyle/>
          <a:p>
            <a:r>
              <a:rPr lang="en-US" dirty="0" err="1" smtClean="0"/>
              <a:t>Finanszírozási</a:t>
            </a:r>
            <a:r>
              <a:rPr lang="en-US" dirty="0" smtClean="0"/>
              <a:t> </a:t>
            </a:r>
            <a:r>
              <a:rPr lang="en-US" dirty="0" err="1" smtClean="0"/>
              <a:t>rendszer</a:t>
            </a:r>
            <a:r>
              <a:rPr lang="en-US" dirty="0" smtClean="0"/>
              <a:t> </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27</a:t>
            </a:fld>
            <a:endParaRPr lang="hu-HU">
              <a:solidFill>
                <a:prstClr val="black">
                  <a:tint val="75000"/>
                </a:prstClr>
              </a:solidFill>
            </a:endParaRPr>
          </a:p>
        </p:txBody>
      </p:sp>
      <p:pic>
        <p:nvPicPr>
          <p:cNvPr id="5" name="Kép 4"/>
          <p:cNvPicPr/>
          <p:nvPr/>
        </p:nvPicPr>
        <p:blipFill rotWithShape="1">
          <a:blip r:embed="rId3" cstate="print">
            <a:extLst>
              <a:ext uri="{28A0092B-C50C-407E-A947-70E740481C1C}">
                <a14:useLocalDpi xmlns:a14="http://schemas.microsoft.com/office/drawing/2010/main" val="0"/>
              </a:ext>
            </a:extLst>
          </a:blip>
          <a:srcRect t="1361" b="1489"/>
          <a:stretch/>
        </p:blipFill>
        <p:spPr bwMode="auto">
          <a:xfrm>
            <a:off x="1475656" y="1268759"/>
            <a:ext cx="6192688" cy="4599261"/>
          </a:xfrm>
          <a:prstGeom prst="rect">
            <a:avLst/>
          </a:prstGeom>
          <a:noFill/>
          <a:ln>
            <a:noFill/>
          </a:ln>
          <a:extLst>
            <a:ext uri="{53640926-AAD7-44D8-BBD7-CCE9431645EC}">
              <a14:shadowObscured xmlns:a14="http://schemas.microsoft.com/office/drawing/2010/main"/>
            </a:ext>
          </a:extLst>
        </p:spPr>
      </p:pic>
      <p:sp>
        <p:nvSpPr>
          <p:cNvPr id="6" name="Szövegdoboz 5"/>
          <p:cNvSpPr txBox="1"/>
          <p:nvPr/>
        </p:nvSpPr>
        <p:spPr>
          <a:xfrm>
            <a:off x="539552" y="5868021"/>
            <a:ext cx="8208912" cy="646290"/>
          </a:xfrm>
          <a:prstGeom prst="rect">
            <a:avLst/>
          </a:prstGeom>
          <a:noFill/>
        </p:spPr>
        <p:txBody>
          <a:bodyPr wrap="square" lIns="91396" tIns="45700" rIns="91396" bIns="45700" rtlCol="0">
            <a:spAutoFit/>
          </a:bodyPr>
          <a:lstStyle/>
          <a:p>
            <a:pPr algn="ctr"/>
            <a:r>
              <a:rPr lang="en-US" dirty="0" smtClean="0">
                <a:solidFill>
                  <a:schemeClr val="accent1">
                    <a:lumMod val="75000"/>
                  </a:schemeClr>
                </a:solidFill>
                <a:latin typeface="+mj-lt"/>
              </a:rPr>
              <a:t>A </a:t>
            </a:r>
            <a:r>
              <a:rPr lang="en-US" dirty="0" err="1" smtClean="0">
                <a:solidFill>
                  <a:schemeClr val="accent1">
                    <a:lumMod val="75000"/>
                  </a:schemeClr>
                </a:solidFill>
                <a:latin typeface="+mj-lt"/>
              </a:rPr>
              <a:t>finanszírozási</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források</a:t>
            </a:r>
            <a:r>
              <a:rPr lang="en-US" dirty="0" smtClean="0">
                <a:solidFill>
                  <a:schemeClr val="accent1">
                    <a:lumMod val="75000"/>
                  </a:schemeClr>
                </a:solidFill>
                <a:latin typeface="+mj-lt"/>
              </a:rPr>
              <a:t> 2o13 </a:t>
            </a:r>
            <a:r>
              <a:rPr lang="en-US" dirty="0" err="1" smtClean="0">
                <a:solidFill>
                  <a:schemeClr val="accent1">
                    <a:lumMod val="75000"/>
                  </a:schemeClr>
                </a:solidFill>
                <a:latin typeface="+mj-lt"/>
              </a:rPr>
              <a:t>óta</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folyamatosan</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növekedést</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mutatnak</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viszont</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ezek</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hatékony</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felhasználása</a:t>
            </a:r>
            <a:r>
              <a:rPr lang="en-US" dirty="0">
                <a:solidFill>
                  <a:schemeClr val="accent1">
                    <a:lumMod val="75000"/>
                  </a:schemeClr>
                </a:solidFill>
                <a:latin typeface="+mj-lt"/>
              </a:rPr>
              <a:t> </a:t>
            </a:r>
            <a:r>
              <a:rPr lang="en-US" dirty="0" smtClean="0">
                <a:solidFill>
                  <a:schemeClr val="accent1">
                    <a:lumMod val="75000"/>
                  </a:schemeClr>
                </a:solidFill>
                <a:latin typeface="+mj-lt"/>
              </a:rPr>
              <a:t>a </a:t>
            </a:r>
            <a:r>
              <a:rPr lang="en-US" dirty="0" err="1" smtClean="0">
                <a:solidFill>
                  <a:schemeClr val="accent1">
                    <a:lumMod val="75000"/>
                  </a:schemeClr>
                </a:solidFill>
                <a:latin typeface="+mj-lt"/>
              </a:rPr>
              <a:t>jelenlegi</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struktúrában</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elaprózott</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iskolahálózat</a:t>
            </a:r>
            <a:r>
              <a:rPr lang="en-US" dirty="0" smtClean="0">
                <a:solidFill>
                  <a:schemeClr val="accent1">
                    <a:lumMod val="75000"/>
                  </a:schemeClr>
                </a:solidFill>
                <a:latin typeface="+mj-lt"/>
              </a:rPr>
              <a:t>) </a:t>
            </a:r>
            <a:r>
              <a:rPr lang="en-US" dirty="0" err="1" smtClean="0">
                <a:solidFill>
                  <a:schemeClr val="accent1">
                    <a:lumMod val="75000"/>
                  </a:schemeClr>
                </a:solidFill>
                <a:latin typeface="+mj-lt"/>
              </a:rPr>
              <a:t>kérdéses</a:t>
            </a:r>
            <a:r>
              <a:rPr lang="hu-HU" dirty="0" smtClean="0">
                <a:solidFill>
                  <a:schemeClr val="accent1">
                    <a:lumMod val="75000"/>
                  </a:schemeClr>
                </a:solidFill>
                <a:latin typeface="+mj-lt"/>
              </a:rPr>
              <a:t>.</a:t>
            </a:r>
            <a:r>
              <a:rPr lang="en-US" dirty="0" smtClean="0">
                <a:solidFill>
                  <a:schemeClr val="accent1">
                    <a:lumMod val="75000"/>
                  </a:schemeClr>
                </a:solidFill>
                <a:latin typeface="+mj-lt"/>
              </a:rPr>
              <a:t>   </a:t>
            </a:r>
            <a:endParaRPr lang="hu-HU" dirty="0">
              <a:solidFill>
                <a:schemeClr val="accent1">
                  <a:lumMod val="75000"/>
                </a:schemeClr>
              </a:solidFill>
              <a:latin typeface="+mj-lt"/>
            </a:endParaRPr>
          </a:p>
        </p:txBody>
      </p:sp>
    </p:spTree>
    <p:extLst>
      <p:ext uri="{BB962C8B-B14F-4D97-AF65-F5344CB8AC3E}">
        <p14:creationId xmlns:p14="http://schemas.microsoft.com/office/powerpoint/2010/main" val="1098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28</a:t>
            </a:fld>
            <a:endParaRPr lang="hu-HU">
              <a:solidFill>
                <a:prstClr val="black">
                  <a:tint val="75000"/>
                </a:prstClr>
              </a:solidFill>
            </a:endParaRPr>
          </a:p>
        </p:txBody>
      </p:sp>
      <p:sp>
        <p:nvSpPr>
          <p:cNvPr id="5" name="Téglalap 4"/>
          <p:cNvSpPr/>
          <p:nvPr/>
        </p:nvSpPr>
        <p:spPr>
          <a:xfrm>
            <a:off x="683568" y="4293096"/>
            <a:ext cx="7632848" cy="989823"/>
          </a:xfrm>
          <a:prstGeom prst="rect">
            <a:avLst/>
          </a:prstGeom>
        </p:spPr>
        <p:txBody>
          <a:bodyPr wrap="square">
            <a:spAutoFit/>
          </a:bodyPr>
          <a:lstStyle/>
          <a:p>
            <a:pPr algn="ctr">
              <a:lnSpc>
                <a:spcPct val="80000"/>
              </a:lnSpc>
            </a:pPr>
            <a:r>
              <a:rPr lang="en-US" altLang="hu-HU" sz="3600" dirty="0" smtClean="0">
                <a:latin typeface="+mj-lt"/>
                <a:cs typeface="Times New Roman" panose="02020603050405020304" pitchFamily="18" charset="0"/>
              </a:rPr>
              <a:t>Nemzeti </a:t>
            </a:r>
            <a:r>
              <a:rPr lang="hu-HU" altLang="hu-HU" sz="3600" dirty="0">
                <a:latin typeface="+mj-lt"/>
                <a:cs typeface="Times New Roman" panose="02020603050405020304" pitchFamily="18" charset="0"/>
              </a:rPr>
              <a:t>a</a:t>
            </a:r>
            <a:r>
              <a:rPr lang="en-US" altLang="hu-HU" sz="3600" dirty="0" err="1" smtClean="0">
                <a:latin typeface="+mj-lt"/>
                <a:cs typeface="Times New Roman" panose="02020603050405020304" pitchFamily="18" charset="0"/>
              </a:rPr>
              <a:t>laptanterv</a:t>
            </a:r>
            <a:endParaRPr lang="hu-HU" altLang="hu-HU" sz="3600" dirty="0">
              <a:solidFill>
                <a:srgbClr val="FF0000"/>
              </a:solidFill>
              <a:latin typeface="+mj-lt"/>
              <a:cs typeface="Times New Roman" panose="02020603050405020304" pitchFamily="18" charset="0"/>
            </a:endParaRPr>
          </a:p>
          <a:p>
            <a:pPr>
              <a:lnSpc>
                <a:spcPct val="80000"/>
              </a:lnSpc>
            </a:pPr>
            <a:endParaRPr lang="hu-HU" altLang="hu-HU" sz="3600" b="1" dirty="0">
              <a:latin typeface="+mj-lt"/>
              <a:cs typeface="Times New Roman" panose="02020603050405020304" pitchFamily="18" charset="0"/>
            </a:endParaRPr>
          </a:p>
        </p:txBody>
      </p:sp>
    </p:spTree>
    <p:extLst>
      <p:ext uri="{BB962C8B-B14F-4D97-AF65-F5344CB8AC3E}">
        <p14:creationId xmlns:p14="http://schemas.microsoft.com/office/powerpoint/2010/main" val="2276268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a:xfrm>
            <a:off x="323528" y="332656"/>
            <a:ext cx="8191822" cy="1325563"/>
          </a:xfrm>
        </p:spPr>
        <p:txBody>
          <a:bodyPr>
            <a:normAutofit/>
          </a:bodyPr>
          <a:lstStyle/>
          <a:p>
            <a:r>
              <a:rPr lang="hu-HU" dirty="0"/>
              <a:t>Az új </a:t>
            </a:r>
            <a:r>
              <a:rPr lang="hu-HU" dirty="0" err="1"/>
              <a:t>Nat</a:t>
            </a:r>
            <a:r>
              <a:rPr lang="hu-HU" dirty="0"/>
              <a:t> bevezetésének lehetőségei</a:t>
            </a:r>
            <a:endParaRPr lang="en-US" dirty="0"/>
          </a:p>
        </p:txBody>
      </p:sp>
      <p:sp>
        <p:nvSpPr>
          <p:cNvPr id="3" name="Tartalom helye 2"/>
          <p:cNvSpPr>
            <a:spLocks noGrp="1"/>
          </p:cNvSpPr>
          <p:nvPr>
            <p:ph idx="1"/>
          </p:nvPr>
        </p:nvSpPr>
        <p:spPr>
          <a:xfrm>
            <a:off x="323528" y="1484784"/>
            <a:ext cx="6134422" cy="4871594"/>
          </a:xfrm>
        </p:spPr>
        <p:txBody>
          <a:bodyPr>
            <a:noAutofit/>
          </a:bodyPr>
          <a:lstStyle/>
          <a:p>
            <a:pPr marL="180000" indent="-180000"/>
            <a:r>
              <a:rPr lang="hu-HU" sz="2200" dirty="0" smtClean="0">
                <a:latin typeface="+mj-lt"/>
              </a:rPr>
              <a:t>Amennyiben </a:t>
            </a:r>
            <a:r>
              <a:rPr lang="hu-HU" sz="2200" b="1" dirty="0">
                <a:latin typeface="+mj-lt"/>
              </a:rPr>
              <a:t>marad a jelenlegi 8 </a:t>
            </a:r>
            <a:r>
              <a:rPr lang="hu-HU" sz="2200" b="1" dirty="0" smtClean="0">
                <a:latin typeface="+mj-lt"/>
              </a:rPr>
              <a:t>évfolyamos </a:t>
            </a:r>
            <a:r>
              <a:rPr lang="hu-HU" sz="2200" dirty="0" smtClean="0">
                <a:latin typeface="+mj-lt"/>
              </a:rPr>
              <a:t>általános iskola és </a:t>
            </a:r>
            <a:r>
              <a:rPr lang="hu-HU" sz="2200" dirty="0">
                <a:latin typeface="+mj-lt"/>
              </a:rPr>
              <a:t>a jelenlegi középiskolai </a:t>
            </a:r>
            <a:r>
              <a:rPr lang="hu-HU" sz="2200" dirty="0" smtClean="0">
                <a:latin typeface="+mj-lt"/>
              </a:rPr>
              <a:t>struktúra, az új </a:t>
            </a:r>
            <a:r>
              <a:rPr lang="hu-HU" sz="2200" dirty="0" err="1" smtClean="0">
                <a:latin typeface="+mj-lt"/>
              </a:rPr>
              <a:t>Nat</a:t>
            </a:r>
            <a:r>
              <a:rPr lang="hu-HU" sz="2200" dirty="0" smtClean="0">
                <a:latin typeface="+mj-lt"/>
              </a:rPr>
              <a:t> bevezetésére </a:t>
            </a:r>
            <a:r>
              <a:rPr lang="hu-HU" sz="2200" dirty="0" smtClean="0">
                <a:latin typeface="+mj-lt"/>
              </a:rPr>
              <a:t>az </a:t>
            </a:r>
            <a:r>
              <a:rPr lang="hu-HU" sz="2200" dirty="0" smtClean="0">
                <a:latin typeface="+mj-lt"/>
              </a:rPr>
              <a:t>iskolai nevelés-oktatás </a:t>
            </a:r>
            <a:r>
              <a:rPr lang="hu-HU" sz="2200" b="1" dirty="0" smtClean="0">
                <a:latin typeface="+mj-lt"/>
              </a:rPr>
              <a:t>1., 5. </a:t>
            </a:r>
            <a:r>
              <a:rPr lang="hu-HU" sz="2200" b="1" dirty="0">
                <a:latin typeface="+mj-lt"/>
              </a:rPr>
              <a:t>és </a:t>
            </a:r>
            <a:r>
              <a:rPr lang="hu-HU" sz="2200" b="1" dirty="0" smtClean="0">
                <a:latin typeface="+mj-lt"/>
              </a:rPr>
              <a:t>9. évfolyam</a:t>
            </a:r>
            <a:r>
              <a:rPr lang="hu-HU" sz="2200" dirty="0" smtClean="0">
                <a:latin typeface="+mj-lt"/>
              </a:rPr>
              <a:t>án kerülhet sor.</a:t>
            </a:r>
          </a:p>
          <a:p>
            <a:pPr marL="180000" indent="-180000"/>
            <a:r>
              <a:rPr lang="hu-HU" sz="2200" dirty="0" smtClean="0">
                <a:latin typeface="+mj-lt"/>
              </a:rPr>
              <a:t>Amennyiben </a:t>
            </a:r>
            <a:r>
              <a:rPr lang="hu-HU" sz="2200" b="1" dirty="0">
                <a:latin typeface="+mj-lt"/>
              </a:rPr>
              <a:t>jelentős tartalmi, de </a:t>
            </a:r>
            <a:r>
              <a:rPr lang="hu-HU" sz="2200" b="1" dirty="0" smtClean="0">
                <a:latin typeface="+mj-lt"/>
              </a:rPr>
              <a:t>nem strukturális változás</a:t>
            </a:r>
            <a:r>
              <a:rPr lang="hu-HU" sz="2200" dirty="0" smtClean="0">
                <a:latin typeface="+mj-lt"/>
              </a:rPr>
              <a:t> </a:t>
            </a:r>
            <a:r>
              <a:rPr lang="hu-HU" sz="2200" dirty="0">
                <a:latin typeface="+mj-lt"/>
              </a:rPr>
              <a:t>történik a </a:t>
            </a:r>
            <a:r>
              <a:rPr lang="hu-HU" sz="2200" dirty="0" err="1" smtClean="0">
                <a:latin typeface="+mj-lt"/>
              </a:rPr>
              <a:t>Nat-ban</a:t>
            </a:r>
            <a:r>
              <a:rPr lang="hu-HU" sz="2200" dirty="0" smtClean="0">
                <a:latin typeface="+mj-lt"/>
              </a:rPr>
              <a:t>, akkor </a:t>
            </a:r>
            <a:r>
              <a:rPr lang="hu-HU" sz="2200" dirty="0" smtClean="0">
                <a:latin typeface="+mj-lt"/>
              </a:rPr>
              <a:t>az </a:t>
            </a:r>
            <a:r>
              <a:rPr lang="hu-HU" sz="2200" dirty="0">
                <a:latin typeface="+mj-lt"/>
              </a:rPr>
              <a:t>iskolai </a:t>
            </a:r>
            <a:r>
              <a:rPr lang="hu-HU" sz="2200" dirty="0" smtClean="0">
                <a:latin typeface="+mj-lt"/>
              </a:rPr>
              <a:t>nevelés-oktatás </a:t>
            </a:r>
            <a:br>
              <a:rPr lang="hu-HU" sz="2200" dirty="0" smtClean="0">
                <a:latin typeface="+mj-lt"/>
              </a:rPr>
            </a:br>
            <a:r>
              <a:rPr lang="hu-HU" sz="2200" b="1" dirty="0" smtClean="0">
                <a:latin typeface="+mj-lt"/>
              </a:rPr>
              <a:t>1. és 5. évfolyam</a:t>
            </a:r>
            <a:r>
              <a:rPr lang="hu-HU" sz="2200" dirty="0" smtClean="0">
                <a:latin typeface="+mj-lt"/>
              </a:rPr>
              <a:t>án kell </a:t>
            </a:r>
            <a:r>
              <a:rPr lang="hu-HU" sz="2200" dirty="0">
                <a:latin typeface="+mj-lt"/>
              </a:rPr>
              <a:t>alkalmazni</a:t>
            </a:r>
            <a:r>
              <a:rPr lang="hu-HU" sz="2200" dirty="0" smtClean="0">
                <a:latin typeface="+mj-lt"/>
              </a:rPr>
              <a:t>.</a:t>
            </a:r>
          </a:p>
          <a:p>
            <a:pPr marL="180000" indent="-180000"/>
            <a:r>
              <a:rPr lang="hu-HU" sz="2200" dirty="0" smtClean="0">
                <a:latin typeface="+mj-lt"/>
              </a:rPr>
              <a:t>Amennyiben </a:t>
            </a:r>
            <a:r>
              <a:rPr lang="hu-HU" sz="2200" b="1" dirty="0">
                <a:latin typeface="+mj-lt"/>
              </a:rPr>
              <a:t>jelentős tartalmi és strukturális </a:t>
            </a:r>
            <a:r>
              <a:rPr lang="hu-HU" sz="2200" b="1" dirty="0" smtClean="0">
                <a:latin typeface="+mj-lt"/>
              </a:rPr>
              <a:t>változás </a:t>
            </a:r>
            <a:r>
              <a:rPr lang="hu-HU" sz="2200" dirty="0" smtClean="0">
                <a:latin typeface="+mj-lt"/>
              </a:rPr>
              <a:t>is </a:t>
            </a:r>
            <a:r>
              <a:rPr lang="hu-HU" sz="2200" dirty="0">
                <a:latin typeface="+mj-lt"/>
              </a:rPr>
              <a:t>történik a </a:t>
            </a:r>
            <a:r>
              <a:rPr lang="hu-HU" sz="2200" dirty="0" err="1">
                <a:latin typeface="+mj-lt"/>
              </a:rPr>
              <a:t>Nat-ban</a:t>
            </a:r>
            <a:r>
              <a:rPr lang="hu-HU" sz="2200" dirty="0">
                <a:latin typeface="+mj-lt"/>
              </a:rPr>
              <a:t>, és bevezetésre kerül </a:t>
            </a:r>
            <a:r>
              <a:rPr lang="hu-HU" sz="2200" dirty="0" smtClean="0">
                <a:latin typeface="+mj-lt"/>
              </a:rPr>
              <a:t>a </a:t>
            </a:r>
            <a:r>
              <a:rPr lang="hu-HU" sz="2200" b="1" dirty="0" smtClean="0">
                <a:latin typeface="+mj-lt"/>
              </a:rPr>
              <a:t>9 évfolyamos </a:t>
            </a:r>
            <a:r>
              <a:rPr lang="hu-HU" sz="2200" dirty="0" smtClean="0">
                <a:latin typeface="+mj-lt"/>
              </a:rPr>
              <a:t>általános </a:t>
            </a:r>
            <a:r>
              <a:rPr lang="hu-HU" sz="2200" dirty="0">
                <a:latin typeface="+mj-lt"/>
              </a:rPr>
              <a:t>iskola, </a:t>
            </a:r>
            <a:r>
              <a:rPr lang="hu-HU" sz="2200" dirty="0" smtClean="0">
                <a:latin typeface="+mj-lt"/>
              </a:rPr>
              <a:t>vagy </a:t>
            </a:r>
            <a:r>
              <a:rPr lang="hu-HU" sz="2200" dirty="0">
                <a:latin typeface="+mj-lt"/>
              </a:rPr>
              <a:t>más strukturális változás történik </a:t>
            </a:r>
            <a:r>
              <a:rPr lang="hu-HU" sz="2200" dirty="0" smtClean="0">
                <a:latin typeface="+mj-lt"/>
              </a:rPr>
              <a:t>az intézményrendszerben</a:t>
            </a:r>
            <a:r>
              <a:rPr lang="hu-HU" sz="2200" dirty="0">
                <a:latin typeface="+mj-lt"/>
              </a:rPr>
              <a:t>, </a:t>
            </a:r>
            <a:r>
              <a:rPr lang="hu-HU" sz="2200" dirty="0" smtClean="0">
                <a:latin typeface="+mj-lt"/>
              </a:rPr>
              <a:t>előfordulhat</a:t>
            </a:r>
            <a:r>
              <a:rPr lang="hu-HU" sz="2200" dirty="0">
                <a:latin typeface="+mj-lt"/>
              </a:rPr>
              <a:t>, hogy csak </a:t>
            </a:r>
            <a:r>
              <a:rPr lang="hu-HU" sz="2200" dirty="0" smtClean="0">
                <a:latin typeface="+mj-lt"/>
              </a:rPr>
              <a:t>az </a:t>
            </a:r>
            <a:r>
              <a:rPr lang="hu-HU" sz="2200" b="1" dirty="0" smtClean="0">
                <a:latin typeface="+mj-lt"/>
              </a:rPr>
              <a:t>1. évfolyamon </a:t>
            </a:r>
            <a:r>
              <a:rPr lang="hu-HU" sz="2200" b="1" dirty="0">
                <a:latin typeface="+mj-lt"/>
              </a:rPr>
              <a:t>lehet bevezetni </a:t>
            </a:r>
            <a:r>
              <a:rPr lang="hu-HU" sz="2200" dirty="0">
                <a:latin typeface="+mj-lt"/>
              </a:rPr>
              <a:t>az új </a:t>
            </a:r>
            <a:r>
              <a:rPr lang="hu-HU" sz="2200" dirty="0" err="1" smtClean="0">
                <a:latin typeface="+mj-lt"/>
              </a:rPr>
              <a:t>Nat-ot</a:t>
            </a:r>
            <a:r>
              <a:rPr lang="hu-HU" sz="2200" dirty="0" smtClean="0">
                <a:latin typeface="+mj-lt"/>
              </a:rPr>
              <a:t>.</a:t>
            </a:r>
            <a:endParaRPr lang="hu-HU" sz="2200"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29</a:t>
            </a:fld>
            <a:endParaRPr lang="hu-HU"/>
          </a:p>
        </p:txBody>
      </p:sp>
      <p:pic>
        <p:nvPicPr>
          <p:cNvPr id="2" name="Kép 1"/>
          <p:cNvPicPr>
            <a:picLocks noChangeAspect="1"/>
          </p:cNvPicPr>
          <p:nvPr/>
        </p:nvPicPr>
        <p:blipFill>
          <a:blip r:embed="rId3"/>
          <a:stretch>
            <a:fillRect/>
          </a:stretch>
        </p:blipFill>
        <p:spPr>
          <a:xfrm>
            <a:off x="6372200" y="2708920"/>
            <a:ext cx="2523161" cy="1669554"/>
          </a:xfrm>
          <a:prstGeom prst="rect">
            <a:avLst/>
          </a:prstGeom>
        </p:spPr>
      </p:pic>
    </p:spTree>
    <p:custDataLst>
      <p:tags r:id="rId1"/>
    </p:custDataLst>
    <p:extLst>
      <p:ext uri="{BB962C8B-B14F-4D97-AF65-F5344CB8AC3E}">
        <p14:creationId xmlns:p14="http://schemas.microsoft.com/office/powerpoint/2010/main" val="412089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7886700" cy="1325563"/>
          </a:xfrm>
        </p:spPr>
        <p:txBody>
          <a:bodyPr/>
          <a:lstStyle/>
          <a:p>
            <a:r>
              <a:rPr lang="hu-HU" sz="3600" dirty="0" smtClean="0">
                <a:solidFill>
                  <a:prstClr val="black"/>
                </a:solidFill>
              </a:rPr>
              <a:t>A hazai</a:t>
            </a:r>
            <a:r>
              <a:rPr lang="en-US" sz="3600" dirty="0" smtClean="0">
                <a:solidFill>
                  <a:prstClr val="black"/>
                </a:solidFill>
              </a:rPr>
              <a:t> </a:t>
            </a:r>
            <a:r>
              <a:rPr lang="en-US" sz="3600" dirty="0" err="1">
                <a:solidFill>
                  <a:prstClr val="black"/>
                </a:solidFill>
              </a:rPr>
              <a:t>köznevelési</a:t>
            </a:r>
            <a:r>
              <a:rPr lang="en-US" sz="3600" dirty="0">
                <a:solidFill>
                  <a:prstClr val="black"/>
                </a:solidFill>
              </a:rPr>
              <a:t> </a:t>
            </a:r>
            <a:r>
              <a:rPr lang="en-US" sz="3600" dirty="0" err="1" smtClean="0">
                <a:solidFill>
                  <a:prstClr val="black"/>
                </a:solidFill>
              </a:rPr>
              <a:t>rendszer</a:t>
            </a:r>
            <a:endParaRPr lang="hu-HU" dirty="0"/>
          </a:p>
        </p:txBody>
      </p:sp>
      <p:sp>
        <p:nvSpPr>
          <p:cNvPr id="3" name="Tartalom helye 2"/>
          <p:cNvSpPr>
            <a:spLocks noGrp="1"/>
          </p:cNvSpPr>
          <p:nvPr>
            <p:ph idx="1"/>
          </p:nvPr>
        </p:nvSpPr>
        <p:spPr>
          <a:xfrm>
            <a:off x="467544" y="1412776"/>
            <a:ext cx="8136904" cy="4968552"/>
          </a:xfrm>
        </p:spPr>
        <p:txBody>
          <a:bodyPr>
            <a:normAutofit fontScale="85000" lnSpcReduction="10000"/>
          </a:bodyPr>
          <a:lstStyle/>
          <a:p>
            <a:pPr marL="285611" indent="-285611" algn="just"/>
            <a:r>
              <a:rPr lang="hu-HU" sz="2400" dirty="0">
                <a:solidFill>
                  <a:prstClr val="black"/>
                </a:solidFill>
                <a:latin typeface="+mj-lt"/>
              </a:rPr>
              <a:t>Magyarország sajátosan elaprózódott a </a:t>
            </a:r>
            <a:r>
              <a:rPr lang="hu-HU" sz="2400" dirty="0" smtClean="0">
                <a:solidFill>
                  <a:prstClr val="black"/>
                </a:solidFill>
                <a:latin typeface="+mj-lt"/>
              </a:rPr>
              <a:t>településszerkezet.</a:t>
            </a:r>
            <a:endParaRPr lang="hu-HU" sz="2400" dirty="0">
              <a:solidFill>
                <a:prstClr val="black"/>
              </a:solidFill>
              <a:latin typeface="+mj-lt"/>
            </a:endParaRPr>
          </a:p>
          <a:p>
            <a:pPr marL="285611" indent="-285611" algn="just"/>
            <a:r>
              <a:rPr lang="hu-HU" sz="2400" dirty="0" smtClean="0">
                <a:solidFill>
                  <a:prstClr val="black"/>
                </a:solidFill>
                <a:latin typeface="+mj-lt"/>
              </a:rPr>
              <a:t>Helyi </a:t>
            </a:r>
            <a:r>
              <a:rPr lang="hu-HU" sz="2400" dirty="0">
                <a:solidFill>
                  <a:prstClr val="black"/>
                </a:solidFill>
                <a:latin typeface="+mj-lt"/>
              </a:rPr>
              <a:t>önkormányzati érdekek megjelenése intézmény átadás, átszervezés </a:t>
            </a:r>
            <a:r>
              <a:rPr lang="hu-HU" sz="2400" dirty="0" smtClean="0">
                <a:solidFill>
                  <a:prstClr val="black"/>
                </a:solidFill>
                <a:latin typeface="+mj-lt"/>
              </a:rPr>
              <a:t>esetében.</a:t>
            </a:r>
            <a:endParaRPr lang="hu-HU" sz="2400" dirty="0">
              <a:solidFill>
                <a:prstClr val="black"/>
              </a:solidFill>
              <a:latin typeface="+mj-lt"/>
            </a:endParaRPr>
          </a:p>
          <a:p>
            <a:pPr marL="285611" indent="-285611" algn="just"/>
            <a:r>
              <a:rPr lang="hu-HU" sz="2400" dirty="0" smtClean="0">
                <a:solidFill>
                  <a:prstClr val="black"/>
                </a:solidFill>
                <a:latin typeface="+mj-lt"/>
              </a:rPr>
              <a:t>Eltérő </a:t>
            </a:r>
            <a:r>
              <a:rPr lang="hu-HU" sz="2400" dirty="0">
                <a:solidFill>
                  <a:prstClr val="black"/>
                </a:solidFill>
                <a:latin typeface="+mj-lt"/>
              </a:rPr>
              <a:t>(esetenként elmaradott, hiányos) tárgyi feltételrendszer, eszközrendszer, </a:t>
            </a:r>
            <a:r>
              <a:rPr lang="hu-HU" sz="2400" dirty="0" smtClean="0">
                <a:solidFill>
                  <a:prstClr val="black"/>
                </a:solidFill>
                <a:latin typeface="+mj-lt"/>
              </a:rPr>
              <a:t>infrastruktúra.</a:t>
            </a:r>
            <a:endParaRPr lang="hu-HU" sz="2400" dirty="0">
              <a:solidFill>
                <a:prstClr val="black"/>
              </a:solidFill>
              <a:latin typeface="+mj-lt"/>
            </a:endParaRPr>
          </a:p>
          <a:p>
            <a:pPr marL="285611" indent="-285611" algn="just"/>
            <a:r>
              <a:rPr lang="hu-HU" sz="2400" dirty="0">
                <a:solidFill>
                  <a:prstClr val="black"/>
                </a:solidFill>
                <a:latin typeface="+mj-lt"/>
              </a:rPr>
              <a:t>2000 és 2014 között az általános iskolások száma 957.850 főről 748.486 főre </a:t>
            </a:r>
            <a:r>
              <a:rPr lang="hu-HU" sz="2400" dirty="0" smtClean="0">
                <a:solidFill>
                  <a:prstClr val="black"/>
                </a:solidFill>
                <a:latin typeface="+mj-lt"/>
              </a:rPr>
              <a:t>csökkent.</a:t>
            </a:r>
            <a:endParaRPr lang="hu-HU" sz="2400" dirty="0">
              <a:solidFill>
                <a:prstClr val="black"/>
              </a:solidFill>
              <a:latin typeface="+mj-lt"/>
            </a:endParaRPr>
          </a:p>
          <a:p>
            <a:pPr marL="285611" indent="-285611" algn="just"/>
            <a:r>
              <a:rPr lang="hu-HU" sz="2400" dirty="0">
                <a:solidFill>
                  <a:prstClr val="black"/>
                </a:solidFill>
                <a:latin typeface="+mj-lt"/>
              </a:rPr>
              <a:t>2010 és 2014 között a </a:t>
            </a:r>
            <a:r>
              <a:rPr lang="hu-HU" sz="2400" dirty="0" smtClean="0">
                <a:solidFill>
                  <a:prstClr val="black"/>
                </a:solidFill>
                <a:latin typeface="+mj-lt"/>
              </a:rPr>
              <a:t>feladat-ellátási </a:t>
            </a:r>
            <a:r>
              <a:rPr lang="hu-HU" sz="2400" dirty="0">
                <a:solidFill>
                  <a:prstClr val="black"/>
                </a:solidFill>
                <a:latin typeface="+mj-lt"/>
              </a:rPr>
              <a:t>helyek száma 3306-ról 3621-re </a:t>
            </a:r>
            <a:r>
              <a:rPr lang="hu-HU" sz="2400" dirty="0" smtClean="0">
                <a:solidFill>
                  <a:prstClr val="black"/>
                </a:solidFill>
                <a:latin typeface="+mj-lt"/>
              </a:rPr>
              <a:t>növekedett.</a:t>
            </a:r>
            <a:endParaRPr lang="hu-HU" sz="2400" dirty="0">
              <a:solidFill>
                <a:prstClr val="black"/>
              </a:solidFill>
              <a:latin typeface="+mj-lt"/>
            </a:endParaRPr>
          </a:p>
          <a:p>
            <a:pPr marL="285611" indent="-285611" algn="just"/>
            <a:r>
              <a:rPr lang="hu-HU" sz="2400" dirty="0">
                <a:solidFill>
                  <a:prstClr val="black"/>
                </a:solidFill>
                <a:latin typeface="+mj-lt"/>
              </a:rPr>
              <a:t>A</a:t>
            </a:r>
            <a:r>
              <a:rPr lang="hu-HU" sz="2400" dirty="0" smtClean="0">
                <a:solidFill>
                  <a:prstClr val="black"/>
                </a:solidFill>
                <a:latin typeface="+mj-lt"/>
              </a:rPr>
              <a:t>z </a:t>
            </a:r>
            <a:r>
              <a:rPr lang="hu-HU" sz="2400" dirty="0">
                <a:solidFill>
                  <a:prstClr val="black"/>
                </a:solidFill>
                <a:latin typeface="+mj-lt"/>
              </a:rPr>
              <a:t>általános iskolai kapacitások (férőhelyek) átlagos kihasználtsága 70%-os, emellett vannak intézmények, ahol tanteremhiány </a:t>
            </a:r>
            <a:r>
              <a:rPr lang="hu-HU" sz="2400" dirty="0" smtClean="0">
                <a:solidFill>
                  <a:prstClr val="black"/>
                </a:solidFill>
                <a:latin typeface="+mj-lt"/>
              </a:rPr>
              <a:t>van.</a:t>
            </a:r>
            <a:endParaRPr lang="hu-HU" sz="2400" dirty="0">
              <a:solidFill>
                <a:prstClr val="black"/>
              </a:solidFill>
              <a:latin typeface="+mj-lt"/>
            </a:endParaRPr>
          </a:p>
          <a:p>
            <a:pPr marL="285611" indent="-285611" algn="just"/>
            <a:r>
              <a:rPr lang="hu-HU" sz="2400" dirty="0">
                <a:solidFill>
                  <a:prstClr val="black"/>
                </a:solidFill>
                <a:latin typeface="+mj-lt"/>
              </a:rPr>
              <a:t>A</a:t>
            </a:r>
            <a:r>
              <a:rPr lang="hu-HU" sz="2400" dirty="0" smtClean="0">
                <a:solidFill>
                  <a:prstClr val="black"/>
                </a:solidFill>
                <a:latin typeface="+mj-lt"/>
              </a:rPr>
              <a:t>ránytalan </a:t>
            </a:r>
            <a:r>
              <a:rPr lang="hu-HU" sz="2400" dirty="0">
                <a:solidFill>
                  <a:prstClr val="black"/>
                </a:solidFill>
                <a:latin typeface="+mj-lt"/>
              </a:rPr>
              <a:t>személyi feltételrendszer, elöregedő pedagógus </a:t>
            </a:r>
            <a:r>
              <a:rPr lang="hu-HU" sz="2400" dirty="0" smtClean="0">
                <a:solidFill>
                  <a:prstClr val="black"/>
                </a:solidFill>
                <a:latin typeface="+mj-lt"/>
              </a:rPr>
              <a:t>társadalom.</a:t>
            </a:r>
            <a:endParaRPr lang="hu-HU" sz="2400" dirty="0">
              <a:solidFill>
                <a:prstClr val="black"/>
              </a:solidFill>
              <a:latin typeface="+mj-lt"/>
            </a:endParaRPr>
          </a:p>
          <a:p>
            <a:pPr marL="285611" indent="-285611" algn="just"/>
            <a:r>
              <a:rPr lang="hu-HU" sz="2400" dirty="0">
                <a:solidFill>
                  <a:prstClr val="black"/>
                </a:solidFill>
                <a:latin typeface="+mj-lt"/>
              </a:rPr>
              <a:t>A</a:t>
            </a:r>
            <a:r>
              <a:rPr lang="hu-HU" sz="2400" dirty="0" smtClean="0">
                <a:solidFill>
                  <a:prstClr val="black"/>
                </a:solidFill>
                <a:latin typeface="+mj-lt"/>
              </a:rPr>
              <a:t>z </a:t>
            </a:r>
            <a:r>
              <a:rPr lang="hu-HU" sz="2400" dirty="0">
                <a:solidFill>
                  <a:prstClr val="black"/>
                </a:solidFill>
                <a:latin typeface="+mj-lt"/>
              </a:rPr>
              <a:t>egyszakos tanárképzés bevezetésével egyes területeken napjainkban jelentős szaktanárhiány alakult </a:t>
            </a:r>
            <a:r>
              <a:rPr lang="hu-HU" sz="2400" dirty="0" smtClean="0">
                <a:solidFill>
                  <a:prstClr val="black"/>
                </a:solidFill>
                <a:latin typeface="+mj-lt"/>
              </a:rPr>
              <a:t>ki.</a:t>
            </a:r>
            <a:endParaRPr lang="hu-HU" sz="2400" dirty="0">
              <a:solidFill>
                <a:prstClr val="black"/>
              </a:solidFill>
              <a:latin typeface="+mj-lt"/>
            </a:endParaRPr>
          </a:p>
          <a:p>
            <a:pPr marL="285611" indent="-285611"/>
            <a:r>
              <a:rPr lang="hu-HU" sz="2400" dirty="0">
                <a:solidFill>
                  <a:prstClr val="black"/>
                </a:solidFill>
                <a:latin typeface="+mj-lt"/>
              </a:rPr>
              <a:t>A</a:t>
            </a:r>
            <a:r>
              <a:rPr lang="hu-HU" sz="2400" dirty="0" smtClean="0">
                <a:solidFill>
                  <a:prstClr val="black"/>
                </a:solidFill>
                <a:latin typeface="+mj-lt"/>
              </a:rPr>
              <a:t>lkalmazható </a:t>
            </a:r>
            <a:r>
              <a:rPr lang="hu-HU" sz="2400" dirty="0">
                <a:solidFill>
                  <a:prstClr val="black"/>
                </a:solidFill>
                <a:latin typeface="+mj-lt"/>
              </a:rPr>
              <a:t>tudáshoz, továbbtanuláshoz, pályaválasztási lehetőségekhez való hozzájutás egyenlőtlen, esélyegyenlőség nem kellően biztosított</a:t>
            </a:r>
            <a:r>
              <a:rPr lang="hu-HU" sz="2400" dirty="0" smtClean="0">
                <a:solidFill>
                  <a:prstClr val="black"/>
                </a:solidFill>
                <a:latin typeface="+mj-lt"/>
              </a:rPr>
              <a:t>.</a:t>
            </a:r>
            <a:endParaRPr lang="hu-HU" sz="2400" dirty="0">
              <a:solidFill>
                <a:prstClr val="black"/>
              </a:solidFill>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a:t>
            </a:fld>
            <a:endParaRPr lang="hu-HU">
              <a:solidFill>
                <a:prstClr val="black">
                  <a:tint val="75000"/>
                </a:prstClr>
              </a:solidFill>
            </a:endParaRPr>
          </a:p>
        </p:txBody>
      </p:sp>
    </p:spTree>
    <p:extLst>
      <p:ext uri="{BB962C8B-B14F-4D97-AF65-F5344CB8AC3E}">
        <p14:creationId xmlns:p14="http://schemas.microsoft.com/office/powerpoint/2010/main" val="131295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581150"/>
            <a:ext cx="7886700" cy="831626"/>
          </a:xfrm>
        </p:spPr>
        <p:txBody>
          <a:bodyPr>
            <a:normAutofit/>
          </a:bodyPr>
          <a:lstStyle/>
          <a:p>
            <a:r>
              <a:rPr lang="hu-HU" dirty="0"/>
              <a:t>Tartalomfejlesztési változások</a:t>
            </a:r>
          </a:p>
        </p:txBody>
      </p:sp>
      <p:sp>
        <p:nvSpPr>
          <p:cNvPr id="3" name="Tartalom helye 2"/>
          <p:cNvSpPr>
            <a:spLocks noGrp="1"/>
          </p:cNvSpPr>
          <p:nvPr>
            <p:ph idx="1"/>
          </p:nvPr>
        </p:nvSpPr>
        <p:spPr>
          <a:xfrm>
            <a:off x="323528" y="1340768"/>
            <a:ext cx="8424936" cy="5328592"/>
          </a:xfrm>
        </p:spPr>
        <p:txBody>
          <a:bodyPr>
            <a:normAutofit/>
          </a:bodyPr>
          <a:lstStyle/>
          <a:p>
            <a:pPr marL="0" lvl="1" indent="0">
              <a:buNone/>
            </a:pPr>
            <a:r>
              <a:rPr lang="hu-HU" sz="2400" b="1" dirty="0" smtClean="0">
                <a:latin typeface="+mj-lt"/>
              </a:rPr>
              <a:t>Változtatás </a:t>
            </a:r>
            <a:r>
              <a:rPr lang="hu-HU" sz="2400" b="1" dirty="0">
                <a:latin typeface="+mj-lt"/>
              </a:rPr>
              <a:t>szükséges a tartalomfejlesztés folyamatában </a:t>
            </a:r>
          </a:p>
          <a:p>
            <a:pPr marL="358775" lvl="3" indent="-342900"/>
            <a:r>
              <a:rPr lang="hu-HU" sz="2400" b="1" dirty="0">
                <a:latin typeface="+mj-lt"/>
              </a:rPr>
              <a:t>Digitális tankönyv </a:t>
            </a:r>
            <a:r>
              <a:rPr lang="hu-HU" sz="2400" dirty="0">
                <a:latin typeface="+mj-lt"/>
                <a:sym typeface="Wingdings" panose="05000000000000000000" pitchFamily="2" charset="2"/>
              </a:rPr>
              <a:t> Tartalom  Nyomtatott tankönyv</a:t>
            </a:r>
          </a:p>
          <a:p>
            <a:pPr marL="358775" lvl="3" indent="-342900"/>
            <a:r>
              <a:rPr lang="hu-HU" sz="2400" dirty="0">
                <a:latin typeface="+mj-lt"/>
                <a:sym typeface="Wingdings" panose="05000000000000000000" pitchFamily="2" charset="2"/>
              </a:rPr>
              <a:t>Rugalmas tananyag-fejlesztési </a:t>
            </a:r>
            <a:r>
              <a:rPr lang="hu-HU" sz="2400" dirty="0" smtClean="0">
                <a:latin typeface="+mj-lt"/>
                <a:sym typeface="Wingdings" panose="05000000000000000000" pitchFamily="2" charset="2"/>
              </a:rPr>
              <a:t>lehetőségek</a:t>
            </a:r>
          </a:p>
          <a:p>
            <a:pPr marL="3175" lvl="3" indent="0">
              <a:buNone/>
            </a:pPr>
            <a:endParaRPr lang="hu-HU" sz="2400" b="1" dirty="0" smtClean="0">
              <a:latin typeface="+mj-lt"/>
            </a:endParaRPr>
          </a:p>
          <a:p>
            <a:pPr marL="3175" lvl="3" indent="0">
              <a:buNone/>
            </a:pPr>
            <a:r>
              <a:rPr lang="hu-HU" sz="2400" b="1" dirty="0" smtClean="0">
                <a:latin typeface="+mj-lt"/>
              </a:rPr>
              <a:t>Digitális tankönyvek, taneszközök</a:t>
            </a:r>
          </a:p>
          <a:p>
            <a:pPr marL="3175" lvl="3" indent="0">
              <a:buNone/>
            </a:pPr>
            <a:r>
              <a:rPr lang="hu-HU" sz="2400" b="1" dirty="0" smtClean="0">
                <a:latin typeface="+mj-lt"/>
              </a:rPr>
              <a:t>előnyben </a:t>
            </a:r>
            <a:r>
              <a:rPr lang="hu-HU" sz="2400" b="1" dirty="0">
                <a:latin typeface="+mj-lt"/>
              </a:rPr>
              <a:t>részesítése, elterjesztése</a:t>
            </a:r>
          </a:p>
          <a:p>
            <a:pPr marL="358775" lvl="3" indent="-342900"/>
            <a:r>
              <a:rPr lang="hu-HU" sz="2400" dirty="0" err="1">
                <a:latin typeface="+mj-lt"/>
              </a:rPr>
              <a:t>Okostankönyvek</a:t>
            </a:r>
            <a:r>
              <a:rPr lang="hu-HU" sz="2400" dirty="0">
                <a:latin typeface="+mj-lt"/>
              </a:rPr>
              <a:t>, </a:t>
            </a:r>
            <a:r>
              <a:rPr lang="hu-HU" sz="2400" dirty="0" smtClean="0">
                <a:latin typeface="+mj-lt"/>
              </a:rPr>
              <a:t>interaktivitás</a:t>
            </a:r>
          </a:p>
          <a:p>
            <a:pPr marL="357188" lvl="3" indent="0">
              <a:spcBef>
                <a:spcPts val="0"/>
              </a:spcBef>
              <a:buNone/>
            </a:pPr>
            <a:r>
              <a:rPr lang="hu-HU" sz="2400" dirty="0" smtClean="0">
                <a:latin typeface="+mj-lt"/>
              </a:rPr>
              <a:t>biztosítása</a:t>
            </a:r>
            <a:endParaRPr lang="hu-HU" sz="2400" dirty="0">
              <a:latin typeface="+mj-lt"/>
            </a:endParaRPr>
          </a:p>
          <a:p>
            <a:pPr marL="358775" lvl="3" indent="-342900"/>
            <a:r>
              <a:rPr lang="hu-HU" sz="2400" dirty="0">
                <a:latin typeface="+mj-lt"/>
              </a:rPr>
              <a:t>Digitális kompetencia </a:t>
            </a:r>
            <a:r>
              <a:rPr lang="hu-HU" sz="2400" dirty="0" smtClean="0">
                <a:latin typeface="+mj-lt"/>
              </a:rPr>
              <a:t>fejlesztése</a:t>
            </a:r>
          </a:p>
          <a:p>
            <a:pPr marL="3175" lvl="3" indent="0">
              <a:buNone/>
            </a:pPr>
            <a:endParaRPr lang="hu-HU" sz="2400" b="1" dirty="0" smtClean="0">
              <a:latin typeface="+mj-lt"/>
            </a:endParaRPr>
          </a:p>
          <a:p>
            <a:pPr marL="3175" lvl="3" indent="0">
              <a:buNone/>
            </a:pPr>
            <a:r>
              <a:rPr lang="hu-HU" sz="2400" b="1" dirty="0" smtClean="0">
                <a:latin typeface="+mj-lt"/>
              </a:rPr>
              <a:t>Digitális </a:t>
            </a:r>
            <a:r>
              <a:rPr lang="hu-HU" sz="2400" b="1" dirty="0">
                <a:latin typeface="+mj-lt"/>
              </a:rPr>
              <a:t>tanulási környezet kialakítása</a:t>
            </a:r>
          </a:p>
          <a:p>
            <a:pPr marL="358775" lvl="3" indent="-342900"/>
            <a:r>
              <a:rPr lang="hu-HU" sz="2400" dirty="0">
                <a:latin typeface="+mj-lt"/>
              </a:rPr>
              <a:t>Felkészítés a munkaerőpiacra </a:t>
            </a:r>
          </a:p>
          <a:p>
            <a:pPr marL="358775" lvl="3" indent="-342900"/>
            <a:r>
              <a:rPr lang="hu-HU" sz="2400" dirty="0">
                <a:latin typeface="+mj-lt"/>
              </a:rPr>
              <a:t>A pedagógiai módszertan </a:t>
            </a:r>
            <a:r>
              <a:rPr lang="hu-HU" sz="2400" dirty="0" smtClean="0">
                <a:latin typeface="+mj-lt"/>
              </a:rPr>
              <a:t>bővítése</a:t>
            </a:r>
            <a:endParaRPr lang="hu-HU" sz="2400"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30</a:t>
            </a:fld>
            <a:endParaRPr lang="hu-HU"/>
          </a:p>
        </p:txBody>
      </p:sp>
      <p:pic>
        <p:nvPicPr>
          <p:cNvPr id="5" name="Kép 4"/>
          <p:cNvPicPr>
            <a:picLocks noChangeAspect="1"/>
          </p:cNvPicPr>
          <p:nvPr/>
        </p:nvPicPr>
        <p:blipFill>
          <a:blip r:embed="rId3"/>
          <a:stretch>
            <a:fillRect/>
          </a:stretch>
        </p:blipFill>
        <p:spPr>
          <a:xfrm>
            <a:off x="5104397" y="2780928"/>
            <a:ext cx="3644067" cy="2169327"/>
          </a:xfrm>
          <a:prstGeom prst="rect">
            <a:avLst/>
          </a:prstGeom>
        </p:spPr>
      </p:pic>
    </p:spTree>
    <p:custDataLst>
      <p:tags r:id="rId1"/>
    </p:custDataLst>
    <p:extLst>
      <p:ext uri="{BB962C8B-B14F-4D97-AF65-F5344CB8AC3E}">
        <p14:creationId xmlns:p14="http://schemas.microsoft.com/office/powerpoint/2010/main" val="3667427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31</a:t>
            </a:fld>
            <a:endParaRPr lang="hu-HU">
              <a:solidFill>
                <a:prstClr val="black">
                  <a:tint val="75000"/>
                </a:prstClr>
              </a:solidFill>
            </a:endParaRPr>
          </a:p>
        </p:txBody>
      </p:sp>
      <p:sp>
        <p:nvSpPr>
          <p:cNvPr id="5" name="Téglalap 4"/>
          <p:cNvSpPr/>
          <p:nvPr/>
        </p:nvSpPr>
        <p:spPr>
          <a:xfrm>
            <a:off x="467544" y="4149080"/>
            <a:ext cx="7632848" cy="880241"/>
          </a:xfrm>
          <a:prstGeom prst="rect">
            <a:avLst/>
          </a:prstGeom>
        </p:spPr>
        <p:txBody>
          <a:bodyPr wrap="square">
            <a:spAutoFit/>
          </a:bodyPr>
          <a:lstStyle/>
          <a:p>
            <a:pPr algn="ctr">
              <a:lnSpc>
                <a:spcPct val="80000"/>
              </a:lnSpc>
            </a:pPr>
            <a:r>
              <a:rPr lang="hu-HU" altLang="hu-HU" sz="3200" dirty="0" smtClean="0">
                <a:latin typeface="+mj-lt"/>
                <a:cs typeface="Times New Roman" panose="02020603050405020304" pitchFamily="18" charset="0"/>
              </a:rPr>
              <a:t>Az iskolarendszert érintő strukturális témák</a:t>
            </a:r>
          </a:p>
          <a:p>
            <a:pPr algn="ctr">
              <a:lnSpc>
                <a:spcPct val="80000"/>
              </a:lnSpc>
            </a:pPr>
            <a:r>
              <a:rPr lang="hu-HU" altLang="hu-HU" sz="3200" dirty="0">
                <a:latin typeface="+mj-lt"/>
                <a:cs typeface="Times New Roman" panose="02020603050405020304" pitchFamily="18" charset="0"/>
              </a:rPr>
              <a:t>Iskolaszerkezet – </a:t>
            </a:r>
            <a:r>
              <a:rPr lang="hu-HU" altLang="hu-HU" sz="3200" dirty="0" smtClean="0">
                <a:latin typeface="+mj-lt"/>
                <a:cs typeface="Times New Roman" panose="02020603050405020304" pitchFamily="18" charset="0"/>
              </a:rPr>
              <a:t>nemzetközi </a:t>
            </a:r>
            <a:r>
              <a:rPr lang="hu-HU" altLang="hu-HU" sz="3200" dirty="0">
                <a:latin typeface="+mj-lt"/>
                <a:cs typeface="Times New Roman" panose="02020603050405020304" pitchFamily="18" charset="0"/>
              </a:rPr>
              <a:t>példák</a:t>
            </a:r>
          </a:p>
        </p:txBody>
      </p:sp>
    </p:spTree>
    <p:extLst>
      <p:ext uri="{BB962C8B-B14F-4D97-AF65-F5344CB8AC3E}">
        <p14:creationId xmlns:p14="http://schemas.microsoft.com/office/powerpoint/2010/main" val="1796535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ím 1"/>
          <p:cNvSpPr>
            <a:spLocks noGrp="1"/>
          </p:cNvSpPr>
          <p:nvPr>
            <p:ph type="title"/>
          </p:nvPr>
        </p:nvSpPr>
        <p:spPr>
          <a:xfrm>
            <a:off x="251520" y="634678"/>
            <a:ext cx="7920880" cy="778098"/>
          </a:xfrm>
        </p:spPr>
        <p:txBody>
          <a:bodyPr>
            <a:noAutofit/>
          </a:bodyPr>
          <a:lstStyle/>
          <a:p>
            <a:r>
              <a:rPr lang="hu-HU" altLang="hu-HU" dirty="0"/>
              <a:t>Európai iskolarendszerek összehasonlítása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352928" cy="507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76851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33</a:t>
            </a:fld>
            <a:endParaRPr lang="hu-HU">
              <a:solidFill>
                <a:prstClr val="black">
                  <a:tint val="75000"/>
                </a:prstClr>
              </a:solidFill>
            </a:endParaRPr>
          </a:p>
        </p:txBody>
      </p:sp>
      <p:sp>
        <p:nvSpPr>
          <p:cNvPr id="5" name="Téglalap 4"/>
          <p:cNvSpPr/>
          <p:nvPr/>
        </p:nvSpPr>
        <p:spPr>
          <a:xfrm>
            <a:off x="467544" y="4149080"/>
            <a:ext cx="7632848" cy="1284069"/>
          </a:xfrm>
          <a:prstGeom prst="rect">
            <a:avLst/>
          </a:prstGeom>
        </p:spPr>
        <p:txBody>
          <a:bodyPr wrap="square">
            <a:spAutoFit/>
          </a:bodyPr>
          <a:lstStyle/>
          <a:p>
            <a:pPr algn="ctr">
              <a:lnSpc>
                <a:spcPct val="80000"/>
              </a:lnSpc>
            </a:pPr>
            <a:r>
              <a:rPr lang="hu-HU" altLang="hu-HU" sz="3200" dirty="0">
                <a:latin typeface="+mj-lt"/>
                <a:cs typeface="Times New Roman" panose="02020603050405020304" pitchFamily="18" charset="0"/>
              </a:rPr>
              <a:t>Az iskolarendszert érintő strukturális témák</a:t>
            </a:r>
          </a:p>
          <a:p>
            <a:pPr algn="ctr">
              <a:lnSpc>
                <a:spcPct val="80000"/>
              </a:lnSpc>
            </a:pPr>
            <a:r>
              <a:rPr lang="hu-HU" altLang="hu-HU" sz="3200" dirty="0">
                <a:latin typeface="+mj-lt"/>
                <a:cs typeface="Times New Roman" panose="02020603050405020304" pitchFamily="18" charset="0"/>
              </a:rPr>
              <a:t>Iskolaszerkezet – átalakítási lehetőségek</a:t>
            </a:r>
          </a:p>
          <a:p>
            <a:pPr>
              <a:lnSpc>
                <a:spcPct val="80000"/>
              </a:lnSpc>
            </a:pPr>
            <a:endParaRPr lang="hu-HU" altLang="hu-HU" sz="3200" b="1" dirty="0">
              <a:latin typeface="+mj-lt"/>
              <a:cs typeface="Times New Roman" panose="02020603050405020304" pitchFamily="18" charset="0"/>
            </a:endParaRPr>
          </a:p>
        </p:txBody>
      </p:sp>
    </p:spTree>
    <p:extLst>
      <p:ext uri="{BB962C8B-B14F-4D97-AF65-F5344CB8AC3E}">
        <p14:creationId xmlns:p14="http://schemas.microsoft.com/office/powerpoint/2010/main" val="182035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591269"/>
            <a:ext cx="8191822" cy="893515"/>
          </a:xfrm>
        </p:spPr>
        <p:txBody>
          <a:bodyPr>
            <a:normAutofit/>
          </a:bodyPr>
          <a:lstStyle/>
          <a:p>
            <a:r>
              <a:rPr lang="hu-HU" dirty="0"/>
              <a:t>A hazai köznevelés jelenlegi </a:t>
            </a:r>
            <a:r>
              <a:rPr lang="en-US" dirty="0" smtClean="0"/>
              <a:t>r</a:t>
            </a:r>
            <a:r>
              <a:rPr lang="hu-HU" dirty="0" smtClean="0"/>
              <a:t>endszere</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34</a:t>
            </a:fld>
            <a:endParaRPr lang="hu-H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8" y="1674068"/>
            <a:ext cx="8060632" cy="434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13395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51520" y="766349"/>
            <a:ext cx="8568952" cy="765043"/>
          </a:xfrm>
        </p:spPr>
        <p:txBody>
          <a:bodyPr vert="horz" lIns="91407" tIns="45705" rIns="91407" bIns="45705" rtlCol="0" anchor="t">
            <a:noAutofit/>
          </a:bodyPr>
          <a:lstStyle/>
          <a:p>
            <a:r>
              <a:rPr lang="hu-HU" dirty="0" smtClean="0"/>
              <a:t>Óvoda-iskola átmeneti év bevezetése</a:t>
            </a:r>
            <a:endParaRPr lang="hu-HU"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35</a:t>
            </a:fld>
            <a:endParaRPr lang="hu-HU">
              <a:solidFill>
                <a:prstClr val="black">
                  <a:tint val="75000"/>
                </a:prstClr>
              </a:solidFill>
            </a:endParaRPr>
          </a:p>
        </p:txBody>
      </p:sp>
      <p:sp>
        <p:nvSpPr>
          <p:cNvPr id="6" name="Tartalom helye 2"/>
          <p:cNvSpPr txBox="1">
            <a:spLocks/>
          </p:cNvSpPr>
          <p:nvPr/>
        </p:nvSpPr>
        <p:spPr>
          <a:xfrm>
            <a:off x="323528" y="1268760"/>
            <a:ext cx="8424936" cy="5112568"/>
          </a:xfrm>
          <a:prstGeom prst="rect">
            <a:avLst/>
          </a:prstGeom>
        </p:spPr>
        <p:txBody>
          <a:bodyPr>
            <a:noAutofit/>
          </a:bodyPr>
          <a:lstStyle>
            <a:lvl1pPr marL="171389" indent="-171389" algn="l" defTabSz="68555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4" indent="-171389" algn="l" defTabSz="68555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41" indent="-171389" algn="l" defTabSz="68555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18"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95"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72"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48"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824"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600" indent="-171389" algn="l" defTabSz="6855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hu-HU" sz="1900" dirty="0" smtClean="0">
                <a:latin typeface="+mj-lt"/>
              </a:rPr>
              <a:t>Jelenleg a felső csoportos, nem év vesztes gyerekek </a:t>
            </a:r>
            <a:r>
              <a:rPr lang="hu-HU" sz="1900" dirty="0" smtClean="0">
                <a:solidFill>
                  <a:schemeClr val="accent1">
                    <a:lumMod val="75000"/>
                  </a:schemeClr>
                </a:solidFill>
                <a:latin typeface="+mj-lt"/>
              </a:rPr>
              <a:t> 3,6 %-át tartják vissza az óvodában iskolaérettségi problémára</a:t>
            </a:r>
            <a:r>
              <a:rPr lang="hu-HU" sz="1900" dirty="0" smtClean="0">
                <a:latin typeface="+mj-lt"/>
              </a:rPr>
              <a:t> hivatkozva  (óvodapedagógusok döntése).</a:t>
            </a:r>
          </a:p>
          <a:p>
            <a:pPr algn="just"/>
            <a:r>
              <a:rPr lang="hu-HU" sz="1900" dirty="0" smtClean="0">
                <a:latin typeface="+mj-lt"/>
              </a:rPr>
              <a:t>A meghatározó alapkészségek (matematika, írás, olvasás és szövegértés) kialakítását, stabilizálást és további fejlődését elsőként az óvoda-iskola átmenet problémái befolyásolják.  Ezek az alábbiak:</a:t>
            </a:r>
          </a:p>
          <a:p>
            <a:pPr marL="536575" lvl="0" indent="-169863" algn="just">
              <a:spcBef>
                <a:spcPts val="0"/>
              </a:spcBef>
            </a:pPr>
            <a:r>
              <a:rPr lang="hu-HU" sz="1900" dirty="0" smtClean="0">
                <a:latin typeface="+mj-lt"/>
              </a:rPr>
              <a:t>a rugalmas átmenet hiánya,</a:t>
            </a:r>
          </a:p>
          <a:p>
            <a:pPr marL="536575" lvl="0" indent="-169863" algn="just">
              <a:spcBef>
                <a:spcPts val="0"/>
              </a:spcBef>
            </a:pPr>
            <a:r>
              <a:rPr lang="hu-HU" sz="1900" dirty="0" smtClean="0">
                <a:latin typeface="+mj-lt"/>
              </a:rPr>
              <a:t>a siettetett tanítás, tanulás,</a:t>
            </a:r>
          </a:p>
          <a:p>
            <a:pPr marL="536575" lvl="0" indent="-169863" algn="just">
              <a:spcBef>
                <a:spcPts val="0"/>
              </a:spcBef>
            </a:pPr>
            <a:r>
              <a:rPr lang="hu-HU" sz="1900" dirty="0" smtClean="0">
                <a:latin typeface="+mj-lt"/>
              </a:rPr>
              <a:t>az egyéni fejlődést figyelmen kívül hagyó tanterv,</a:t>
            </a:r>
          </a:p>
          <a:p>
            <a:pPr marL="536575" lvl="0" indent="-169863" algn="just">
              <a:spcBef>
                <a:spcPts val="0"/>
              </a:spcBef>
            </a:pPr>
            <a:r>
              <a:rPr lang="hu-HU" sz="1900" dirty="0" smtClean="0">
                <a:latin typeface="+mj-lt"/>
              </a:rPr>
              <a:t>a túl sok tanóra,</a:t>
            </a:r>
          </a:p>
          <a:p>
            <a:pPr marL="536575" lvl="0" indent="-169863" algn="just">
              <a:spcBef>
                <a:spcPts val="0"/>
              </a:spcBef>
            </a:pPr>
            <a:r>
              <a:rPr lang="hu-HU" sz="1900" dirty="0" smtClean="0">
                <a:latin typeface="+mj-lt"/>
              </a:rPr>
              <a:t>a kevés jó gyakorlat,</a:t>
            </a:r>
          </a:p>
          <a:p>
            <a:pPr marL="536575" lvl="0" indent="-169863" algn="just">
              <a:spcBef>
                <a:spcPts val="0"/>
              </a:spcBef>
            </a:pPr>
            <a:r>
              <a:rPr lang="hu-HU" sz="1900" dirty="0" smtClean="0">
                <a:latin typeface="+mj-lt"/>
              </a:rPr>
              <a:t>a komplex fejlesztés hiánya,</a:t>
            </a:r>
          </a:p>
          <a:p>
            <a:pPr marL="536575" lvl="0" indent="-169863" algn="just">
              <a:spcBef>
                <a:spcPts val="0"/>
              </a:spcBef>
            </a:pPr>
            <a:r>
              <a:rPr lang="hu-HU" sz="1900" dirty="0" smtClean="0">
                <a:latin typeface="+mj-lt"/>
              </a:rPr>
              <a:t>az egész napos iskola lehetőségeinek kihasználatlansága.</a:t>
            </a:r>
          </a:p>
          <a:p>
            <a:pPr algn="just"/>
            <a:r>
              <a:rPr lang="hu-HU" sz="1900" dirty="0" smtClean="0">
                <a:latin typeface="+mj-lt"/>
              </a:rPr>
              <a:t>Az óvoda-iskola átmenet problémája </a:t>
            </a:r>
            <a:r>
              <a:rPr lang="hu-HU" sz="1900" dirty="0" smtClean="0">
                <a:solidFill>
                  <a:schemeClr val="accent1"/>
                </a:solidFill>
                <a:latin typeface="+mj-lt"/>
              </a:rPr>
              <a:t>az első két iskolai év jelenleginél megengedőbb, az iskolakészültség eltéréseihez, s az egyéni fejlődés eltérő üteméhez jobban alkalmazkodó oktatási tartalom kialakításával – összhangban a nevelési célokkal –</a:t>
            </a:r>
            <a:r>
              <a:rPr lang="hu-HU" sz="1900" dirty="0" smtClean="0">
                <a:latin typeface="+mj-lt"/>
              </a:rPr>
              <a:t> oldható meg. </a:t>
            </a:r>
          </a:p>
          <a:p>
            <a:pPr algn="just"/>
            <a:r>
              <a:rPr lang="hu-HU" sz="1900" dirty="0" smtClean="0">
                <a:latin typeface="+mj-lt"/>
              </a:rPr>
              <a:t>Az első két osztály oktatási feladatait egységben célszerű kezelni, s a merev tartalmi keretek feloldásával az alapkészségek kialakítására nagyobb hangsúlyt fektetni.</a:t>
            </a:r>
          </a:p>
        </p:txBody>
      </p:sp>
    </p:spTree>
    <p:custDataLst>
      <p:tags r:id="rId1"/>
    </p:custDataLst>
    <p:extLst>
      <p:ext uri="{BB962C8B-B14F-4D97-AF65-F5344CB8AC3E}">
        <p14:creationId xmlns:p14="http://schemas.microsoft.com/office/powerpoint/2010/main" val="3280494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51520" y="332656"/>
            <a:ext cx="8496944" cy="765043"/>
          </a:xfrm>
        </p:spPr>
        <p:txBody>
          <a:bodyPr vert="horz" lIns="91407" tIns="45705" rIns="91407" bIns="45705" rtlCol="0" anchor="t">
            <a:noAutofit/>
          </a:bodyPr>
          <a:lstStyle/>
          <a:p>
            <a:r>
              <a:rPr lang="en-US" dirty="0" smtClean="0"/>
              <a:t>9 </a:t>
            </a:r>
            <a:r>
              <a:rPr lang="en-US" dirty="0" err="1" smtClean="0"/>
              <a:t>évfolyamos</a:t>
            </a:r>
            <a:r>
              <a:rPr lang="en-US" dirty="0" smtClean="0"/>
              <a:t> </a:t>
            </a:r>
            <a:r>
              <a:rPr lang="en-US" dirty="0" err="1" smtClean="0"/>
              <a:t>általános</a:t>
            </a:r>
            <a:r>
              <a:rPr lang="en-US" dirty="0" smtClean="0"/>
              <a:t> </a:t>
            </a:r>
            <a:r>
              <a:rPr lang="en-US" dirty="0" err="1" smtClean="0"/>
              <a:t>iskola</a:t>
            </a:r>
            <a:r>
              <a:rPr lang="en-US" dirty="0" smtClean="0"/>
              <a:t/>
            </a:r>
            <a:br>
              <a:rPr lang="en-US" dirty="0" smtClean="0"/>
            </a:br>
            <a:r>
              <a:rPr lang="en-US" sz="2400" dirty="0" err="1" smtClean="0"/>
              <a:t>Alapiskola</a:t>
            </a:r>
            <a:r>
              <a:rPr lang="en-US" sz="2400" dirty="0" smtClean="0"/>
              <a:t> – 6 </a:t>
            </a:r>
            <a:r>
              <a:rPr lang="en-US" sz="2400" dirty="0" err="1" smtClean="0"/>
              <a:t>évfolyam</a:t>
            </a:r>
            <a:r>
              <a:rPr lang="en-US" dirty="0" smtClean="0"/>
              <a:t/>
            </a:r>
            <a:br>
              <a:rPr lang="en-US" dirty="0" smtClean="0"/>
            </a:b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36</a:t>
            </a:fld>
            <a:endParaRPr lang="hu-HU">
              <a:solidFill>
                <a:prstClr val="black">
                  <a:tint val="75000"/>
                </a:prstClr>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1147041423"/>
              </p:ext>
            </p:extLst>
          </p:nvPr>
        </p:nvGraphicFramePr>
        <p:xfrm>
          <a:off x="539552" y="1594892"/>
          <a:ext cx="8136904" cy="4767108"/>
        </p:xfrm>
        <a:graphic>
          <a:graphicData uri="http://schemas.openxmlformats.org/drawingml/2006/table">
            <a:tbl>
              <a:tblPr firstRow="1" bandRow="1">
                <a:tableStyleId>{5C22544A-7EE6-4342-B048-85BDC9FD1C3A}</a:tableStyleId>
              </a:tblPr>
              <a:tblGrid>
                <a:gridCol w="504056"/>
                <a:gridCol w="2584632"/>
                <a:gridCol w="1936775"/>
                <a:gridCol w="1675154"/>
                <a:gridCol w="1436287"/>
              </a:tblGrid>
              <a:tr h="263909">
                <a:tc>
                  <a:txBody>
                    <a:bodyPr/>
                    <a:lstStyle/>
                    <a:p>
                      <a:pPr algn="ctr"/>
                      <a:r>
                        <a:rPr lang="hu-HU" sz="1100" b="0" dirty="0" smtClean="0">
                          <a:solidFill>
                            <a:schemeClr val="tx1"/>
                          </a:solidFill>
                        </a:rPr>
                        <a:t>Évf.</a:t>
                      </a:r>
                      <a:endParaRPr lang="hu-H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400" b="0" dirty="0" smtClean="0">
                          <a:solidFill>
                            <a:schemeClr val="tx1"/>
                          </a:solidFill>
                        </a:rPr>
                        <a:t>F</a:t>
                      </a:r>
                      <a:r>
                        <a:rPr lang="hu-HU" sz="1400" b="0" dirty="0" err="1" smtClean="0">
                          <a:solidFill>
                            <a:schemeClr val="tx1"/>
                          </a:solidFill>
                        </a:rPr>
                        <a:t>elsőoktatás</a:t>
                      </a:r>
                      <a:r>
                        <a:rPr lang="hu-HU" sz="1400" b="0" baseline="0" dirty="0" smtClean="0">
                          <a:solidFill>
                            <a:schemeClr val="tx1"/>
                          </a:solidFill>
                        </a:rPr>
                        <a:t> vagy munka</a:t>
                      </a:r>
                      <a:endParaRPr lang="hu-H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hu-HU"/>
                    </a:p>
                  </a:txBody>
                  <a:tcPr/>
                </a:tc>
                <a:tc hMerge="1">
                  <a:txBody>
                    <a:bodyPr/>
                    <a:lstStyle/>
                    <a:p>
                      <a:endParaRPr lang="hu-HU"/>
                    </a:p>
                  </a:txBody>
                  <a:tcPr/>
                </a:tc>
                <a:tc hMerge="1">
                  <a:txBody>
                    <a:bodyPr/>
                    <a:lstStyle/>
                    <a:p>
                      <a:endParaRPr lang="hu-HU" dirty="0"/>
                    </a:p>
                  </a:txBody>
                  <a:tcPr/>
                </a:tc>
              </a:tr>
              <a:tr h="293232">
                <a:tc>
                  <a:txBody>
                    <a:bodyPr/>
                    <a:lstStyle/>
                    <a:p>
                      <a:pPr algn="ctr"/>
                      <a:r>
                        <a:rPr lang="hu-HU" sz="1100" b="0" dirty="0" smtClean="0"/>
                        <a:t>15.</a:t>
                      </a:r>
                      <a:endParaRPr lang="hu-HU"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ctr"/>
                      <a:r>
                        <a:rPr lang="en-US" sz="1400" b="0" dirty="0" smtClean="0"/>
                        <a:t>S</a:t>
                      </a:r>
                      <a:r>
                        <a:rPr lang="hu-HU" sz="1400" b="0" dirty="0" err="1" smtClean="0"/>
                        <a:t>zakképzési</a:t>
                      </a:r>
                      <a:r>
                        <a:rPr lang="hu-HU" sz="1400" b="0" dirty="0" smtClean="0"/>
                        <a:t> évfolyam vagy felsőoktatás vagy</a:t>
                      </a:r>
                      <a:r>
                        <a:rPr lang="hu-HU" sz="1400" b="0" baseline="0" dirty="0" smtClean="0"/>
                        <a:t> munka</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hu-HU" dirty="0"/>
                    </a:p>
                  </a:txBody>
                  <a:tcPr/>
                </a:tc>
                <a:tc gridSpan="2">
                  <a:txBody>
                    <a:bodyPr/>
                    <a:lstStyle/>
                    <a:p>
                      <a:pPr algn="ctr"/>
                      <a:r>
                        <a:rPr lang="en-US" sz="1400" dirty="0" smtClean="0"/>
                        <a:t>F</a:t>
                      </a:r>
                      <a:r>
                        <a:rPr lang="hu-HU" sz="1400" dirty="0" err="1" smtClean="0"/>
                        <a:t>elsőoktatás</a:t>
                      </a:r>
                      <a:r>
                        <a:rPr lang="hu-HU" sz="1400" dirty="0" smtClean="0"/>
                        <a:t> vagy</a:t>
                      </a:r>
                      <a:r>
                        <a:rPr lang="hu-HU" sz="1400" baseline="0" dirty="0" smtClean="0"/>
                        <a:t> munka</a:t>
                      </a: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hu-HU" dirty="0"/>
                    </a:p>
                  </a:txBody>
                  <a:tcPr/>
                </a:tc>
              </a:tr>
              <a:tr h="583419">
                <a:tc>
                  <a:txBody>
                    <a:bodyPr/>
                    <a:lstStyle/>
                    <a:p>
                      <a:pPr algn="ctr"/>
                      <a:r>
                        <a:rPr lang="hu-HU" sz="1100" dirty="0" smtClean="0"/>
                        <a:t>14.</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hu-HU" dirty="0"/>
                    </a:p>
                  </a:txBody>
                  <a:tcPr/>
                </a:tc>
                <a:tc hMerge="1" vMerge="1">
                  <a:txBody>
                    <a:bodyPr/>
                    <a:lstStyle/>
                    <a:p>
                      <a:endParaRPr lang="hu-HU" dirty="0"/>
                    </a:p>
                  </a:txBody>
                  <a:tcPr/>
                </a:tc>
                <a:tc>
                  <a:txBody>
                    <a:bodyPr/>
                    <a:lstStyle/>
                    <a:p>
                      <a:pPr algn="ctr"/>
                      <a:r>
                        <a:rPr lang="hu-HU" sz="1400" dirty="0" smtClean="0"/>
                        <a:t>technikus vagy munka</a:t>
                      </a:r>
                      <a:r>
                        <a:rPr lang="hu-HU" sz="1400" baseline="0" dirty="0" smtClean="0"/>
                        <a:t> vagy felsőoktatás</a:t>
                      </a: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2">
                  <a:txBody>
                    <a:bodyPr/>
                    <a:lstStyle/>
                    <a:p>
                      <a:pPr algn="ctr"/>
                      <a:r>
                        <a:rPr lang="hu-HU" sz="1400" dirty="0" smtClean="0"/>
                        <a:t>szakközépiskola</a:t>
                      </a:r>
                      <a:r>
                        <a:rPr lang="hu-HU" sz="1400" baseline="0" dirty="0" smtClean="0"/>
                        <a:t> érettségire vagy munka</a:t>
                      </a: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63909">
                <a:tc>
                  <a:txBody>
                    <a:bodyPr/>
                    <a:lstStyle/>
                    <a:p>
                      <a:pPr algn="ctr"/>
                      <a:r>
                        <a:rPr lang="hu-HU" sz="1100" dirty="0" smtClean="0"/>
                        <a:t>13.</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pPr algn="ctr"/>
                      <a:r>
                        <a:rPr lang="hu-HU" sz="1400" b="0" dirty="0" smtClean="0"/>
                        <a:t>Hétévfolyamos</a:t>
                      </a:r>
                      <a:r>
                        <a:rPr lang="hu-HU" sz="1400" b="0" baseline="0" dirty="0" smtClean="0"/>
                        <a:t> (fő)gimnázium</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4">
                  <a:txBody>
                    <a:bodyPr/>
                    <a:lstStyle/>
                    <a:p>
                      <a:pPr algn="ctr"/>
                      <a:r>
                        <a:rPr lang="hu-HU" sz="1400" b="0" dirty="0" err="1" smtClean="0"/>
                        <a:t>Négyévfolyamos</a:t>
                      </a:r>
                      <a:r>
                        <a:rPr lang="hu-HU" sz="1400" b="0" baseline="0" dirty="0" smtClean="0"/>
                        <a:t> (fő)gimnázium</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4">
                  <a:txBody>
                    <a:bodyPr/>
                    <a:lstStyle/>
                    <a:p>
                      <a:pPr algn="ctr"/>
                      <a:r>
                        <a:rPr lang="hu-HU" sz="1400" b="0" dirty="0" smtClean="0"/>
                        <a:t>Szakgimnázium</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hu-HU" dirty="0"/>
                    </a:p>
                  </a:txBody>
                  <a:tcPr/>
                </a:tc>
              </a:tr>
              <a:tr h="263909">
                <a:tc>
                  <a:txBody>
                    <a:bodyPr/>
                    <a:lstStyle/>
                    <a:p>
                      <a:pPr algn="ctr"/>
                      <a:r>
                        <a:rPr lang="hu-HU" sz="1100" dirty="0" smtClean="0"/>
                        <a:t>12.</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c rowSpan="3">
                  <a:txBody>
                    <a:bodyPr/>
                    <a:lstStyle/>
                    <a:p>
                      <a:pPr algn="ctr"/>
                      <a:r>
                        <a:rPr lang="hu-HU" sz="1400" b="0" dirty="0" smtClean="0"/>
                        <a:t>Szakközépiskola</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3909">
                <a:tc>
                  <a:txBody>
                    <a:bodyPr/>
                    <a:lstStyle/>
                    <a:p>
                      <a:pPr algn="ctr"/>
                      <a:r>
                        <a:rPr lang="hu-HU" sz="1100" dirty="0" smtClean="0"/>
                        <a:t>11.</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r>
              <a:tr h="263909">
                <a:tc>
                  <a:txBody>
                    <a:bodyPr/>
                    <a:lstStyle/>
                    <a:p>
                      <a:pPr algn="ctr"/>
                      <a:r>
                        <a:rPr lang="hu-HU" sz="1100" dirty="0" smtClean="0"/>
                        <a:t>10.</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r>
              <a:tr h="263909">
                <a:tc>
                  <a:txBody>
                    <a:bodyPr/>
                    <a:lstStyle/>
                    <a:p>
                      <a:pPr algn="ctr"/>
                      <a:r>
                        <a:rPr lang="hu-HU" sz="1100" dirty="0" smtClean="0"/>
                        <a:t>9.</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rowSpan="3" gridSpan="3">
                  <a:txBody>
                    <a:bodyPr/>
                    <a:lstStyle/>
                    <a:p>
                      <a:pPr algn="ctr"/>
                      <a:r>
                        <a:rPr lang="hu-HU" sz="1400" b="0" dirty="0" smtClean="0"/>
                        <a:t>Általános iskola felső tagozata</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3" hMerge="1">
                  <a:txBody>
                    <a:bodyPr/>
                    <a:lstStyle/>
                    <a:p>
                      <a:endParaRPr lang="hu-HU" dirty="0"/>
                    </a:p>
                  </a:txBody>
                  <a:tcPr/>
                </a:tc>
                <a:tc rowSpan="3" hMerge="1">
                  <a:txBody>
                    <a:bodyPr/>
                    <a:lstStyle/>
                    <a:p>
                      <a:endParaRPr lang="hu-HU"/>
                    </a:p>
                  </a:txBody>
                  <a:tcPr/>
                </a:tc>
              </a:tr>
              <a:tr h="263909">
                <a:tc>
                  <a:txBody>
                    <a:bodyPr/>
                    <a:lstStyle/>
                    <a:p>
                      <a:pPr algn="ctr"/>
                      <a:r>
                        <a:rPr lang="hu-HU" sz="1100" dirty="0" smtClean="0"/>
                        <a:t>8.</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gridSpan="3" vMerge="1">
                  <a:txBody>
                    <a:bodyPr/>
                    <a:lstStyle/>
                    <a:p>
                      <a:endParaRPr lang="hu-HU"/>
                    </a:p>
                  </a:txBody>
                  <a:tcPr/>
                </a:tc>
                <a:tc hMerge="1" vMerge="1">
                  <a:txBody>
                    <a:bodyPr/>
                    <a:lstStyle/>
                    <a:p>
                      <a:endParaRPr lang="hu-HU" dirty="0"/>
                    </a:p>
                  </a:txBody>
                  <a:tcPr/>
                </a:tc>
                <a:tc hMerge="1" vMerge="1">
                  <a:txBody>
                    <a:bodyPr/>
                    <a:lstStyle/>
                    <a:p>
                      <a:endParaRPr lang="hu-HU"/>
                    </a:p>
                  </a:txBody>
                  <a:tcPr/>
                </a:tc>
              </a:tr>
              <a:tr h="263909">
                <a:tc>
                  <a:txBody>
                    <a:bodyPr/>
                    <a:lstStyle/>
                    <a:p>
                      <a:pPr algn="ctr"/>
                      <a:r>
                        <a:rPr lang="hu-HU" sz="1100" dirty="0" smtClean="0"/>
                        <a:t>7.</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gridSpan="3" vMerge="1">
                  <a:txBody>
                    <a:bodyPr/>
                    <a:lstStyle/>
                    <a:p>
                      <a:endParaRPr lang="hu-HU"/>
                    </a:p>
                  </a:txBody>
                  <a:tcPr/>
                </a:tc>
                <a:tc hMerge="1" vMerge="1">
                  <a:txBody>
                    <a:bodyPr/>
                    <a:lstStyle/>
                    <a:p>
                      <a:endParaRPr lang="hu-HU" dirty="0"/>
                    </a:p>
                  </a:txBody>
                  <a:tcPr/>
                </a:tc>
                <a:tc hMerge="1" vMerge="1">
                  <a:txBody>
                    <a:bodyPr/>
                    <a:lstStyle/>
                    <a:p>
                      <a:endParaRPr lang="hu-HU" dirty="0"/>
                    </a:p>
                  </a:txBody>
                  <a:tcPr/>
                </a:tc>
              </a:tr>
              <a:tr h="263909">
                <a:tc>
                  <a:txBody>
                    <a:bodyPr/>
                    <a:lstStyle/>
                    <a:p>
                      <a:pPr algn="ctr"/>
                      <a:r>
                        <a:rPr lang="hu-HU" sz="1100" dirty="0" smtClean="0"/>
                        <a:t>6.</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6" gridSpan="4">
                  <a:txBody>
                    <a:bodyPr/>
                    <a:lstStyle/>
                    <a:p>
                      <a:pPr algn="ctr"/>
                      <a:r>
                        <a:rPr lang="hu-HU" sz="1400" b="1" dirty="0" smtClean="0"/>
                        <a:t>Általános iskola</a:t>
                      </a:r>
                      <a:r>
                        <a:rPr lang="hu-HU" sz="1400" b="1" baseline="0" dirty="0" smtClean="0"/>
                        <a:t> alsó tagozata</a:t>
                      </a:r>
                    </a:p>
                    <a:p>
                      <a:pPr algn="ctr"/>
                      <a:r>
                        <a:rPr lang="hu-HU" sz="1400" b="1" baseline="0" dirty="0" smtClean="0"/>
                        <a:t>„alapiskola”</a:t>
                      </a:r>
                    </a:p>
                    <a:p>
                      <a:pPr algn="ctr"/>
                      <a:r>
                        <a:rPr lang="hu-HU" sz="1400" b="1" baseline="0" dirty="0" smtClean="0"/>
                        <a:t>településszerkezettől függően 3+3-as tagolásra bontható</a:t>
                      </a:r>
                      <a:endParaRPr lang="hu-HU"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6" hMerge="1">
                  <a:txBody>
                    <a:bodyPr/>
                    <a:lstStyle/>
                    <a:p>
                      <a:endParaRPr lang="hu-HU" dirty="0"/>
                    </a:p>
                  </a:txBody>
                  <a:tcPr/>
                </a:tc>
                <a:tc rowSpan="6" hMerge="1">
                  <a:txBody>
                    <a:bodyPr/>
                    <a:lstStyle/>
                    <a:p>
                      <a:endParaRPr lang="hu-HU" dirty="0"/>
                    </a:p>
                  </a:txBody>
                  <a:tcPr/>
                </a:tc>
                <a:tc rowSpan="6" hMerge="1">
                  <a:txBody>
                    <a:bodyPr/>
                    <a:lstStyle/>
                    <a:p>
                      <a:endParaRPr lang="hu-HU" dirty="0"/>
                    </a:p>
                  </a:txBody>
                  <a:tcPr/>
                </a:tc>
              </a:tr>
              <a:tr h="263909">
                <a:tc>
                  <a:txBody>
                    <a:bodyPr/>
                    <a:lstStyle/>
                    <a:p>
                      <a:pPr algn="ctr"/>
                      <a:r>
                        <a:rPr lang="hu-HU" sz="1100" dirty="0" smtClean="0"/>
                        <a:t>5.</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vMerge="1">
                  <a:txBody>
                    <a:bodyPr/>
                    <a:lstStyle/>
                    <a:p>
                      <a:endParaRPr lang="hu-HU" dirty="0"/>
                    </a:p>
                  </a:txBody>
                  <a:tcPr/>
                </a:tc>
                <a:tc hMerge="1" vMerge="1">
                  <a:txBody>
                    <a:bodyPr/>
                    <a:lstStyle/>
                    <a:p>
                      <a:endParaRPr lang="hu-HU" dirty="0"/>
                    </a:p>
                  </a:txBody>
                  <a:tcPr/>
                </a:tc>
                <a:tc hMerge="1" vMerge="1">
                  <a:txBody>
                    <a:bodyPr/>
                    <a:lstStyle/>
                    <a:p>
                      <a:endParaRPr lang="hu-HU"/>
                    </a:p>
                  </a:txBody>
                  <a:tcPr/>
                </a:tc>
                <a:tc hMerge="1" vMerge="1">
                  <a:txBody>
                    <a:bodyPr/>
                    <a:lstStyle/>
                    <a:p>
                      <a:endParaRPr lang="hu-HU"/>
                    </a:p>
                  </a:txBody>
                  <a:tcPr/>
                </a:tc>
              </a:tr>
              <a:tr h="263909">
                <a:tc>
                  <a:txBody>
                    <a:bodyPr/>
                    <a:lstStyle/>
                    <a:p>
                      <a:pPr algn="ctr"/>
                      <a:r>
                        <a:rPr lang="hu-HU" sz="1100" dirty="0" smtClean="0"/>
                        <a:t>4.</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vMerge="1">
                  <a:txBody>
                    <a:bodyPr/>
                    <a:lstStyle/>
                    <a:p>
                      <a:endParaRPr lang="hu-HU"/>
                    </a:p>
                  </a:txBody>
                  <a:tcPr/>
                </a:tc>
                <a:tc hMerge="1" vMerge="1">
                  <a:txBody>
                    <a:bodyPr/>
                    <a:lstStyle/>
                    <a:p>
                      <a:endParaRPr lang="hu-HU" dirty="0"/>
                    </a:p>
                  </a:txBody>
                  <a:tcPr/>
                </a:tc>
                <a:tc hMerge="1" vMerge="1">
                  <a:txBody>
                    <a:bodyPr/>
                    <a:lstStyle/>
                    <a:p>
                      <a:endParaRPr lang="hu-HU"/>
                    </a:p>
                  </a:txBody>
                  <a:tcPr/>
                </a:tc>
                <a:tc hMerge="1" vMerge="1">
                  <a:txBody>
                    <a:bodyPr/>
                    <a:lstStyle/>
                    <a:p>
                      <a:endParaRPr lang="hu-HU"/>
                    </a:p>
                  </a:txBody>
                  <a:tcPr/>
                </a:tc>
              </a:tr>
              <a:tr h="263909">
                <a:tc>
                  <a:txBody>
                    <a:bodyPr/>
                    <a:lstStyle/>
                    <a:p>
                      <a:pPr algn="ctr"/>
                      <a:r>
                        <a:rPr lang="hu-HU" sz="1100" dirty="0" smtClean="0"/>
                        <a:t>3.</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vMerge="1">
                  <a:txBody>
                    <a:bodyPr/>
                    <a:lstStyle/>
                    <a:p>
                      <a:endParaRPr lang="hu-HU"/>
                    </a:p>
                  </a:txBody>
                  <a:tcPr/>
                </a:tc>
                <a:tc hMerge="1" vMerge="1">
                  <a:txBody>
                    <a:bodyPr/>
                    <a:lstStyle/>
                    <a:p>
                      <a:endParaRPr lang="hu-HU" dirty="0"/>
                    </a:p>
                  </a:txBody>
                  <a:tcPr/>
                </a:tc>
                <a:tc hMerge="1" vMerge="1">
                  <a:txBody>
                    <a:bodyPr/>
                    <a:lstStyle/>
                    <a:p>
                      <a:endParaRPr lang="hu-HU" dirty="0"/>
                    </a:p>
                  </a:txBody>
                  <a:tcPr/>
                </a:tc>
                <a:tc hMerge="1" vMerge="1">
                  <a:txBody>
                    <a:bodyPr/>
                    <a:lstStyle/>
                    <a:p>
                      <a:endParaRPr lang="hu-HU"/>
                    </a:p>
                  </a:txBody>
                  <a:tcPr/>
                </a:tc>
              </a:tr>
              <a:tr h="263909">
                <a:tc>
                  <a:txBody>
                    <a:bodyPr/>
                    <a:lstStyle/>
                    <a:p>
                      <a:pPr algn="ctr"/>
                      <a:r>
                        <a:rPr lang="hu-HU" sz="1100" dirty="0" smtClean="0"/>
                        <a:t>2.</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vMerge="1">
                  <a:txBody>
                    <a:bodyPr/>
                    <a:lstStyle/>
                    <a:p>
                      <a:endParaRPr lang="hu-HU"/>
                    </a:p>
                  </a:txBody>
                  <a:tcPr/>
                </a:tc>
                <a:tc hMerge="1" vMerge="1">
                  <a:txBody>
                    <a:bodyPr/>
                    <a:lstStyle/>
                    <a:p>
                      <a:endParaRPr lang="hu-HU"/>
                    </a:p>
                  </a:txBody>
                  <a:tcPr/>
                </a:tc>
                <a:tc hMerge="1" vMerge="1">
                  <a:txBody>
                    <a:bodyPr/>
                    <a:lstStyle/>
                    <a:p>
                      <a:endParaRPr lang="hu-HU" dirty="0"/>
                    </a:p>
                  </a:txBody>
                  <a:tcPr/>
                </a:tc>
                <a:tc hMerge="1" vMerge="1">
                  <a:txBody>
                    <a:bodyPr/>
                    <a:lstStyle/>
                    <a:p>
                      <a:endParaRPr lang="hu-HU" dirty="0"/>
                    </a:p>
                  </a:txBody>
                  <a:tcPr/>
                </a:tc>
              </a:tr>
              <a:tr h="0">
                <a:tc>
                  <a:txBody>
                    <a:bodyPr/>
                    <a:lstStyle/>
                    <a:p>
                      <a:pPr algn="ctr"/>
                      <a:r>
                        <a:rPr lang="hu-HU" sz="1100" dirty="0" smtClean="0"/>
                        <a:t>1.</a:t>
                      </a:r>
                      <a:endParaRPr lang="hu-H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vMerge="1">
                  <a:txBody>
                    <a:bodyPr/>
                    <a:lstStyle/>
                    <a:p>
                      <a:endParaRPr lang="hu-HU"/>
                    </a:p>
                  </a:txBody>
                  <a:tcPr/>
                </a:tc>
                <a:tc hMerge="1" vMerge="1">
                  <a:txBody>
                    <a:bodyPr/>
                    <a:lstStyle/>
                    <a:p>
                      <a:endParaRPr lang="hu-HU"/>
                    </a:p>
                  </a:txBody>
                  <a:tcPr/>
                </a:tc>
                <a:tc hMerge="1" vMerge="1">
                  <a:txBody>
                    <a:bodyPr/>
                    <a:lstStyle/>
                    <a:p>
                      <a:endParaRPr lang="hu-HU"/>
                    </a:p>
                  </a:txBody>
                  <a:tcPr/>
                </a:tc>
                <a:tc hMerge="1" vMerge="1">
                  <a:txBody>
                    <a:bodyPr/>
                    <a:lstStyle/>
                    <a:p>
                      <a:endParaRPr lang="hu-HU" dirty="0"/>
                    </a:p>
                  </a:txBody>
                  <a:tcPr/>
                </a:tc>
              </a:tr>
            </a:tbl>
          </a:graphicData>
        </a:graphic>
      </p:graphicFrame>
    </p:spTree>
    <p:custDataLst>
      <p:tags r:id="rId1"/>
    </p:custDataLst>
    <p:extLst>
      <p:ext uri="{BB962C8B-B14F-4D97-AF65-F5344CB8AC3E}">
        <p14:creationId xmlns:p14="http://schemas.microsoft.com/office/powerpoint/2010/main" val="4046000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37</a:t>
            </a:fld>
            <a:endParaRPr lang="hu-HU">
              <a:solidFill>
                <a:prstClr val="black">
                  <a:tint val="75000"/>
                </a:prstClr>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3106620226"/>
              </p:ext>
            </p:extLst>
          </p:nvPr>
        </p:nvGraphicFramePr>
        <p:xfrm>
          <a:off x="539551" y="1641500"/>
          <a:ext cx="8064897" cy="4709160"/>
        </p:xfrm>
        <a:graphic>
          <a:graphicData uri="http://schemas.openxmlformats.org/drawingml/2006/table">
            <a:tbl>
              <a:tblPr firstRow="1" bandRow="1">
                <a:tableStyleId>{5C22544A-7EE6-4342-B048-85BDC9FD1C3A}</a:tableStyleId>
              </a:tblPr>
              <a:tblGrid>
                <a:gridCol w="495214"/>
                <a:gridCol w="2396414"/>
                <a:gridCol w="2380545"/>
                <a:gridCol w="2792724"/>
              </a:tblGrid>
              <a:tr h="288032">
                <a:tc>
                  <a:txBody>
                    <a:bodyPr/>
                    <a:lstStyle/>
                    <a:p>
                      <a:pPr algn="ctr"/>
                      <a:r>
                        <a:rPr lang="hu-HU" sz="1100" dirty="0" smtClean="0">
                          <a:solidFill>
                            <a:schemeClr val="tx1"/>
                          </a:solidFill>
                        </a:rPr>
                        <a:t>Évf.</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solidFill>
                            <a:schemeClr val="tx1"/>
                          </a:solidFill>
                        </a:rPr>
                        <a:t>Felsőoktatás</a:t>
                      </a:r>
                      <a:r>
                        <a:rPr lang="hu-HU" sz="1400" b="0" baseline="0" dirty="0" smtClean="0">
                          <a:solidFill>
                            <a:schemeClr val="tx1"/>
                          </a:solidFill>
                        </a:rPr>
                        <a:t> vagy munka</a:t>
                      </a:r>
                      <a:endParaRPr lang="hu-H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hu-HU" dirty="0"/>
                    </a:p>
                  </a:txBody>
                  <a:tcPr/>
                </a:tc>
                <a:tc hMerge="1">
                  <a:txBody>
                    <a:bodyPr/>
                    <a:lstStyle/>
                    <a:p>
                      <a:endParaRPr lang="hu-HU" dirty="0"/>
                    </a:p>
                  </a:txBody>
                  <a:tcPr/>
                </a:tc>
              </a:tr>
              <a:tr h="450163">
                <a:tc>
                  <a:txBody>
                    <a:bodyPr/>
                    <a:lstStyle/>
                    <a:p>
                      <a:pPr algn="ctr"/>
                      <a:r>
                        <a:rPr lang="hu-HU" sz="1100" dirty="0" smtClean="0">
                          <a:solidFill>
                            <a:schemeClr val="tx1"/>
                          </a:solidFill>
                        </a:rPr>
                        <a:t>15</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hu-HU" sz="1400" dirty="0" smtClean="0"/>
                        <a:t>Szakképzési évfolyam vagy felsőoktatás vagy munka</a:t>
                      </a: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dirty="0" smtClean="0"/>
                        <a:t>Felsőoktatás</a:t>
                      </a:r>
                      <a:r>
                        <a:rPr lang="hu-HU" sz="1400" baseline="0" dirty="0" smtClean="0"/>
                        <a:t> vagy munka</a:t>
                      </a:r>
                      <a:endParaRPr lang="hu-HU" sz="1400" dirty="0" smtClean="0"/>
                    </a:p>
                    <a:p>
                      <a:pPr algn="ct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hu-HU" dirty="0"/>
                    </a:p>
                  </a:txBody>
                  <a:tcPr/>
                </a:tc>
              </a:tr>
              <a:tr h="420152">
                <a:tc>
                  <a:txBody>
                    <a:bodyPr/>
                    <a:lstStyle/>
                    <a:p>
                      <a:pPr algn="ctr"/>
                      <a:r>
                        <a:rPr lang="hu-HU" sz="1100" dirty="0" smtClean="0">
                          <a:solidFill>
                            <a:schemeClr val="tx1"/>
                          </a:solidFill>
                        </a:rPr>
                        <a:t>14</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dirty="0" smtClean="0"/>
                        <a:t>Technikus vagy munka vagy felsőoktatás</a:t>
                      </a: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2">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Szakközépiskola vagy érettségi</a:t>
                      </a:r>
                      <a:r>
                        <a:rPr lang="hu-HU" sz="1400" b="0" baseline="0" dirty="0" smtClean="0"/>
                        <a:t> vagy munka</a:t>
                      </a: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55093">
                <a:tc>
                  <a:txBody>
                    <a:bodyPr/>
                    <a:lstStyle/>
                    <a:p>
                      <a:pPr algn="ctr"/>
                      <a:r>
                        <a:rPr lang="hu-HU" sz="1100" dirty="0" smtClean="0">
                          <a:solidFill>
                            <a:schemeClr val="tx1"/>
                          </a:solidFill>
                        </a:rPr>
                        <a:t>13</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Négy évfolyamos (fő)gimnázium</a:t>
                      </a:r>
                    </a:p>
                    <a:p>
                      <a:pPr algn="ct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4">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Szakgimnázium</a:t>
                      </a:r>
                    </a:p>
                    <a:p>
                      <a:pPr algn="ct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hu-HU" dirty="0"/>
                    </a:p>
                  </a:txBody>
                  <a:tcPr/>
                </a:tc>
              </a:tr>
              <a:tr h="255093">
                <a:tc>
                  <a:txBody>
                    <a:bodyPr/>
                    <a:lstStyle/>
                    <a:p>
                      <a:pPr algn="ctr"/>
                      <a:r>
                        <a:rPr lang="hu-HU" sz="1100" dirty="0" smtClean="0">
                          <a:solidFill>
                            <a:schemeClr val="tx1"/>
                          </a:solidFill>
                        </a:rPr>
                        <a:t>12</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rowSpan="3">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Szakközépiskola</a:t>
                      </a:r>
                    </a:p>
                    <a:p>
                      <a:pPr algn="ctr"/>
                      <a:endParaRPr lang="hu-H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55093">
                <a:tc>
                  <a:txBody>
                    <a:bodyPr/>
                    <a:lstStyle/>
                    <a:p>
                      <a:pPr algn="ctr"/>
                      <a:r>
                        <a:rPr lang="hu-HU" sz="1100" dirty="0" smtClean="0">
                          <a:solidFill>
                            <a:schemeClr val="tx1"/>
                          </a:solidFill>
                        </a:rPr>
                        <a:t>11</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r>
              <a:tr h="255093">
                <a:tc>
                  <a:txBody>
                    <a:bodyPr/>
                    <a:lstStyle/>
                    <a:p>
                      <a:pPr algn="ctr"/>
                      <a:r>
                        <a:rPr lang="hu-HU" sz="1100" dirty="0" smtClean="0">
                          <a:solidFill>
                            <a:schemeClr val="tx1"/>
                          </a:solidFill>
                        </a:rPr>
                        <a:t>10</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u-HU" dirty="0"/>
                    </a:p>
                  </a:txBody>
                  <a:tcPr/>
                </a:tc>
                <a:tc vMerge="1">
                  <a:txBody>
                    <a:bodyPr/>
                    <a:lstStyle/>
                    <a:p>
                      <a:endParaRPr lang="hu-HU" dirty="0"/>
                    </a:p>
                  </a:txBody>
                  <a:tcPr/>
                </a:tc>
                <a:tc vMerge="1">
                  <a:txBody>
                    <a:bodyPr/>
                    <a:lstStyle/>
                    <a:p>
                      <a:endParaRPr lang="hu-HU" dirty="0"/>
                    </a:p>
                  </a:txBody>
                  <a:tcPr/>
                </a:tc>
              </a:tr>
              <a:tr h="255093">
                <a:tc>
                  <a:txBody>
                    <a:bodyPr/>
                    <a:lstStyle/>
                    <a:p>
                      <a:pPr algn="ctr"/>
                      <a:r>
                        <a:rPr lang="hu-HU" sz="1100" dirty="0" smtClean="0">
                          <a:solidFill>
                            <a:schemeClr val="tx1"/>
                          </a:solidFill>
                        </a:rPr>
                        <a:t>9</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gridSpan="3">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Általános iskola felső</a:t>
                      </a:r>
                      <a:r>
                        <a:rPr lang="hu-HU" sz="1400" b="0" baseline="0" dirty="0" smtClean="0"/>
                        <a:t> tagozata</a:t>
                      </a:r>
                      <a:endParaRPr lang="hu-HU"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6" hMerge="1">
                  <a:txBody>
                    <a:bodyPr/>
                    <a:lstStyle/>
                    <a:p>
                      <a:endParaRPr lang="hu-HU"/>
                    </a:p>
                  </a:txBody>
                  <a:tcPr/>
                </a:tc>
                <a:tc rowSpan="6" hMerge="1">
                  <a:txBody>
                    <a:bodyPr/>
                    <a:lstStyle/>
                    <a:p>
                      <a:endParaRPr lang="hu-HU"/>
                    </a:p>
                  </a:txBody>
                  <a:tcPr/>
                </a:tc>
              </a:tr>
              <a:tr h="255093">
                <a:tc>
                  <a:txBody>
                    <a:bodyPr/>
                    <a:lstStyle/>
                    <a:p>
                      <a:pPr algn="ctr"/>
                      <a:r>
                        <a:rPr lang="hu-HU" sz="1100" dirty="0" smtClean="0">
                          <a:solidFill>
                            <a:schemeClr val="tx1"/>
                          </a:solidFill>
                        </a:rPr>
                        <a:t>8</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dirty="0"/>
                    </a:p>
                  </a:txBody>
                  <a:tcPr/>
                </a:tc>
                <a:tc hMerge="1" vMerge="1">
                  <a:txBody>
                    <a:bodyPr/>
                    <a:lstStyle/>
                    <a:p>
                      <a:endParaRPr lang="hu-HU"/>
                    </a:p>
                  </a:txBody>
                  <a:tcPr/>
                </a:tc>
                <a:tc hMerge="1" vMerge="1">
                  <a:txBody>
                    <a:bodyPr/>
                    <a:lstStyle/>
                    <a:p>
                      <a:endParaRPr lang="hu-HU"/>
                    </a:p>
                  </a:txBody>
                  <a:tcPr/>
                </a:tc>
              </a:tr>
              <a:tr h="255093">
                <a:tc>
                  <a:txBody>
                    <a:bodyPr/>
                    <a:lstStyle/>
                    <a:p>
                      <a:pPr algn="ctr"/>
                      <a:r>
                        <a:rPr lang="hu-HU" sz="1100" dirty="0" smtClean="0">
                          <a:solidFill>
                            <a:schemeClr val="tx1"/>
                          </a:solidFill>
                        </a:rPr>
                        <a:t>7</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dirty="0"/>
                    </a:p>
                  </a:txBody>
                  <a:tcPr/>
                </a:tc>
                <a:tc hMerge="1" vMerge="1">
                  <a:txBody>
                    <a:bodyPr/>
                    <a:lstStyle/>
                    <a:p>
                      <a:endParaRPr lang="hu-HU"/>
                    </a:p>
                  </a:txBody>
                  <a:tcPr/>
                </a:tc>
                <a:tc hMerge="1" vMerge="1">
                  <a:txBody>
                    <a:bodyPr/>
                    <a:lstStyle/>
                    <a:p>
                      <a:endParaRPr lang="hu-HU"/>
                    </a:p>
                  </a:txBody>
                  <a:tcPr/>
                </a:tc>
              </a:tr>
              <a:tr h="255093">
                <a:tc>
                  <a:txBody>
                    <a:bodyPr/>
                    <a:lstStyle/>
                    <a:p>
                      <a:pPr algn="ctr"/>
                      <a:r>
                        <a:rPr lang="hu-HU" sz="1100" dirty="0" smtClean="0">
                          <a:solidFill>
                            <a:schemeClr val="tx1"/>
                          </a:solidFill>
                        </a:rPr>
                        <a:t>6</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dirty="0"/>
                    </a:p>
                  </a:txBody>
                  <a:tcPr/>
                </a:tc>
                <a:tc hMerge="1" vMerge="1">
                  <a:txBody>
                    <a:bodyPr/>
                    <a:lstStyle/>
                    <a:p>
                      <a:endParaRPr lang="hu-HU"/>
                    </a:p>
                  </a:txBody>
                  <a:tcPr/>
                </a:tc>
                <a:tc hMerge="1" vMerge="1">
                  <a:txBody>
                    <a:bodyPr/>
                    <a:lstStyle/>
                    <a:p>
                      <a:endParaRPr lang="hu-HU"/>
                    </a:p>
                  </a:txBody>
                  <a:tcPr/>
                </a:tc>
              </a:tr>
              <a:tr h="255093">
                <a:tc>
                  <a:txBody>
                    <a:bodyPr/>
                    <a:lstStyle/>
                    <a:p>
                      <a:pPr algn="ctr"/>
                      <a:r>
                        <a:rPr lang="hu-HU" sz="1100" dirty="0" smtClean="0">
                          <a:solidFill>
                            <a:schemeClr val="tx1"/>
                          </a:solidFill>
                        </a:rPr>
                        <a:t>5</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dirty="0"/>
                    </a:p>
                  </a:txBody>
                  <a:tcPr/>
                </a:tc>
                <a:tc hMerge="1" vMerge="1">
                  <a:txBody>
                    <a:bodyPr/>
                    <a:lstStyle/>
                    <a:p>
                      <a:endParaRPr lang="hu-HU"/>
                    </a:p>
                  </a:txBody>
                  <a:tcPr/>
                </a:tc>
                <a:tc hMerge="1" vMerge="1">
                  <a:txBody>
                    <a:bodyPr/>
                    <a:lstStyle/>
                    <a:p>
                      <a:endParaRPr lang="hu-HU"/>
                    </a:p>
                  </a:txBody>
                  <a:tcPr/>
                </a:tc>
              </a:tr>
              <a:tr h="255093">
                <a:tc>
                  <a:txBody>
                    <a:bodyPr/>
                    <a:lstStyle/>
                    <a:p>
                      <a:pPr algn="ctr"/>
                      <a:r>
                        <a:rPr lang="hu-HU" sz="1100" dirty="0" smtClean="0">
                          <a:solidFill>
                            <a:schemeClr val="tx1"/>
                          </a:solidFill>
                        </a:rPr>
                        <a:t>4</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dirty="0"/>
                    </a:p>
                  </a:txBody>
                  <a:tcPr/>
                </a:tc>
                <a:tc hMerge="1" vMerge="1">
                  <a:txBody>
                    <a:bodyPr/>
                    <a:lstStyle/>
                    <a:p>
                      <a:endParaRPr lang="hu-HU" dirty="0"/>
                    </a:p>
                  </a:txBody>
                  <a:tcPr/>
                </a:tc>
                <a:tc hMerge="1" vMerge="1">
                  <a:txBody>
                    <a:bodyPr/>
                    <a:lstStyle/>
                    <a:p>
                      <a:endParaRPr lang="hu-HU" dirty="0"/>
                    </a:p>
                  </a:txBody>
                  <a:tcPr/>
                </a:tc>
              </a:tr>
              <a:tr h="255093">
                <a:tc>
                  <a:txBody>
                    <a:bodyPr/>
                    <a:lstStyle/>
                    <a:p>
                      <a:pPr algn="ctr"/>
                      <a:r>
                        <a:rPr lang="hu-HU" sz="1100" dirty="0" smtClean="0">
                          <a:solidFill>
                            <a:schemeClr val="tx1"/>
                          </a:solidFill>
                        </a:rPr>
                        <a:t>3</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3">
                  <a:txBody>
                    <a:bodyPr/>
                    <a:lstStyle/>
                    <a:p>
                      <a:pPr marL="0" marR="0" lvl="0" indent="0" algn="ctr" defTabSz="685223" rtl="0" eaLnBrk="1" fontAlgn="auto" latinLnBrk="0" hangingPunct="1">
                        <a:lnSpc>
                          <a:spcPct val="100000"/>
                        </a:lnSpc>
                        <a:spcBef>
                          <a:spcPts val="0"/>
                        </a:spcBef>
                        <a:spcAft>
                          <a:spcPts val="0"/>
                        </a:spcAft>
                        <a:buClrTx/>
                        <a:buSzTx/>
                        <a:buFontTx/>
                        <a:buNone/>
                        <a:tabLst/>
                        <a:defRPr/>
                      </a:pPr>
                      <a:r>
                        <a:rPr lang="hu-HU" sz="1400" b="0" dirty="0" smtClean="0"/>
                        <a:t>Általános</a:t>
                      </a:r>
                      <a:r>
                        <a:rPr lang="hu-HU" sz="1400" b="0" baseline="0" dirty="0" smtClean="0"/>
                        <a:t> </a:t>
                      </a:r>
                      <a:r>
                        <a:rPr lang="hu-HU" sz="1400" b="0" dirty="0" smtClean="0"/>
                        <a:t>iskola alsó tagozata „alapiskola”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hMerge="1">
                  <a:txBody>
                    <a:bodyPr/>
                    <a:lstStyle/>
                    <a:p>
                      <a:endParaRPr lang="hu-HU" dirty="0"/>
                    </a:p>
                  </a:txBody>
                  <a:tcPr/>
                </a:tc>
                <a:tc rowSpan="3" hMerge="1">
                  <a:txBody>
                    <a:bodyPr/>
                    <a:lstStyle/>
                    <a:p>
                      <a:endParaRPr lang="hu-HU"/>
                    </a:p>
                  </a:txBody>
                  <a:tcPr/>
                </a:tc>
              </a:tr>
              <a:tr h="255093">
                <a:tc>
                  <a:txBody>
                    <a:bodyPr/>
                    <a:lstStyle/>
                    <a:p>
                      <a:pPr algn="ctr"/>
                      <a:r>
                        <a:rPr lang="hu-HU" sz="1100" dirty="0" smtClean="0">
                          <a:solidFill>
                            <a:schemeClr val="tx1"/>
                          </a:solidFill>
                        </a:rPr>
                        <a:t>2</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a:p>
                  </a:txBody>
                  <a:tcPr/>
                </a:tc>
                <a:tc hMerge="1" vMerge="1">
                  <a:txBody>
                    <a:bodyPr/>
                    <a:lstStyle/>
                    <a:p>
                      <a:endParaRPr lang="hu-HU" dirty="0"/>
                    </a:p>
                  </a:txBody>
                  <a:tcPr/>
                </a:tc>
                <a:tc hMerge="1" vMerge="1">
                  <a:txBody>
                    <a:bodyPr/>
                    <a:lstStyle/>
                    <a:p>
                      <a:endParaRPr lang="hu-HU" dirty="0"/>
                    </a:p>
                  </a:txBody>
                  <a:tcPr/>
                </a:tc>
              </a:tr>
              <a:tr h="255093">
                <a:tc>
                  <a:txBody>
                    <a:bodyPr/>
                    <a:lstStyle/>
                    <a:p>
                      <a:pPr algn="ctr"/>
                      <a:r>
                        <a:rPr lang="hu-HU" sz="1100" dirty="0" smtClean="0">
                          <a:solidFill>
                            <a:schemeClr val="tx1"/>
                          </a:solidFill>
                        </a:rPr>
                        <a:t>1</a:t>
                      </a:r>
                      <a:endParaRPr lang="hu-H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vMerge="1">
                  <a:txBody>
                    <a:bodyPr/>
                    <a:lstStyle/>
                    <a:p>
                      <a:endParaRPr lang="hu-HU"/>
                    </a:p>
                  </a:txBody>
                  <a:tcPr/>
                </a:tc>
                <a:tc hMerge="1" vMerge="1">
                  <a:txBody>
                    <a:bodyPr/>
                    <a:lstStyle/>
                    <a:p>
                      <a:endParaRPr lang="hu-HU"/>
                    </a:p>
                  </a:txBody>
                  <a:tcPr/>
                </a:tc>
                <a:tc hMerge="1" vMerge="1">
                  <a:txBody>
                    <a:bodyPr/>
                    <a:lstStyle/>
                    <a:p>
                      <a:endParaRPr lang="hu-HU" dirty="0"/>
                    </a:p>
                  </a:txBody>
                  <a:tcPr/>
                </a:tc>
              </a:tr>
            </a:tbl>
          </a:graphicData>
        </a:graphic>
      </p:graphicFrame>
      <p:sp>
        <p:nvSpPr>
          <p:cNvPr id="7" name="Cím 4"/>
          <p:cNvSpPr>
            <a:spLocks noGrp="1"/>
          </p:cNvSpPr>
          <p:nvPr>
            <p:ph type="title"/>
          </p:nvPr>
        </p:nvSpPr>
        <p:spPr>
          <a:xfrm>
            <a:off x="251520" y="359701"/>
            <a:ext cx="8496944" cy="765043"/>
          </a:xfrm>
        </p:spPr>
        <p:txBody>
          <a:bodyPr vert="horz" lIns="91407" tIns="45705" rIns="91407" bIns="45705" rtlCol="0" anchor="t">
            <a:noAutofit/>
          </a:bodyPr>
          <a:lstStyle/>
          <a:p>
            <a:r>
              <a:rPr lang="en-US" dirty="0" smtClean="0"/>
              <a:t>9 </a:t>
            </a:r>
            <a:r>
              <a:rPr lang="en-US" dirty="0" err="1" smtClean="0"/>
              <a:t>évfolyamos</a:t>
            </a:r>
            <a:r>
              <a:rPr lang="en-US" dirty="0" smtClean="0"/>
              <a:t> </a:t>
            </a:r>
            <a:r>
              <a:rPr lang="en-US" dirty="0" err="1" smtClean="0"/>
              <a:t>általános</a:t>
            </a:r>
            <a:r>
              <a:rPr lang="en-US" dirty="0" smtClean="0"/>
              <a:t> </a:t>
            </a:r>
            <a:r>
              <a:rPr lang="en-US" dirty="0" err="1" smtClean="0"/>
              <a:t>iskola</a:t>
            </a:r>
            <a:r>
              <a:rPr lang="en-US" dirty="0" smtClean="0"/>
              <a:t/>
            </a:r>
            <a:br>
              <a:rPr lang="en-US" dirty="0" smtClean="0"/>
            </a:br>
            <a:r>
              <a:rPr lang="en-US" sz="2400" dirty="0" err="1" smtClean="0"/>
              <a:t>Alapiskola</a:t>
            </a:r>
            <a:r>
              <a:rPr lang="en-US" sz="2400" dirty="0" smtClean="0"/>
              <a:t> – 3 </a:t>
            </a:r>
            <a:r>
              <a:rPr lang="en-US" sz="2400" dirty="0" err="1" smtClean="0"/>
              <a:t>évfolyam</a:t>
            </a:r>
            <a:r>
              <a:rPr lang="en-US" dirty="0" smtClean="0"/>
              <a:t/>
            </a:r>
            <a:br>
              <a:rPr lang="en-US" dirty="0" smtClean="0"/>
            </a:br>
            <a:endParaRPr lang="en-US" dirty="0"/>
          </a:p>
        </p:txBody>
      </p:sp>
    </p:spTree>
    <p:custDataLst>
      <p:tags r:id="rId1"/>
    </p:custDataLst>
    <p:extLst>
      <p:ext uri="{BB962C8B-B14F-4D97-AF65-F5344CB8AC3E}">
        <p14:creationId xmlns:p14="http://schemas.microsoft.com/office/powerpoint/2010/main" val="832976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65126"/>
            <a:ext cx="7886700" cy="1325563"/>
          </a:xfrm>
        </p:spPr>
        <p:txBody>
          <a:bodyPr/>
          <a:lstStyle/>
          <a:p>
            <a:r>
              <a:rPr lang="en-US" dirty="0" err="1" smtClean="0"/>
              <a:t>Az</a:t>
            </a:r>
            <a:r>
              <a:rPr lang="en-US" dirty="0" smtClean="0"/>
              <a:t> </a:t>
            </a:r>
            <a:r>
              <a:rPr lang="en-US" dirty="0" err="1" smtClean="0"/>
              <a:t>egyes</a:t>
            </a:r>
            <a:r>
              <a:rPr lang="en-US" dirty="0" smtClean="0"/>
              <a:t> </a:t>
            </a:r>
            <a:r>
              <a:rPr lang="en-US" dirty="0" err="1" smtClean="0"/>
              <a:t>megoldások</a:t>
            </a:r>
            <a:r>
              <a:rPr lang="en-US" dirty="0" smtClean="0"/>
              <a:t> </a:t>
            </a:r>
            <a:r>
              <a:rPr lang="en-US" dirty="0" err="1" smtClean="0"/>
              <a:t>összehasonlítása</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1226036167"/>
              </p:ext>
            </p:extLst>
          </p:nvPr>
        </p:nvGraphicFramePr>
        <p:xfrm>
          <a:off x="323528" y="1412776"/>
          <a:ext cx="8568952" cy="5056432"/>
        </p:xfrm>
        <a:graphic>
          <a:graphicData uri="http://schemas.openxmlformats.org/drawingml/2006/table">
            <a:tbl>
              <a:tblPr firstRow="1" bandRow="1">
                <a:tableStyleId>{3B4B98B0-60AC-42C2-AFA5-B58CD77FA1E5}</a:tableStyleId>
              </a:tblPr>
              <a:tblGrid>
                <a:gridCol w="1403452"/>
                <a:gridCol w="2881024"/>
                <a:gridCol w="2142238"/>
                <a:gridCol w="2142238"/>
              </a:tblGrid>
              <a:tr h="604304">
                <a:tc>
                  <a:txBody>
                    <a:bodyPr/>
                    <a:lstStyle/>
                    <a:p>
                      <a:pPr>
                        <a:lnSpc>
                          <a:spcPct val="115000"/>
                        </a:lnSpc>
                        <a:spcAft>
                          <a:spcPts val="0"/>
                        </a:spcAft>
                      </a:pPr>
                      <a:r>
                        <a:rPr lang="hu-HU" sz="1800" dirty="0">
                          <a:effectLst/>
                        </a:rPr>
                        <a:t> </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Jelenlegi </a:t>
                      </a:r>
                      <a:r>
                        <a:rPr lang="hu-HU" sz="1800" dirty="0" err="1" smtClean="0">
                          <a:effectLst/>
                        </a:rPr>
                        <a:t>iskolaszerk</a:t>
                      </a:r>
                      <a:r>
                        <a:rPr lang="en-US" sz="1800" baseline="0" dirty="0" err="1" smtClean="0">
                          <a:effectLst/>
                        </a:rPr>
                        <a:t>ezet</a:t>
                      </a:r>
                      <a:r>
                        <a:rPr lang="en-US" sz="1800" baseline="0" dirty="0" smtClean="0">
                          <a:effectLst/>
                        </a:rPr>
                        <a:t> </a:t>
                      </a:r>
                      <a:r>
                        <a:rPr lang="hu-HU" sz="1800" dirty="0" smtClean="0">
                          <a:effectLst/>
                        </a:rPr>
                        <a:t>óvoda-iskola átmenettel</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6+3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3+6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r>
              <a:tr h="2400431">
                <a:tc>
                  <a:txBody>
                    <a:bodyPr/>
                    <a:lstStyle/>
                    <a:p>
                      <a:pPr>
                        <a:lnSpc>
                          <a:spcPct val="115000"/>
                        </a:lnSpc>
                        <a:spcAft>
                          <a:spcPts val="0"/>
                        </a:spcAft>
                      </a:pPr>
                      <a:r>
                        <a:rPr lang="hu-HU" sz="1400" dirty="0">
                          <a:effectLst/>
                        </a:rPr>
                        <a:t>Átmenet</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Az óvoda-iskola átmenetet </a:t>
                      </a:r>
                      <a:r>
                        <a:rPr lang="hu-HU" sz="1400" dirty="0" smtClean="0">
                          <a:effectLst/>
                        </a:rPr>
                        <a:t>támogatja</a:t>
                      </a:r>
                      <a:r>
                        <a:rPr lang="hu-HU" sz="1400" baseline="0" dirty="0" smtClean="0">
                          <a:effectLst/>
                        </a:rPr>
                        <a:t> az iskolakészültség elérésével, az egyéni fejlődési ütemmel.</a:t>
                      </a:r>
                      <a:endParaRPr lang="hu-HU" sz="1400" dirty="0">
                        <a:effectLst/>
                        <a:latin typeface="Calibri"/>
                        <a:ea typeface="Calibri"/>
                        <a:cs typeface="Times New Roman"/>
                      </a:endParaRPr>
                    </a:p>
                  </a:txBody>
                  <a:tcPr marL="68580" marR="68580" marT="0" marB="0" anchor="ctr"/>
                </a:tc>
                <a:tc>
                  <a:txBody>
                    <a:bodyPr/>
                    <a:lstStyle/>
                    <a:p>
                      <a:pPr lvl="0" algn="just"/>
                      <a:r>
                        <a:rPr lang="hu-HU" sz="1200" dirty="0" smtClean="0">
                          <a:effectLst/>
                        </a:rPr>
                        <a:t>A</a:t>
                      </a:r>
                      <a:r>
                        <a:rPr lang="hu-HU" sz="1200" kern="1200" dirty="0" smtClean="0">
                          <a:solidFill>
                            <a:schemeClr val="tx1"/>
                          </a:solidFill>
                          <a:effectLst/>
                          <a:latin typeface="+mn-lt"/>
                          <a:ea typeface="+mn-ea"/>
                          <a:cs typeface="+mn-cs"/>
                        </a:rPr>
                        <a:t> hat iskolai alapozó évfolyam elvégzése megerősítené azon tanulói csoportok esetében is az alapkészségeket, az alapműveleti gondolkodást és a problémaközpontú gondolkodást, akik eddig a leginkább a korai iskolai lemorzsolódó csoport tagjaivá váltak.</a:t>
                      </a:r>
                    </a:p>
                    <a:p>
                      <a:pPr algn="just"/>
                      <a:r>
                        <a:rPr lang="hu-HU" sz="1200" kern="1200" dirty="0" smtClean="0">
                          <a:solidFill>
                            <a:schemeClr val="tx1"/>
                          </a:solidFill>
                          <a:effectLst/>
                          <a:latin typeface="+mn-lt"/>
                          <a:ea typeface="+mn-ea"/>
                          <a:cs typeface="+mn-cs"/>
                        </a:rPr>
                        <a:t>Biztonságosabb alapokra építve a hetedik-kilencedik általános iskolai évfolyamokon a képzés eredményesebbé válna.</a:t>
                      </a:r>
                      <a:endParaRPr lang="hu-HU" sz="1200" dirty="0">
                        <a:effectLst/>
                        <a:latin typeface="Calibri"/>
                        <a:ea typeface="Calibri"/>
                        <a:cs typeface="Times New Roman"/>
                      </a:endParaRPr>
                    </a:p>
                  </a:txBody>
                  <a:tcPr marL="68580" marR="68580" marT="0" marB="0" anchor="ctr"/>
                </a:tc>
                <a:tc>
                  <a:txBody>
                    <a:bodyPr/>
                    <a:lstStyle/>
                    <a:p>
                      <a:pPr algn="just"/>
                      <a:r>
                        <a:rPr lang="hu-HU" sz="1100" dirty="0" smtClean="0">
                          <a:effectLst/>
                          <a:latin typeface="Calibri"/>
                          <a:ea typeface="Calibri"/>
                          <a:cs typeface="Times New Roman"/>
                        </a:rPr>
                        <a:t>Korai iskolaváltás</a:t>
                      </a:r>
                      <a:r>
                        <a:rPr lang="hu-HU" sz="1100" baseline="0" dirty="0" smtClean="0">
                          <a:effectLst/>
                          <a:latin typeface="Calibri"/>
                          <a:ea typeface="Calibri"/>
                          <a:cs typeface="Times New Roman"/>
                        </a:rPr>
                        <a:t> miatt nehézséget jelent.</a:t>
                      </a:r>
                      <a:endParaRPr lang="hu-HU" sz="1100" dirty="0">
                        <a:effectLst/>
                        <a:latin typeface="Calibri"/>
                        <a:ea typeface="Calibri"/>
                        <a:cs typeface="Times New Roman"/>
                      </a:endParaRPr>
                    </a:p>
                  </a:txBody>
                  <a:tcPr marL="68580" marR="68580" marT="0" marB="0" anchor="ctr"/>
                </a:tc>
              </a:tr>
              <a:tr h="1891808">
                <a:tc>
                  <a:txBody>
                    <a:bodyPr/>
                    <a:lstStyle/>
                    <a:p>
                      <a:pPr>
                        <a:lnSpc>
                          <a:spcPct val="115000"/>
                        </a:lnSpc>
                        <a:spcAft>
                          <a:spcPts val="0"/>
                        </a:spcAft>
                      </a:pPr>
                      <a:r>
                        <a:rPr lang="hu-HU" sz="1400" dirty="0">
                          <a:effectLst/>
                        </a:rPr>
                        <a:t>Tartalmi szabályozás</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A pedagógiai szakaszokat nem változtatja, </a:t>
                      </a:r>
                      <a:r>
                        <a:rPr lang="hu-HU" sz="1400" dirty="0" smtClean="0">
                          <a:effectLst/>
                        </a:rPr>
                        <a:t>de </a:t>
                      </a:r>
                      <a:r>
                        <a:rPr lang="hu-HU" sz="1400" dirty="0">
                          <a:effectLst/>
                        </a:rPr>
                        <a:t>a tartalmi megújítás </a:t>
                      </a:r>
                      <a:r>
                        <a:rPr lang="hu-HU" sz="1400" dirty="0" smtClean="0">
                          <a:effectLst/>
                        </a:rPr>
                        <a:t>szükséges</a:t>
                      </a:r>
                      <a:r>
                        <a:rPr lang="hu-HU" sz="1400" baseline="0" dirty="0" smtClean="0">
                          <a:effectLst/>
                        </a:rPr>
                        <a:t> a </a:t>
                      </a:r>
                      <a:r>
                        <a:rPr lang="hu-HU" sz="1400" baseline="0" dirty="0" err="1" smtClean="0">
                          <a:effectLst/>
                        </a:rPr>
                        <a:t>Nat</a:t>
                      </a:r>
                      <a:r>
                        <a:rPr lang="hu-HU" sz="1400" baseline="0" dirty="0" smtClean="0">
                          <a:effectLst/>
                        </a:rPr>
                        <a:t> koncepciójának megfelelően.</a:t>
                      </a:r>
                      <a:endParaRPr lang="hu-HU" sz="1400" dirty="0" smtClean="0">
                        <a:effectLst/>
                      </a:endParaRPr>
                    </a:p>
                  </a:txBody>
                  <a:tcPr marL="68580" marR="68580" marT="0" marB="0" anchor="ctr"/>
                </a:tc>
                <a:tc>
                  <a:txBody>
                    <a:bodyPr/>
                    <a:lstStyle/>
                    <a:p>
                      <a:pPr>
                        <a:lnSpc>
                          <a:spcPct val="115000"/>
                        </a:lnSpc>
                        <a:spcAft>
                          <a:spcPts val="0"/>
                        </a:spcAft>
                      </a:pPr>
                      <a:r>
                        <a:rPr lang="hu-HU" sz="1400" dirty="0">
                          <a:effectLst/>
                        </a:rPr>
                        <a:t>A </a:t>
                      </a:r>
                      <a:r>
                        <a:rPr lang="hu-HU" sz="1400" dirty="0" smtClean="0">
                          <a:effectLst/>
                        </a:rPr>
                        <a:t>N</a:t>
                      </a:r>
                      <a:r>
                        <a:rPr lang="en-US" sz="1400" dirty="0" smtClean="0">
                          <a:effectLst/>
                        </a:rPr>
                        <a:t>AT</a:t>
                      </a:r>
                      <a:r>
                        <a:rPr lang="hu-HU" sz="1400" dirty="0" smtClean="0">
                          <a:effectLst/>
                        </a:rPr>
                        <a:t> </a:t>
                      </a:r>
                      <a:r>
                        <a:rPr lang="hu-HU" sz="1400" dirty="0">
                          <a:effectLst/>
                        </a:rPr>
                        <a:t>szerkezetileg és tartalmilag is tud igazodni a 6+3-as iskolaszerkezethez.</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A legnagyobb teherrel járó rendszer a tartalmi szabályozás szempontjából</a:t>
                      </a:r>
                      <a:r>
                        <a:rPr lang="hu-HU" sz="1400" dirty="0" smtClean="0">
                          <a:effectLst/>
                        </a:rPr>
                        <a:t>.</a:t>
                      </a:r>
                      <a:r>
                        <a:rPr lang="en-US" sz="1400" dirty="0" smtClean="0">
                          <a:effectLst/>
                        </a:rPr>
                        <a:t> </a:t>
                      </a:r>
                      <a:r>
                        <a:rPr lang="hu-HU" sz="1400" dirty="0" smtClean="0">
                          <a:effectLst/>
                        </a:rPr>
                        <a:t>Az alapkészségek</a:t>
                      </a:r>
                      <a:r>
                        <a:rPr lang="hu-HU" sz="1400" baseline="0" dirty="0" smtClean="0">
                          <a:effectLst/>
                        </a:rPr>
                        <a:t> kialakítása 3 évre csökkenne vagy új iskolában folytatódna.</a:t>
                      </a:r>
                      <a:endParaRPr lang="hu-HU" sz="1400" dirty="0">
                        <a:effectLst/>
                        <a:latin typeface="Calibri"/>
                        <a:ea typeface="Calibri"/>
                        <a:cs typeface="Times New Roman"/>
                      </a:endParaRPr>
                    </a:p>
                  </a:txBody>
                  <a:tcPr marL="68580" marR="68580" marT="0" marB="0" anchor="ctr"/>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38</a:t>
            </a:fld>
            <a:endParaRPr lang="hu-HU">
              <a:solidFill>
                <a:prstClr val="black">
                  <a:tint val="75000"/>
                </a:prstClr>
              </a:solidFill>
            </a:endParaRPr>
          </a:p>
        </p:txBody>
      </p:sp>
    </p:spTree>
    <p:extLst>
      <p:ext uri="{BB962C8B-B14F-4D97-AF65-F5344CB8AC3E}">
        <p14:creationId xmlns:p14="http://schemas.microsoft.com/office/powerpoint/2010/main" val="374205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65126"/>
            <a:ext cx="7886700" cy="1325563"/>
          </a:xfrm>
        </p:spPr>
        <p:txBody>
          <a:bodyPr/>
          <a:lstStyle/>
          <a:p>
            <a:r>
              <a:rPr lang="en-US" dirty="0" err="1"/>
              <a:t>Az</a:t>
            </a:r>
            <a:r>
              <a:rPr lang="en-US" dirty="0"/>
              <a:t> </a:t>
            </a:r>
            <a:r>
              <a:rPr lang="en-US" dirty="0" err="1"/>
              <a:t>egyes</a:t>
            </a:r>
            <a:r>
              <a:rPr lang="en-US" dirty="0"/>
              <a:t> </a:t>
            </a:r>
            <a:r>
              <a:rPr lang="en-US" dirty="0" err="1"/>
              <a:t>megoldások</a:t>
            </a:r>
            <a:r>
              <a:rPr lang="en-US" dirty="0"/>
              <a:t> </a:t>
            </a:r>
            <a:r>
              <a:rPr lang="en-US" dirty="0" err="1"/>
              <a:t>összehasonlítása</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1303272877"/>
              </p:ext>
            </p:extLst>
          </p:nvPr>
        </p:nvGraphicFramePr>
        <p:xfrm>
          <a:off x="251520" y="1484784"/>
          <a:ext cx="8353424" cy="4953113"/>
        </p:xfrm>
        <a:graphic>
          <a:graphicData uri="http://schemas.openxmlformats.org/drawingml/2006/table">
            <a:tbl>
              <a:tblPr firstRow="1" bandRow="1">
                <a:tableStyleId>{3B4B98B0-60AC-42C2-AFA5-B58CD77FA1E5}</a:tableStyleId>
              </a:tblPr>
              <a:tblGrid>
                <a:gridCol w="1368400"/>
                <a:gridCol w="2808312"/>
                <a:gridCol w="2088356"/>
                <a:gridCol w="2088356"/>
              </a:tblGrid>
              <a:tr h="521891">
                <a:tc>
                  <a:txBody>
                    <a:bodyPr/>
                    <a:lstStyle/>
                    <a:p>
                      <a:pPr>
                        <a:lnSpc>
                          <a:spcPct val="115000"/>
                        </a:lnSpc>
                        <a:spcAft>
                          <a:spcPts val="0"/>
                        </a:spcAft>
                      </a:pPr>
                      <a:r>
                        <a:rPr lang="hu-HU" sz="1800" dirty="0">
                          <a:effectLst/>
                        </a:rPr>
                        <a:t> </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Jelenlegi </a:t>
                      </a:r>
                      <a:r>
                        <a:rPr lang="hu-HU" sz="1800" dirty="0" err="1" smtClean="0">
                          <a:effectLst/>
                        </a:rPr>
                        <a:t>iskolaszerk</a:t>
                      </a:r>
                      <a:r>
                        <a:rPr lang="en-US" sz="1800" dirty="0" err="1" smtClean="0">
                          <a:effectLst/>
                        </a:rPr>
                        <a:t>ezet</a:t>
                      </a:r>
                      <a:r>
                        <a:rPr lang="hu-HU" sz="1800" dirty="0" smtClean="0">
                          <a:effectLst/>
                        </a:rPr>
                        <a:t> óvoda-iskola átmenettel</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6+3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3+6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r>
              <a:tr h="521891">
                <a:tc rowSpan="2">
                  <a:txBody>
                    <a:bodyPr/>
                    <a:lstStyle/>
                    <a:p>
                      <a:pPr>
                        <a:lnSpc>
                          <a:spcPct val="115000"/>
                        </a:lnSpc>
                        <a:spcAft>
                          <a:spcPts val="0"/>
                        </a:spcAft>
                      </a:pPr>
                      <a:r>
                        <a:rPr lang="hu-HU" sz="1400" dirty="0">
                          <a:effectLst/>
                        </a:rPr>
                        <a:t>Humánerőforrás</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Ha az óvodában zajlik az átmenet, akkor nagyobb óvodapedagógusi humánerőforrást igényel.</a:t>
                      </a:r>
                      <a:endParaRPr lang="hu-HU" sz="1400" dirty="0">
                        <a:effectLst/>
                        <a:latin typeface="Calibri"/>
                        <a:ea typeface="Calibri"/>
                        <a:cs typeface="Times New Roman"/>
                      </a:endParaRPr>
                    </a:p>
                  </a:txBody>
                  <a:tcPr marL="68580" marR="68580" marT="0" marB="0" anchor="ctr"/>
                </a:tc>
                <a:tc rowSpan="2">
                  <a:txBody>
                    <a:bodyPr/>
                    <a:lstStyle/>
                    <a:p>
                      <a:pPr marL="0" marR="0" indent="0" algn="l" defTabSz="685553" rtl="0" eaLnBrk="1" fontAlgn="auto" latinLnBrk="0" hangingPunct="1">
                        <a:lnSpc>
                          <a:spcPct val="115000"/>
                        </a:lnSpc>
                        <a:spcBef>
                          <a:spcPts val="0"/>
                        </a:spcBef>
                        <a:spcAft>
                          <a:spcPts val="0"/>
                        </a:spcAft>
                        <a:buClrTx/>
                        <a:buSzTx/>
                        <a:buFontTx/>
                        <a:buNone/>
                        <a:tabLst/>
                        <a:defRPr/>
                      </a:pPr>
                      <a:r>
                        <a:rPr lang="hu-HU" sz="1400" kern="1200" dirty="0" smtClean="0">
                          <a:solidFill>
                            <a:schemeClr val="tx1"/>
                          </a:solidFill>
                          <a:effectLst/>
                          <a:latin typeface="+mn-lt"/>
                          <a:ea typeface="+mn-ea"/>
                          <a:cs typeface="+mn-cs"/>
                        </a:rPr>
                        <a:t>A pedagógusképzés rendszerét felül</a:t>
                      </a:r>
                      <a:r>
                        <a:rPr lang="hu-HU" sz="1400" kern="1200" baseline="0" dirty="0" smtClean="0">
                          <a:solidFill>
                            <a:schemeClr val="tx1"/>
                          </a:solidFill>
                          <a:effectLst/>
                          <a:latin typeface="+mn-lt"/>
                          <a:ea typeface="+mn-ea"/>
                          <a:cs typeface="+mn-cs"/>
                        </a:rPr>
                        <a:t> kell vizsgálni</a:t>
                      </a:r>
                      <a:r>
                        <a:rPr lang="hu-HU" sz="1400" kern="1200" dirty="0" smtClean="0">
                          <a:solidFill>
                            <a:schemeClr val="tx1"/>
                          </a:solidFill>
                          <a:effectLst/>
                          <a:latin typeface="+mn-lt"/>
                          <a:ea typeface="+mn-ea"/>
                          <a:cs typeface="+mn-cs"/>
                        </a:rPr>
                        <a:t>.</a:t>
                      </a:r>
                    </a:p>
                    <a:p>
                      <a:pPr marL="0" marR="0" indent="0" algn="l" defTabSz="685553" rtl="0" eaLnBrk="1" fontAlgn="auto" latinLnBrk="0" hangingPunct="1">
                        <a:lnSpc>
                          <a:spcPct val="115000"/>
                        </a:lnSpc>
                        <a:spcBef>
                          <a:spcPts val="0"/>
                        </a:spcBef>
                        <a:spcAft>
                          <a:spcPts val="0"/>
                        </a:spcAft>
                        <a:buClrTx/>
                        <a:buSzTx/>
                        <a:buFontTx/>
                        <a:buNone/>
                        <a:tabLst/>
                        <a:defRPr/>
                      </a:pPr>
                      <a:r>
                        <a:rPr lang="hu-HU" sz="1400" kern="1200" dirty="0" smtClean="0">
                          <a:solidFill>
                            <a:schemeClr val="tx1"/>
                          </a:solidFill>
                          <a:effectLst/>
                          <a:latin typeface="+mn-lt"/>
                          <a:ea typeface="+mn-ea"/>
                          <a:cs typeface="+mn-cs"/>
                        </a:rPr>
                        <a:t>A tanítóképzésben</a:t>
                      </a:r>
                      <a:r>
                        <a:rPr lang="hu-HU" sz="1400" kern="1200" baseline="0" dirty="0" smtClean="0">
                          <a:solidFill>
                            <a:schemeClr val="tx1"/>
                          </a:solidFill>
                          <a:effectLst/>
                          <a:latin typeface="+mn-lt"/>
                          <a:ea typeface="+mn-ea"/>
                          <a:cs typeface="+mn-cs"/>
                        </a:rPr>
                        <a:t> több „tantárgyi elemnek” kell megjelennie vagy a tanítók mellett szakos tanárok is taníthatnak az ötödik évfolyamtól.</a:t>
                      </a:r>
                      <a:endParaRPr lang="hu-HU" sz="1400" kern="1200" dirty="0" smtClean="0">
                        <a:solidFill>
                          <a:schemeClr val="tx1"/>
                        </a:solidFill>
                        <a:effectLst/>
                        <a:latin typeface="+mn-lt"/>
                        <a:ea typeface="+mn-ea"/>
                        <a:cs typeface="+mn-cs"/>
                      </a:endParaRPr>
                    </a:p>
                    <a:p>
                      <a:pPr>
                        <a:lnSpc>
                          <a:spcPct val="115000"/>
                        </a:lnSpc>
                        <a:spcAft>
                          <a:spcPts val="0"/>
                        </a:spcAft>
                      </a:pPr>
                      <a:endParaRPr lang="hu-HU" sz="14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hu-HU" sz="1400" dirty="0">
                          <a:effectLst/>
                        </a:rPr>
                        <a:t>Több általános iskolai tanárra lesz szükség</a:t>
                      </a:r>
                      <a:r>
                        <a:rPr lang="hu-HU" sz="1400" dirty="0" smtClean="0">
                          <a:effectLst/>
                        </a:rPr>
                        <a:t>.</a:t>
                      </a:r>
                    </a:p>
                    <a:p>
                      <a:pPr marL="0" marR="0" indent="0" algn="l" defTabSz="685553" rtl="0" eaLnBrk="1" fontAlgn="auto" latinLnBrk="0" hangingPunct="1">
                        <a:lnSpc>
                          <a:spcPct val="115000"/>
                        </a:lnSpc>
                        <a:spcBef>
                          <a:spcPts val="0"/>
                        </a:spcBef>
                        <a:spcAft>
                          <a:spcPts val="0"/>
                        </a:spcAft>
                        <a:buClrTx/>
                        <a:buSzTx/>
                        <a:buFontTx/>
                        <a:buNone/>
                        <a:tabLst/>
                        <a:defRPr/>
                      </a:pPr>
                      <a:r>
                        <a:rPr lang="hu-HU" sz="1400" kern="1200" dirty="0" smtClean="0">
                          <a:solidFill>
                            <a:schemeClr val="tx1"/>
                          </a:solidFill>
                          <a:effectLst/>
                          <a:latin typeface="+mn-lt"/>
                          <a:ea typeface="+mn-ea"/>
                          <a:cs typeface="+mn-cs"/>
                        </a:rPr>
                        <a:t>a pedagógusképzés rendszerét teljes egészében át kell alakítani. </a:t>
                      </a:r>
                    </a:p>
                    <a:p>
                      <a:pPr>
                        <a:lnSpc>
                          <a:spcPct val="115000"/>
                        </a:lnSpc>
                        <a:spcAft>
                          <a:spcPts val="0"/>
                        </a:spcAft>
                      </a:pPr>
                      <a:endParaRPr lang="hu-HU" sz="1400" dirty="0">
                        <a:effectLst/>
                        <a:latin typeface="Calibri"/>
                        <a:ea typeface="Calibri"/>
                        <a:cs typeface="Times New Roman"/>
                      </a:endParaRPr>
                    </a:p>
                  </a:txBody>
                  <a:tcPr marL="68580" marR="68580" marT="0" marB="0" anchor="ctr"/>
                </a:tc>
              </a:tr>
              <a:tr h="521891">
                <a:tc vMerge="1">
                  <a:txBody>
                    <a:bodyPr/>
                    <a:lstStyle/>
                    <a:p>
                      <a:endParaRPr lang="hu-HU"/>
                    </a:p>
                  </a:txBody>
                  <a:tcPr/>
                </a:tc>
                <a:tc>
                  <a:txBody>
                    <a:bodyPr/>
                    <a:lstStyle/>
                    <a:p>
                      <a:pPr>
                        <a:lnSpc>
                          <a:spcPct val="115000"/>
                        </a:lnSpc>
                        <a:spcAft>
                          <a:spcPts val="0"/>
                        </a:spcAft>
                      </a:pPr>
                      <a:r>
                        <a:rPr lang="hu-HU" sz="1400" dirty="0">
                          <a:effectLst/>
                        </a:rPr>
                        <a:t>Ha az iskolában zajlik az átmenet, akkor nagyobb tanítói humánerőforrást igényel.</a:t>
                      </a:r>
                      <a:endParaRPr lang="hu-HU" sz="1400" dirty="0">
                        <a:effectLst/>
                        <a:latin typeface="Calibri"/>
                        <a:ea typeface="Calibri"/>
                        <a:cs typeface="Times New Roman"/>
                      </a:endParaRPr>
                    </a:p>
                  </a:txBody>
                  <a:tcPr marL="68580" marR="68580" marT="0" marB="0" anchor="ctr"/>
                </a:tc>
                <a:tc vMerge="1">
                  <a:txBody>
                    <a:bodyPr/>
                    <a:lstStyle/>
                    <a:p>
                      <a:endParaRPr lang="hu-HU"/>
                    </a:p>
                  </a:txBody>
                  <a:tcPr/>
                </a:tc>
                <a:tc vMerge="1">
                  <a:txBody>
                    <a:bodyPr/>
                    <a:lstStyle/>
                    <a:p>
                      <a:endParaRPr lang="hu-HU"/>
                    </a:p>
                  </a:txBody>
                  <a:tcPr/>
                </a:tc>
              </a:tr>
              <a:tr h="521891">
                <a:tc rowSpan="2">
                  <a:txBody>
                    <a:bodyPr/>
                    <a:lstStyle/>
                    <a:p>
                      <a:pPr>
                        <a:lnSpc>
                          <a:spcPct val="115000"/>
                        </a:lnSpc>
                        <a:spcAft>
                          <a:spcPts val="0"/>
                        </a:spcAft>
                      </a:pPr>
                      <a:r>
                        <a:rPr lang="hu-HU" sz="1400" dirty="0">
                          <a:effectLst/>
                        </a:rPr>
                        <a:t>Infrastrukturális igény</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Ha az óvodában zajlik az átmenet, akkor óvodai infrastrukturális fejlesztést igényel.</a:t>
                      </a:r>
                      <a:endParaRPr lang="hu-HU" sz="1400" dirty="0">
                        <a:effectLst/>
                        <a:latin typeface="Calibri"/>
                        <a:ea typeface="Calibri"/>
                        <a:cs typeface="Times New Roman"/>
                      </a:endParaRPr>
                    </a:p>
                  </a:txBody>
                  <a:tcPr marL="68580" marR="68580" marT="0" marB="0" anchor="ctr"/>
                </a:tc>
                <a:tc rowSpan="2" gridSpan="2">
                  <a:txBody>
                    <a:bodyPr/>
                    <a:lstStyle/>
                    <a:p>
                      <a:pPr>
                        <a:lnSpc>
                          <a:spcPct val="115000"/>
                        </a:lnSpc>
                        <a:spcAft>
                          <a:spcPts val="0"/>
                        </a:spcAft>
                      </a:pPr>
                      <a:r>
                        <a:rPr lang="hu-HU" sz="1400" dirty="0">
                          <a:effectLst/>
                        </a:rPr>
                        <a:t>Iskolai intézményfejlesztést igényel, mivel több gyerek fog a rendszerben bennmaradni felső tagozaton, mint eddig.</a:t>
                      </a:r>
                      <a:endParaRPr lang="hu-HU" sz="1400" dirty="0">
                        <a:effectLst/>
                        <a:latin typeface="Calibri"/>
                        <a:ea typeface="Calibri"/>
                        <a:cs typeface="Times New Roman"/>
                      </a:endParaRPr>
                    </a:p>
                  </a:txBody>
                  <a:tcPr marL="68580" marR="68580" marT="0" marB="0" anchor="ctr"/>
                </a:tc>
                <a:tc rowSpan="2" hMerge="1">
                  <a:txBody>
                    <a:bodyPr/>
                    <a:lstStyle/>
                    <a:p>
                      <a:endParaRPr lang="hu-HU"/>
                    </a:p>
                  </a:txBody>
                  <a:tcPr/>
                </a:tc>
              </a:tr>
              <a:tr h="521891">
                <a:tc vMerge="1">
                  <a:txBody>
                    <a:bodyPr/>
                    <a:lstStyle/>
                    <a:p>
                      <a:endParaRPr lang="hu-HU"/>
                    </a:p>
                  </a:txBody>
                  <a:tcPr/>
                </a:tc>
                <a:tc>
                  <a:txBody>
                    <a:bodyPr/>
                    <a:lstStyle/>
                    <a:p>
                      <a:pPr>
                        <a:lnSpc>
                          <a:spcPct val="115000"/>
                        </a:lnSpc>
                        <a:spcAft>
                          <a:spcPts val="0"/>
                        </a:spcAft>
                      </a:pPr>
                      <a:r>
                        <a:rPr lang="hu-HU" sz="1400" dirty="0">
                          <a:effectLst/>
                        </a:rPr>
                        <a:t>Ha az iskolában zajlik az átmenet, akkor esetenként szükséges az iskolai infrastruktúra fejlesztése.</a:t>
                      </a:r>
                      <a:endParaRPr lang="hu-HU" sz="1400" dirty="0">
                        <a:effectLst/>
                        <a:latin typeface="Calibri"/>
                        <a:ea typeface="Calibri"/>
                        <a:cs typeface="Times New Roman"/>
                      </a:endParaRPr>
                    </a:p>
                  </a:txBody>
                  <a:tcPr marL="68580" marR="68580" marT="0" marB="0" anchor="ctr"/>
                </a:tc>
                <a:tc gridSpan="2" vMerge="1">
                  <a:txBody>
                    <a:bodyPr/>
                    <a:lstStyle/>
                    <a:p>
                      <a:endParaRPr lang="hu-HU"/>
                    </a:p>
                  </a:txBody>
                  <a:tcPr/>
                </a:tc>
                <a:tc hMerge="1" vMerge="1">
                  <a:txBody>
                    <a:bodyPr/>
                    <a:lstStyle/>
                    <a:p>
                      <a:endParaRPr lang="hu-HU"/>
                    </a:p>
                  </a:txBody>
                  <a:tcPr/>
                </a:tc>
              </a:tr>
              <a:tr h="521891">
                <a:tc>
                  <a:txBody>
                    <a:bodyPr/>
                    <a:lstStyle/>
                    <a:p>
                      <a:pPr>
                        <a:lnSpc>
                          <a:spcPct val="115000"/>
                        </a:lnSpc>
                        <a:spcAft>
                          <a:spcPts val="0"/>
                        </a:spcAft>
                      </a:pPr>
                      <a:r>
                        <a:rPr lang="hu-HU" sz="1400">
                          <a:effectLst/>
                        </a:rPr>
                        <a:t>Többletforrás</a:t>
                      </a:r>
                      <a:endParaRPr lang="hu-HU" sz="140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hu-HU" sz="1400">
                          <a:effectLst/>
                        </a:rPr>
                        <a:t>Többletforrást igényel.</a:t>
                      </a:r>
                      <a:endParaRPr lang="hu-HU" sz="1400">
                        <a:effectLst/>
                        <a:latin typeface="Calibri"/>
                        <a:ea typeface="Calibri"/>
                        <a:cs typeface="Times New Roman"/>
                      </a:endParaRPr>
                    </a:p>
                  </a:txBody>
                  <a:tcPr marL="68580" marR="68580" marT="0" marB="0" anchor="ctr"/>
                </a:tc>
                <a:tc hMerge="1">
                  <a:txBody>
                    <a:bodyPr/>
                    <a:lstStyle/>
                    <a:p>
                      <a:endParaRPr lang="hu-HU"/>
                    </a:p>
                  </a:txBody>
                  <a:tcPr/>
                </a:tc>
                <a:tc>
                  <a:txBody>
                    <a:bodyPr/>
                    <a:lstStyle/>
                    <a:p>
                      <a:pPr>
                        <a:lnSpc>
                          <a:spcPct val="115000"/>
                        </a:lnSpc>
                        <a:spcAft>
                          <a:spcPts val="0"/>
                        </a:spcAft>
                      </a:pPr>
                      <a:r>
                        <a:rPr lang="hu-HU" sz="1400" dirty="0">
                          <a:effectLst/>
                        </a:rPr>
                        <a:t>Jelentős többletforrást igényel.</a:t>
                      </a:r>
                      <a:endParaRPr lang="hu-HU" sz="1400" dirty="0">
                        <a:effectLst/>
                        <a:latin typeface="Calibri"/>
                        <a:ea typeface="Calibri"/>
                        <a:cs typeface="Times New Roman"/>
                      </a:endParaRPr>
                    </a:p>
                  </a:txBody>
                  <a:tcPr marL="68580" marR="68580" marT="0" marB="0" anchor="ctr"/>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39</a:t>
            </a:fld>
            <a:endParaRPr lang="hu-HU">
              <a:solidFill>
                <a:prstClr val="black">
                  <a:tint val="75000"/>
                </a:prstClr>
              </a:solidFill>
            </a:endParaRPr>
          </a:p>
        </p:txBody>
      </p:sp>
    </p:spTree>
    <p:extLst>
      <p:ext uri="{BB962C8B-B14F-4D97-AF65-F5344CB8AC3E}">
        <p14:creationId xmlns:p14="http://schemas.microsoft.com/office/powerpoint/2010/main" val="31887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3"/>
          <a:stretch>
            <a:fillRect/>
          </a:stretch>
        </p:blipFill>
        <p:spPr>
          <a:xfrm>
            <a:off x="467545" y="1496968"/>
            <a:ext cx="5760639" cy="3828328"/>
          </a:xfrm>
          <a:prstGeom prst="rect">
            <a:avLst/>
          </a:prstGeom>
        </p:spPr>
      </p:pic>
      <p:sp>
        <p:nvSpPr>
          <p:cNvPr id="7" name="Cím 6"/>
          <p:cNvSpPr>
            <a:spLocks noGrp="1"/>
          </p:cNvSpPr>
          <p:nvPr>
            <p:ph type="title"/>
          </p:nvPr>
        </p:nvSpPr>
        <p:spPr>
          <a:xfrm>
            <a:off x="335720" y="492127"/>
            <a:ext cx="6655929" cy="1101241"/>
          </a:xfrm>
        </p:spPr>
        <p:txBody>
          <a:bodyPr>
            <a:normAutofit/>
          </a:bodyPr>
          <a:lstStyle/>
          <a:p>
            <a:r>
              <a:rPr lang="hu-HU" sz="2800" dirty="0"/>
              <a:t>Kit juttat előnyhöz a szabad iskolaválasztás?</a:t>
            </a:r>
          </a:p>
        </p:txBody>
      </p:sp>
      <p:pic>
        <p:nvPicPr>
          <p:cNvPr id="9" name="Kép 8"/>
          <p:cNvPicPr>
            <a:picLocks noChangeAspect="1"/>
          </p:cNvPicPr>
          <p:nvPr/>
        </p:nvPicPr>
        <p:blipFill>
          <a:blip r:embed="rId4"/>
          <a:stretch>
            <a:fillRect/>
          </a:stretch>
        </p:blipFill>
        <p:spPr>
          <a:xfrm>
            <a:off x="6660232" y="3368847"/>
            <a:ext cx="294662" cy="342668"/>
          </a:xfrm>
          <a:prstGeom prst="rect">
            <a:avLst/>
          </a:prstGeom>
        </p:spPr>
      </p:pic>
      <p:sp>
        <p:nvSpPr>
          <p:cNvPr id="10" name="Szövegdoboz 9"/>
          <p:cNvSpPr txBox="1"/>
          <p:nvPr/>
        </p:nvSpPr>
        <p:spPr>
          <a:xfrm>
            <a:off x="6603113" y="2044583"/>
            <a:ext cx="2289367" cy="954067"/>
          </a:xfrm>
          <a:prstGeom prst="rect">
            <a:avLst/>
          </a:prstGeom>
          <a:noFill/>
        </p:spPr>
        <p:txBody>
          <a:bodyPr wrap="square" lIns="91396" tIns="45700" rIns="91396" bIns="45700" rtlCol="0">
            <a:spAutoFit/>
          </a:bodyPr>
          <a:lstStyle/>
          <a:p>
            <a:r>
              <a:rPr lang="hu-HU" sz="1400" dirty="0" smtClean="0"/>
              <a:t>Magas és alacsony társadalmi státuszú szülők szempontjai iskolaválasztáskor:</a:t>
            </a:r>
            <a:endParaRPr lang="hu-HU" sz="1400" dirty="0"/>
          </a:p>
        </p:txBody>
      </p:sp>
      <p:sp>
        <p:nvSpPr>
          <p:cNvPr id="11" name="Szövegdoboz 10"/>
          <p:cNvSpPr txBox="1"/>
          <p:nvPr/>
        </p:nvSpPr>
        <p:spPr>
          <a:xfrm>
            <a:off x="7060732" y="3217036"/>
            <a:ext cx="1831748" cy="738623"/>
          </a:xfrm>
          <a:prstGeom prst="rect">
            <a:avLst/>
          </a:prstGeom>
          <a:noFill/>
        </p:spPr>
        <p:txBody>
          <a:bodyPr wrap="square" lIns="91396" tIns="45700" rIns="91396" bIns="45700" rtlCol="0">
            <a:spAutoFit/>
          </a:bodyPr>
          <a:lstStyle/>
          <a:p>
            <a:r>
              <a:rPr lang="hu-HU" sz="1400" dirty="0" smtClean="0"/>
              <a:t>Az </a:t>
            </a:r>
            <a:r>
              <a:rPr lang="hu-HU" sz="1400" dirty="0"/>
              <a:t>iskola </a:t>
            </a:r>
            <a:r>
              <a:rPr lang="hu-HU" sz="1400" dirty="0" smtClean="0"/>
              <a:t>tanulóinak tanulmányi teljesítménye jó.</a:t>
            </a:r>
            <a:endParaRPr lang="hu-HU" sz="1400" dirty="0"/>
          </a:p>
        </p:txBody>
      </p:sp>
      <p:pic>
        <p:nvPicPr>
          <p:cNvPr id="12" name="Kép 11"/>
          <p:cNvPicPr>
            <a:picLocks noChangeAspect="1"/>
          </p:cNvPicPr>
          <p:nvPr/>
        </p:nvPicPr>
        <p:blipFill>
          <a:blip r:embed="rId5"/>
          <a:stretch>
            <a:fillRect/>
          </a:stretch>
        </p:blipFill>
        <p:spPr>
          <a:xfrm>
            <a:off x="6668136" y="4356998"/>
            <a:ext cx="294662" cy="309563"/>
          </a:xfrm>
          <a:prstGeom prst="rect">
            <a:avLst/>
          </a:prstGeom>
        </p:spPr>
      </p:pic>
      <p:sp>
        <p:nvSpPr>
          <p:cNvPr id="13" name="Szövegdoboz 12"/>
          <p:cNvSpPr txBox="1"/>
          <p:nvPr/>
        </p:nvSpPr>
        <p:spPr>
          <a:xfrm>
            <a:off x="7060732" y="4058529"/>
            <a:ext cx="1831748" cy="1169511"/>
          </a:xfrm>
          <a:prstGeom prst="rect">
            <a:avLst/>
          </a:prstGeom>
          <a:noFill/>
        </p:spPr>
        <p:txBody>
          <a:bodyPr wrap="square" lIns="91396" tIns="45700" rIns="91396" bIns="45700" rtlCol="0">
            <a:spAutoFit/>
          </a:bodyPr>
          <a:lstStyle/>
          <a:p>
            <a:r>
              <a:rPr lang="hu-HU" sz="1400" dirty="0" smtClean="0"/>
              <a:t>Az iskola közel van, a költségek alacsonyak, elérhetők anyagi támogatások, ösztöndíj, segély </a:t>
            </a:r>
            <a:endParaRPr lang="hu-HU" sz="1400" dirty="0"/>
          </a:p>
        </p:txBody>
      </p:sp>
      <p:sp>
        <p:nvSpPr>
          <p:cNvPr id="2" name="Szövegdoboz 1"/>
          <p:cNvSpPr txBox="1"/>
          <p:nvPr/>
        </p:nvSpPr>
        <p:spPr>
          <a:xfrm>
            <a:off x="467544" y="6093296"/>
            <a:ext cx="3672408" cy="307777"/>
          </a:xfrm>
          <a:prstGeom prst="rect">
            <a:avLst/>
          </a:prstGeom>
          <a:noFill/>
        </p:spPr>
        <p:txBody>
          <a:bodyPr wrap="square" rtlCol="0">
            <a:spAutoFit/>
          </a:bodyPr>
          <a:lstStyle/>
          <a:p>
            <a:r>
              <a:rPr lang="en-US" sz="1400" dirty="0" smtClean="0"/>
              <a:t>PISA 2012, </a:t>
            </a:r>
            <a:r>
              <a:rPr lang="en-US" sz="1400" dirty="0" err="1" smtClean="0"/>
              <a:t>sz</a:t>
            </a:r>
            <a:r>
              <a:rPr lang="hu-HU" sz="1400" dirty="0" smtClean="0"/>
              <a:t>ü</a:t>
            </a:r>
            <a:r>
              <a:rPr lang="en-US" sz="1400" dirty="0" err="1" smtClean="0"/>
              <a:t>lői</a:t>
            </a:r>
            <a:r>
              <a:rPr lang="en-US" sz="1400" dirty="0" smtClean="0"/>
              <a:t> </a:t>
            </a:r>
            <a:r>
              <a:rPr lang="en-US" sz="1400" dirty="0" err="1" smtClean="0"/>
              <a:t>kérdőív</a:t>
            </a:r>
            <a:endParaRPr lang="en-US" sz="1400" dirty="0"/>
          </a:p>
        </p:txBody>
      </p:sp>
      <p:sp>
        <p:nvSpPr>
          <p:cNvPr id="5" name="Téglalap 4"/>
          <p:cNvSpPr/>
          <p:nvPr/>
        </p:nvSpPr>
        <p:spPr>
          <a:xfrm>
            <a:off x="3275856" y="2780928"/>
            <a:ext cx="504056" cy="14401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711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65126"/>
            <a:ext cx="7886700" cy="1325563"/>
          </a:xfrm>
        </p:spPr>
        <p:txBody>
          <a:bodyPr/>
          <a:lstStyle/>
          <a:p>
            <a:r>
              <a:rPr lang="en-US" dirty="0" err="1"/>
              <a:t>Az</a:t>
            </a:r>
            <a:r>
              <a:rPr lang="en-US" dirty="0"/>
              <a:t> </a:t>
            </a:r>
            <a:r>
              <a:rPr lang="en-US" dirty="0" err="1"/>
              <a:t>egyes</a:t>
            </a:r>
            <a:r>
              <a:rPr lang="en-US" dirty="0"/>
              <a:t> </a:t>
            </a:r>
            <a:r>
              <a:rPr lang="en-US" dirty="0" err="1"/>
              <a:t>megoldások</a:t>
            </a:r>
            <a:r>
              <a:rPr lang="en-US" dirty="0"/>
              <a:t> </a:t>
            </a:r>
            <a:r>
              <a:rPr lang="en-US" dirty="0" err="1"/>
              <a:t>összehasonlítása</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3449505746"/>
              </p:ext>
            </p:extLst>
          </p:nvPr>
        </p:nvGraphicFramePr>
        <p:xfrm>
          <a:off x="395288" y="1455158"/>
          <a:ext cx="8353424" cy="4217021"/>
        </p:xfrm>
        <a:graphic>
          <a:graphicData uri="http://schemas.openxmlformats.org/drawingml/2006/table">
            <a:tbl>
              <a:tblPr firstRow="1" bandRow="1">
                <a:tableStyleId>{3B4B98B0-60AC-42C2-AFA5-B58CD77FA1E5}</a:tableStyleId>
              </a:tblPr>
              <a:tblGrid>
                <a:gridCol w="1512416"/>
                <a:gridCol w="2664296"/>
                <a:gridCol w="2088356"/>
                <a:gridCol w="2088356"/>
              </a:tblGrid>
              <a:tr h="521891">
                <a:tc>
                  <a:txBody>
                    <a:bodyPr/>
                    <a:lstStyle/>
                    <a:p>
                      <a:pPr>
                        <a:lnSpc>
                          <a:spcPct val="115000"/>
                        </a:lnSpc>
                        <a:spcAft>
                          <a:spcPts val="0"/>
                        </a:spcAft>
                      </a:pPr>
                      <a:r>
                        <a:rPr lang="hu-HU" sz="1800" dirty="0">
                          <a:effectLst/>
                        </a:rPr>
                        <a:t> </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Jelenlegi </a:t>
                      </a:r>
                      <a:r>
                        <a:rPr lang="hu-HU" sz="1800" dirty="0" err="1" smtClean="0">
                          <a:effectLst/>
                        </a:rPr>
                        <a:t>iskolaszerk</a:t>
                      </a:r>
                      <a:r>
                        <a:rPr lang="en-US" sz="1800" dirty="0" err="1" smtClean="0">
                          <a:effectLst/>
                        </a:rPr>
                        <a:t>ezet</a:t>
                      </a:r>
                      <a:r>
                        <a:rPr lang="en-US" sz="1800" baseline="0" dirty="0" smtClean="0">
                          <a:effectLst/>
                        </a:rPr>
                        <a:t> </a:t>
                      </a:r>
                      <a:r>
                        <a:rPr lang="hu-HU" sz="1800" dirty="0" smtClean="0">
                          <a:effectLst/>
                        </a:rPr>
                        <a:t>óvoda-iskola átmenettel</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6+3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3+6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r>
              <a:tr h="521891">
                <a:tc>
                  <a:txBody>
                    <a:bodyPr/>
                    <a:lstStyle/>
                    <a:p>
                      <a:pPr>
                        <a:lnSpc>
                          <a:spcPct val="115000"/>
                        </a:lnSpc>
                        <a:spcAft>
                          <a:spcPts val="0"/>
                        </a:spcAft>
                      </a:pPr>
                      <a:r>
                        <a:rPr lang="hu-HU" sz="1400" dirty="0">
                          <a:effectLst/>
                        </a:rPr>
                        <a:t>Tankötelezettség</a:t>
                      </a:r>
                      <a:endParaRPr lang="hu-HU" sz="1400" dirty="0">
                        <a:effectLst/>
                        <a:latin typeface="Calibri"/>
                        <a:ea typeface="Calibri"/>
                        <a:cs typeface="Times New Roman"/>
                      </a:endParaRPr>
                    </a:p>
                  </a:txBody>
                  <a:tcPr marL="68580" marR="68580" marT="0" marB="0" anchor="ctr"/>
                </a:tc>
                <a:tc gridSpan="3">
                  <a:txBody>
                    <a:bodyPr/>
                    <a:lstStyle/>
                    <a:p>
                      <a:pPr>
                        <a:lnSpc>
                          <a:spcPct val="115000"/>
                        </a:lnSpc>
                        <a:spcAft>
                          <a:spcPts val="0"/>
                        </a:spcAft>
                      </a:pPr>
                      <a:r>
                        <a:rPr lang="hu-HU" sz="1400" dirty="0">
                          <a:effectLst/>
                        </a:rPr>
                        <a:t>Érintheti a tankötelezettségi korhatár növelését</a:t>
                      </a:r>
                      <a:r>
                        <a:rPr lang="hu-HU" sz="1400" dirty="0" smtClean="0">
                          <a:effectLst/>
                        </a:rPr>
                        <a:t>. Amennyiben </a:t>
                      </a:r>
                      <a:r>
                        <a:rPr lang="hu-HU" sz="1400" dirty="0">
                          <a:effectLst/>
                        </a:rPr>
                        <a:t>marad a 16 éves kori tankötelezettség, mindhárom modellből ki lehet lépni </a:t>
                      </a:r>
                      <a:r>
                        <a:rPr lang="hu-HU" sz="1400" dirty="0" smtClean="0">
                          <a:effectLst/>
                        </a:rPr>
                        <a:t>az </a:t>
                      </a:r>
                      <a:r>
                        <a:rPr lang="hu-HU" sz="1400" dirty="0">
                          <a:effectLst/>
                        </a:rPr>
                        <a:t>általános iskola befejezését </a:t>
                      </a:r>
                      <a:r>
                        <a:rPr lang="hu-HU" sz="1400" dirty="0" smtClean="0">
                          <a:effectLst/>
                        </a:rPr>
                        <a:t>követően;</a:t>
                      </a:r>
                      <a:r>
                        <a:rPr lang="hu-HU" sz="1400" baseline="0" dirty="0" smtClean="0">
                          <a:effectLst/>
                        </a:rPr>
                        <a:t> </a:t>
                      </a:r>
                      <a:r>
                        <a:rPr lang="hu-HU" sz="1400" dirty="0" smtClean="0">
                          <a:effectLst/>
                        </a:rPr>
                        <a:t>növelheti </a:t>
                      </a:r>
                      <a:r>
                        <a:rPr lang="hu-HU" sz="1400" dirty="0">
                          <a:effectLst/>
                        </a:rPr>
                        <a:t>a korai </a:t>
                      </a:r>
                      <a:r>
                        <a:rPr lang="hu-HU" sz="1400" dirty="0" smtClean="0">
                          <a:effectLst/>
                        </a:rPr>
                        <a:t>iskolaelhagyás</a:t>
                      </a:r>
                      <a:r>
                        <a:rPr lang="hu-HU" sz="1400" baseline="0" dirty="0" smtClean="0">
                          <a:effectLst/>
                        </a:rPr>
                        <a:t> </a:t>
                      </a:r>
                      <a:r>
                        <a:rPr lang="hu-HU" sz="1400" dirty="0" smtClean="0">
                          <a:effectLst/>
                        </a:rPr>
                        <a:t>veszélyét</a:t>
                      </a:r>
                      <a:r>
                        <a:rPr lang="hu-HU" sz="1400" dirty="0">
                          <a:effectLst/>
                        </a:rPr>
                        <a:t>, </a:t>
                      </a:r>
                      <a:r>
                        <a:rPr lang="hu-HU" sz="1400" dirty="0" smtClean="0">
                          <a:effectLst/>
                        </a:rPr>
                        <a:t>ill. a munkaerő-piaci</a:t>
                      </a:r>
                      <a:r>
                        <a:rPr lang="hu-HU" sz="1400" baseline="0" dirty="0" smtClean="0">
                          <a:effectLst/>
                        </a:rPr>
                        <a:t> hiányt</a:t>
                      </a:r>
                      <a:r>
                        <a:rPr lang="hu-HU" sz="1400" dirty="0" smtClean="0">
                          <a:effectLst/>
                        </a:rPr>
                        <a:t>.</a:t>
                      </a:r>
                      <a:endParaRPr lang="hu-HU" sz="1400" dirty="0">
                        <a:effectLst/>
                        <a:latin typeface="Calibri"/>
                        <a:ea typeface="Calibri"/>
                        <a:cs typeface="Times New Roman"/>
                      </a:endParaRPr>
                    </a:p>
                  </a:txBody>
                  <a:tcPr marL="68580" marR="68580" marT="0" marB="0" anchor="ctr"/>
                </a:tc>
                <a:tc hMerge="1">
                  <a:txBody>
                    <a:bodyPr/>
                    <a:lstStyle/>
                    <a:p>
                      <a:endParaRPr lang="hu-HU"/>
                    </a:p>
                  </a:txBody>
                  <a:tcPr/>
                </a:tc>
                <a:tc hMerge="1">
                  <a:txBody>
                    <a:bodyPr/>
                    <a:lstStyle/>
                    <a:p>
                      <a:pPr>
                        <a:lnSpc>
                          <a:spcPct val="115000"/>
                        </a:lnSpc>
                        <a:spcAft>
                          <a:spcPts val="0"/>
                        </a:spcAft>
                      </a:pPr>
                      <a:endParaRPr lang="hu-HU" sz="1100" dirty="0">
                        <a:effectLst/>
                        <a:latin typeface="Calibri"/>
                        <a:ea typeface="Calibri"/>
                        <a:cs typeface="Times New Roman"/>
                      </a:endParaRPr>
                    </a:p>
                  </a:txBody>
                  <a:tcPr marL="68580" marR="68580" marT="0" marB="0" anchor="ctr"/>
                </a:tc>
              </a:tr>
              <a:tr h="521891">
                <a:tc>
                  <a:txBody>
                    <a:bodyPr/>
                    <a:lstStyle/>
                    <a:p>
                      <a:pPr>
                        <a:lnSpc>
                          <a:spcPct val="115000"/>
                        </a:lnSpc>
                        <a:spcAft>
                          <a:spcPts val="0"/>
                        </a:spcAft>
                      </a:pPr>
                      <a:r>
                        <a:rPr lang="hu-HU" sz="1400" dirty="0">
                          <a:effectLst/>
                        </a:rPr>
                        <a:t>Szakképzés átalakítása</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a:effectLst/>
                        </a:rPr>
                        <a:t>Nem érinti.</a:t>
                      </a:r>
                      <a:endParaRPr lang="hu-HU" sz="1400">
                        <a:effectLst/>
                        <a:latin typeface="Calibri"/>
                        <a:ea typeface="Calibri"/>
                        <a:cs typeface="Times New Roman"/>
                      </a:endParaRPr>
                    </a:p>
                  </a:txBody>
                  <a:tcPr marL="68580" marR="68580" marT="0" marB="0" anchor="ctr"/>
                </a:tc>
                <a:tc gridSpan="2">
                  <a:txBody>
                    <a:bodyPr/>
                    <a:lstStyle/>
                    <a:p>
                      <a:pPr marL="0" indent="0">
                        <a:lnSpc>
                          <a:spcPct val="115000"/>
                        </a:lnSpc>
                        <a:spcAft>
                          <a:spcPts val="0"/>
                        </a:spcAft>
                      </a:pPr>
                      <a:r>
                        <a:rPr lang="hu-HU" sz="1400" dirty="0">
                          <a:effectLst/>
                        </a:rPr>
                        <a:t>Kihat a szakképzésre; módosítani kell a rendszert.</a:t>
                      </a:r>
                    </a:p>
                    <a:p>
                      <a:pPr marL="0" indent="0">
                        <a:lnSpc>
                          <a:spcPct val="115000"/>
                        </a:lnSpc>
                        <a:spcAft>
                          <a:spcPts val="0"/>
                        </a:spcAft>
                      </a:pPr>
                      <a:r>
                        <a:rPr lang="hu-HU" sz="1400" dirty="0">
                          <a:effectLst/>
                        </a:rPr>
                        <a:t>Biztosítja az átjárhatóságot</a:t>
                      </a:r>
                      <a:r>
                        <a:rPr lang="hu-HU" sz="1400" dirty="0" smtClean="0">
                          <a:effectLst/>
                        </a:rPr>
                        <a:t>.</a:t>
                      </a:r>
                      <a:endParaRPr lang="hu-HU" sz="1400" dirty="0">
                        <a:effectLst/>
                        <a:latin typeface="Calibri"/>
                        <a:ea typeface="Calibri"/>
                        <a:cs typeface="Times New Roman"/>
                      </a:endParaRPr>
                    </a:p>
                  </a:txBody>
                  <a:tcPr marL="68580" marR="68580" marT="0" marB="0" anchor="ctr"/>
                </a:tc>
                <a:tc hMerge="1">
                  <a:txBody>
                    <a:bodyPr/>
                    <a:lstStyle/>
                    <a:p>
                      <a:pPr>
                        <a:lnSpc>
                          <a:spcPct val="115000"/>
                        </a:lnSpc>
                        <a:spcAft>
                          <a:spcPts val="0"/>
                        </a:spcAft>
                      </a:pPr>
                      <a:endParaRPr lang="hu-HU" sz="1100" dirty="0">
                        <a:effectLst/>
                        <a:latin typeface="Calibri"/>
                        <a:ea typeface="Calibri"/>
                        <a:cs typeface="Times New Roman"/>
                      </a:endParaRPr>
                    </a:p>
                  </a:txBody>
                  <a:tcPr marL="68580" marR="68580" marT="0" marB="0" anchor="ctr"/>
                </a:tc>
              </a:tr>
              <a:tr h="521891">
                <a:tc>
                  <a:txBody>
                    <a:bodyPr/>
                    <a:lstStyle/>
                    <a:p>
                      <a:pPr>
                        <a:lnSpc>
                          <a:spcPct val="115000"/>
                        </a:lnSpc>
                        <a:spcAft>
                          <a:spcPts val="0"/>
                        </a:spcAft>
                      </a:pPr>
                      <a:r>
                        <a:rPr lang="hu-HU" sz="1400" dirty="0">
                          <a:effectLst/>
                        </a:rPr>
                        <a:t>Szegregáció</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Kevésbé hat a szegregáció ellen</a:t>
                      </a:r>
                      <a:r>
                        <a:rPr lang="hu-HU" sz="1400" dirty="0" smtClean="0">
                          <a:effectLst/>
                        </a:rPr>
                        <a:t>: az </a:t>
                      </a:r>
                      <a:r>
                        <a:rPr lang="hu-HU" sz="1400" dirty="0">
                          <a:effectLst/>
                        </a:rPr>
                        <a:t>iskolaérettség elérését </a:t>
                      </a:r>
                      <a:r>
                        <a:rPr lang="hu-HU" sz="1400" dirty="0" smtClean="0">
                          <a:effectLst/>
                        </a:rPr>
                        <a:t>támogatja.</a:t>
                      </a:r>
                      <a:r>
                        <a:rPr lang="hu-HU" sz="1400" baseline="0" dirty="0" smtClean="0">
                          <a:effectLst/>
                        </a:rPr>
                        <a:t> </a:t>
                      </a:r>
                      <a:r>
                        <a:rPr lang="hu-HU" sz="1400" dirty="0" smtClean="0">
                          <a:effectLst/>
                        </a:rPr>
                        <a:t>Felmerül </a:t>
                      </a:r>
                      <a:r>
                        <a:rPr lang="hu-HU" sz="1400" dirty="0">
                          <a:effectLst/>
                        </a:rPr>
                        <a:t>a </a:t>
                      </a:r>
                      <a:r>
                        <a:rPr lang="hu-HU" sz="1400" dirty="0" smtClean="0">
                          <a:effectLst/>
                        </a:rPr>
                        <a:t>hat- </a:t>
                      </a:r>
                      <a:r>
                        <a:rPr lang="hu-HU" sz="1400" dirty="0">
                          <a:effectLst/>
                        </a:rPr>
                        <a:t>és </a:t>
                      </a:r>
                      <a:r>
                        <a:rPr lang="hu-HU" sz="1400" dirty="0" err="1" smtClean="0">
                          <a:effectLst/>
                        </a:rPr>
                        <a:t>nyolcévfolyamos</a:t>
                      </a:r>
                      <a:r>
                        <a:rPr lang="hu-HU" sz="1400" dirty="0" smtClean="0">
                          <a:effectLst/>
                        </a:rPr>
                        <a:t> gimnáziumok</a:t>
                      </a:r>
                      <a:r>
                        <a:rPr lang="hu-HU" sz="1400" baseline="0" dirty="0" smtClean="0">
                          <a:effectLst/>
                        </a:rPr>
                        <a:t> </a:t>
                      </a:r>
                      <a:r>
                        <a:rPr lang="hu-HU" sz="1400" dirty="0" smtClean="0">
                          <a:effectLst/>
                        </a:rPr>
                        <a:t>felülvizsgálata</a:t>
                      </a:r>
                      <a:r>
                        <a:rPr lang="hu-HU" sz="1400" dirty="0">
                          <a:effectLst/>
                        </a:rPr>
                        <a:t>.</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Támogatja a hátrányok felszámolását, hiszen a </a:t>
                      </a:r>
                      <a:r>
                        <a:rPr lang="hu-HU" sz="1400" dirty="0" err="1" smtClean="0">
                          <a:effectLst/>
                        </a:rPr>
                        <a:t>hatévfolyamos</a:t>
                      </a:r>
                      <a:r>
                        <a:rPr lang="hu-HU" sz="1400" dirty="0" smtClean="0">
                          <a:effectLst/>
                        </a:rPr>
                        <a:t> </a:t>
                      </a:r>
                      <a:r>
                        <a:rPr lang="hu-HU" sz="1400" dirty="0">
                          <a:effectLst/>
                        </a:rPr>
                        <a:t>alsó tagozat több időt szentel az alapozásra, ezáltal nagyobb esély van az egyéni fejlesztésekre.</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A három év általános iskola után megkezdődik az iskolakeresés.</a:t>
                      </a:r>
                      <a:endParaRPr lang="hu-HU" sz="1400" dirty="0">
                        <a:effectLst/>
                        <a:latin typeface="Calibri"/>
                        <a:ea typeface="Calibri"/>
                        <a:cs typeface="Times New Roman"/>
                      </a:endParaRPr>
                    </a:p>
                  </a:txBody>
                  <a:tcPr marL="68580" marR="68580" marT="0" marB="0" anchor="ctr"/>
                </a:tc>
              </a:tr>
              <a:tr h="521892">
                <a:tc>
                  <a:txBody>
                    <a:bodyPr/>
                    <a:lstStyle/>
                    <a:p>
                      <a:pPr>
                        <a:lnSpc>
                          <a:spcPct val="115000"/>
                        </a:lnSpc>
                        <a:spcAft>
                          <a:spcPts val="0"/>
                        </a:spcAft>
                      </a:pPr>
                      <a:r>
                        <a:rPr lang="hu-HU" sz="1400" dirty="0">
                          <a:effectLst/>
                        </a:rPr>
                        <a:t>Társadalmi hatás</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Minimális a társadalmi hatása</a:t>
                      </a:r>
                      <a:r>
                        <a:rPr lang="hu-HU" sz="1400" dirty="0" smtClean="0">
                          <a:effectLst/>
                        </a:rPr>
                        <a:t>. Elősegíti </a:t>
                      </a:r>
                      <a:r>
                        <a:rPr lang="hu-HU" sz="1400" dirty="0">
                          <a:effectLst/>
                        </a:rPr>
                        <a:t>az inkluzív nevelést.</a:t>
                      </a:r>
                      <a:endParaRPr lang="hu-HU" sz="1400" dirty="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hu-HU" sz="1400" dirty="0">
                          <a:effectLst/>
                        </a:rPr>
                        <a:t>A szegregáció csökkenése pozitív hatással van a társadalmi, közösségi létre </a:t>
                      </a:r>
                      <a:r>
                        <a:rPr lang="hu-HU" sz="1400" dirty="0" smtClean="0">
                          <a:effectLst/>
                        </a:rPr>
                        <a:t>is.</a:t>
                      </a:r>
                      <a:r>
                        <a:rPr lang="hu-HU" sz="1400" baseline="0" dirty="0" smtClean="0">
                          <a:effectLst/>
                        </a:rPr>
                        <a:t> </a:t>
                      </a:r>
                      <a:r>
                        <a:rPr lang="hu-HU" sz="1400" dirty="0" smtClean="0">
                          <a:effectLst/>
                        </a:rPr>
                        <a:t>A korai </a:t>
                      </a:r>
                      <a:r>
                        <a:rPr lang="hu-HU" sz="1400" dirty="0">
                          <a:effectLst/>
                        </a:rPr>
                        <a:t>iskolaelhagyás felszámolása </a:t>
                      </a:r>
                      <a:r>
                        <a:rPr lang="hu-HU" sz="1400" dirty="0" smtClean="0">
                          <a:effectLst/>
                        </a:rPr>
                        <a:t>képzett </a:t>
                      </a:r>
                      <a:r>
                        <a:rPr lang="hu-HU" sz="1400" dirty="0">
                          <a:effectLst/>
                        </a:rPr>
                        <a:t>munkaerőpótlást jelent.</a:t>
                      </a:r>
                      <a:endParaRPr lang="hu-HU" sz="1400" dirty="0">
                        <a:effectLst/>
                        <a:latin typeface="Calibri"/>
                        <a:ea typeface="Calibri"/>
                        <a:cs typeface="Times New Roman"/>
                      </a:endParaRPr>
                    </a:p>
                  </a:txBody>
                  <a:tcPr marL="68580" marR="68580" marT="0" marB="0" anchor="ctr"/>
                </a:tc>
                <a:tc hMerge="1">
                  <a:txBody>
                    <a:bodyPr/>
                    <a:lstStyle/>
                    <a:p>
                      <a:endParaRPr lang="hu-HU" dirty="0"/>
                    </a:p>
                  </a:txBody>
                  <a:tcPr/>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40</a:t>
            </a:fld>
            <a:endParaRPr lang="hu-HU">
              <a:solidFill>
                <a:prstClr val="black">
                  <a:tint val="75000"/>
                </a:prstClr>
              </a:solidFill>
            </a:endParaRPr>
          </a:p>
        </p:txBody>
      </p:sp>
    </p:spTree>
    <p:extLst>
      <p:ext uri="{BB962C8B-B14F-4D97-AF65-F5344CB8AC3E}">
        <p14:creationId xmlns:p14="http://schemas.microsoft.com/office/powerpoint/2010/main" val="2695218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65126"/>
            <a:ext cx="7886700" cy="1325563"/>
          </a:xfrm>
        </p:spPr>
        <p:txBody>
          <a:bodyPr/>
          <a:lstStyle/>
          <a:p>
            <a:r>
              <a:rPr lang="en-US" dirty="0" err="1"/>
              <a:t>Az</a:t>
            </a:r>
            <a:r>
              <a:rPr lang="en-US" dirty="0"/>
              <a:t> </a:t>
            </a:r>
            <a:r>
              <a:rPr lang="en-US" dirty="0" err="1"/>
              <a:t>egyes</a:t>
            </a:r>
            <a:r>
              <a:rPr lang="en-US" dirty="0"/>
              <a:t> </a:t>
            </a:r>
            <a:r>
              <a:rPr lang="en-US" dirty="0" err="1"/>
              <a:t>megoldások</a:t>
            </a:r>
            <a:r>
              <a:rPr lang="en-US" dirty="0"/>
              <a:t> </a:t>
            </a:r>
            <a:r>
              <a:rPr lang="en-US" dirty="0" err="1"/>
              <a:t>összehasonlítása</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3897773399"/>
              </p:ext>
            </p:extLst>
          </p:nvPr>
        </p:nvGraphicFramePr>
        <p:xfrm>
          <a:off x="395288" y="1488718"/>
          <a:ext cx="8353424" cy="4676586"/>
        </p:xfrm>
        <a:graphic>
          <a:graphicData uri="http://schemas.openxmlformats.org/drawingml/2006/table">
            <a:tbl>
              <a:tblPr firstRow="1" bandRow="1">
                <a:tableStyleId>{3B4B98B0-60AC-42C2-AFA5-B58CD77FA1E5}</a:tableStyleId>
              </a:tblPr>
              <a:tblGrid>
                <a:gridCol w="1512416"/>
                <a:gridCol w="2664296"/>
                <a:gridCol w="2088356"/>
                <a:gridCol w="2088356"/>
              </a:tblGrid>
              <a:tr h="521891">
                <a:tc>
                  <a:txBody>
                    <a:bodyPr/>
                    <a:lstStyle/>
                    <a:p>
                      <a:pPr>
                        <a:lnSpc>
                          <a:spcPct val="115000"/>
                        </a:lnSpc>
                        <a:spcAft>
                          <a:spcPts val="0"/>
                        </a:spcAft>
                      </a:pPr>
                      <a:r>
                        <a:rPr lang="hu-HU" sz="1800" dirty="0">
                          <a:effectLst/>
                        </a:rPr>
                        <a:t> </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Jelenlegi </a:t>
                      </a:r>
                      <a:r>
                        <a:rPr lang="hu-HU" sz="1800" dirty="0" err="1" smtClean="0">
                          <a:effectLst/>
                        </a:rPr>
                        <a:t>iskolaszerk</a:t>
                      </a:r>
                      <a:r>
                        <a:rPr lang="en-US" sz="1800" dirty="0" err="1" smtClean="0">
                          <a:effectLst/>
                        </a:rPr>
                        <a:t>ezet</a:t>
                      </a:r>
                      <a:r>
                        <a:rPr lang="hu-HU" sz="1800" dirty="0" smtClean="0">
                          <a:effectLst/>
                        </a:rPr>
                        <a:t> óvoda-iskola átmenettel</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6+3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c>
                  <a:txBody>
                    <a:bodyPr/>
                    <a:lstStyle/>
                    <a:p>
                      <a:pPr algn="l">
                        <a:lnSpc>
                          <a:spcPct val="100000"/>
                        </a:lnSpc>
                        <a:spcAft>
                          <a:spcPts val="0"/>
                        </a:spcAft>
                      </a:pPr>
                      <a:r>
                        <a:rPr lang="hu-HU" sz="1800" dirty="0" smtClean="0">
                          <a:effectLst/>
                        </a:rPr>
                        <a:t>3+6 </a:t>
                      </a:r>
                      <a:r>
                        <a:rPr lang="hu-HU" sz="1800" dirty="0">
                          <a:effectLst/>
                        </a:rPr>
                        <a:t>évfolyamos</a:t>
                      </a:r>
                    </a:p>
                    <a:p>
                      <a:pPr algn="l">
                        <a:lnSpc>
                          <a:spcPct val="100000"/>
                        </a:lnSpc>
                        <a:spcAft>
                          <a:spcPts val="0"/>
                        </a:spcAft>
                      </a:pPr>
                      <a:r>
                        <a:rPr lang="hu-HU" sz="1800" dirty="0">
                          <a:effectLst/>
                        </a:rPr>
                        <a:t>általános </a:t>
                      </a:r>
                      <a:r>
                        <a:rPr lang="hu-HU" sz="1800" dirty="0" smtClean="0">
                          <a:effectLst/>
                        </a:rPr>
                        <a:t>iskola</a:t>
                      </a:r>
                      <a:endParaRPr lang="hu-HU" sz="1800" dirty="0">
                        <a:effectLst/>
                        <a:latin typeface="Calibri"/>
                        <a:ea typeface="Calibri"/>
                        <a:cs typeface="Times New Roman"/>
                      </a:endParaRPr>
                    </a:p>
                  </a:txBody>
                  <a:tcPr marL="68580" marR="68580" marT="0" marB="0" anchor="ctr"/>
                </a:tc>
              </a:tr>
              <a:tr h="521891">
                <a:tc>
                  <a:txBody>
                    <a:bodyPr/>
                    <a:lstStyle/>
                    <a:p>
                      <a:pPr>
                        <a:lnSpc>
                          <a:spcPct val="115000"/>
                        </a:lnSpc>
                        <a:spcAft>
                          <a:spcPts val="0"/>
                        </a:spcAft>
                      </a:pPr>
                      <a:r>
                        <a:rPr lang="hu-HU" sz="1400" dirty="0">
                          <a:effectLst/>
                        </a:rPr>
                        <a:t>Munkaerő-piaci hatás</a:t>
                      </a:r>
                      <a:endParaRPr lang="hu-HU" sz="1400" dirty="0">
                        <a:effectLst/>
                        <a:latin typeface="Calibri"/>
                        <a:ea typeface="Calibri"/>
                        <a:cs typeface="Times New Roman"/>
                      </a:endParaRPr>
                    </a:p>
                  </a:txBody>
                  <a:tcPr marL="68580" marR="68580" marT="0" marB="0" anchor="ctr"/>
                </a:tc>
                <a:tc gridSpan="3">
                  <a:txBody>
                    <a:bodyPr/>
                    <a:lstStyle/>
                    <a:p>
                      <a:pPr>
                        <a:lnSpc>
                          <a:spcPct val="115000"/>
                        </a:lnSpc>
                        <a:spcAft>
                          <a:spcPts val="0"/>
                        </a:spcAft>
                      </a:pPr>
                      <a:r>
                        <a:rPr lang="en-US" sz="1400" b="1" dirty="0" smtClean="0">
                          <a:effectLst/>
                        </a:rPr>
                        <a:t>+</a:t>
                      </a:r>
                      <a:r>
                        <a:rPr lang="en-US" sz="1400" dirty="0" smtClean="0">
                          <a:effectLst/>
                        </a:rPr>
                        <a:t> </a:t>
                      </a:r>
                      <a:r>
                        <a:rPr lang="hu-HU" sz="1400" dirty="0" smtClean="0">
                          <a:effectLst/>
                        </a:rPr>
                        <a:t>Mivel </a:t>
                      </a:r>
                      <a:r>
                        <a:rPr lang="hu-HU" sz="1400" dirty="0">
                          <a:effectLst/>
                        </a:rPr>
                        <a:t>nagyobb esélye van az egyéni fejlődés és tanulási út biztosításának, valószínűsíthető a munkaerő-piaci pozitív hatás</a:t>
                      </a:r>
                      <a:r>
                        <a:rPr lang="hu-HU" sz="1400" dirty="0" smtClean="0">
                          <a:effectLst/>
                        </a:rPr>
                        <a:t>. Kutatás </a:t>
                      </a:r>
                      <a:r>
                        <a:rPr lang="hu-HU" sz="1400" dirty="0">
                          <a:effectLst/>
                        </a:rPr>
                        <a:t>szükséges az előrejelzéshez</a:t>
                      </a:r>
                      <a:r>
                        <a:rPr lang="hu-HU" sz="1400" dirty="0" smtClean="0">
                          <a:effectLst/>
                        </a:rPr>
                        <a:t>.</a:t>
                      </a:r>
                      <a:endParaRPr lang="en-US" sz="1400" dirty="0" smtClean="0">
                        <a:effectLst/>
                      </a:endParaRPr>
                    </a:p>
                    <a:p>
                      <a:pPr>
                        <a:lnSpc>
                          <a:spcPct val="115000"/>
                        </a:lnSpc>
                        <a:spcAft>
                          <a:spcPts val="0"/>
                        </a:spcAft>
                      </a:pPr>
                      <a:r>
                        <a:rPr lang="en-US" sz="1400" b="1" dirty="0" smtClean="0">
                          <a:effectLst/>
                          <a:latin typeface="Calibri"/>
                          <a:ea typeface="Calibri"/>
                          <a:cs typeface="Times New Roman"/>
                        </a:rPr>
                        <a:t>-</a:t>
                      </a:r>
                      <a:r>
                        <a:rPr lang="en-US" sz="1400" baseline="0" dirty="0" smtClean="0">
                          <a:effectLst/>
                          <a:latin typeface="Calibri"/>
                          <a:ea typeface="Calibri"/>
                          <a:cs typeface="Times New Roman"/>
                        </a:rPr>
                        <a:t> 1 </a:t>
                      </a:r>
                      <a:r>
                        <a:rPr lang="hu-HU" sz="1400" baseline="0" noProof="0" dirty="0" smtClean="0">
                          <a:effectLst/>
                          <a:latin typeface="Calibri"/>
                          <a:ea typeface="Calibri"/>
                          <a:cs typeface="Times New Roman"/>
                        </a:rPr>
                        <a:t>évfolyammal kevesebb munkavállaló jelenik meg a munkaerőpiacon.</a:t>
                      </a:r>
                      <a:endParaRPr lang="hu-HU" sz="1400" noProof="0" dirty="0">
                        <a:effectLst/>
                        <a:latin typeface="Calibri"/>
                        <a:ea typeface="Calibri"/>
                        <a:cs typeface="Times New Roman"/>
                      </a:endParaRPr>
                    </a:p>
                  </a:txBody>
                  <a:tcPr marL="68580" marR="68580" marT="0" marB="0" anchor="ctr"/>
                </a:tc>
                <a:tc hMerge="1">
                  <a:txBody>
                    <a:bodyPr/>
                    <a:lstStyle/>
                    <a:p>
                      <a:pPr>
                        <a:lnSpc>
                          <a:spcPct val="115000"/>
                        </a:lnSpc>
                        <a:spcAft>
                          <a:spcPts val="0"/>
                        </a:spcAft>
                      </a:pPr>
                      <a:endParaRPr lang="hu-HU" sz="1400" dirty="0">
                        <a:effectLst/>
                        <a:latin typeface="Calibri"/>
                        <a:ea typeface="Calibri"/>
                        <a:cs typeface="Times New Roman"/>
                      </a:endParaRPr>
                    </a:p>
                  </a:txBody>
                  <a:tcPr marL="68580" marR="68580" marT="0" marB="0" anchor="ctr"/>
                </a:tc>
                <a:tc hMerge="1">
                  <a:txBody>
                    <a:bodyPr/>
                    <a:lstStyle/>
                    <a:p>
                      <a:endParaRPr lang="hu-HU"/>
                    </a:p>
                  </a:txBody>
                  <a:tcPr/>
                </a:tc>
              </a:tr>
              <a:tr h="521891">
                <a:tc rowSpan="2">
                  <a:txBody>
                    <a:bodyPr/>
                    <a:lstStyle/>
                    <a:p>
                      <a:pPr>
                        <a:lnSpc>
                          <a:spcPct val="115000"/>
                        </a:lnSpc>
                        <a:spcAft>
                          <a:spcPts val="0"/>
                        </a:spcAft>
                      </a:pPr>
                      <a:r>
                        <a:rPr lang="hu-HU" sz="1400" dirty="0">
                          <a:effectLst/>
                        </a:rPr>
                        <a:t>Településstruktúra</a:t>
                      </a:r>
                      <a:endParaRPr lang="hu-HU" sz="14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hu-HU" sz="1400" dirty="0">
                          <a:effectLst/>
                        </a:rPr>
                        <a:t>A </a:t>
                      </a:r>
                      <a:r>
                        <a:rPr lang="hu-HU" sz="1400" dirty="0" err="1" smtClean="0">
                          <a:effectLst/>
                        </a:rPr>
                        <a:t>négyévfolyamos</a:t>
                      </a:r>
                      <a:r>
                        <a:rPr lang="hu-HU" sz="1400" dirty="0" smtClean="0">
                          <a:effectLst/>
                        </a:rPr>
                        <a:t> </a:t>
                      </a:r>
                      <a:r>
                        <a:rPr lang="hu-HU" sz="1400" dirty="0">
                          <a:effectLst/>
                        </a:rPr>
                        <a:t>alsó tagozatnak lakosságmegtartó hatása lehet, amennyiben igazodik a településszerkezetekhez.</a:t>
                      </a:r>
                      <a:endParaRPr lang="hu-HU" sz="14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hu-HU" sz="1400" dirty="0">
                          <a:effectLst/>
                        </a:rPr>
                        <a:t>A </a:t>
                      </a:r>
                      <a:r>
                        <a:rPr lang="hu-HU" sz="1400" dirty="0" err="1" smtClean="0">
                          <a:effectLst/>
                        </a:rPr>
                        <a:t>hatévfolyamos</a:t>
                      </a:r>
                      <a:r>
                        <a:rPr lang="hu-HU" sz="1400" dirty="0" smtClean="0">
                          <a:effectLst/>
                        </a:rPr>
                        <a:t> </a:t>
                      </a:r>
                      <a:r>
                        <a:rPr lang="hu-HU" sz="1400" dirty="0">
                          <a:effectLst/>
                        </a:rPr>
                        <a:t>alsó tagozatnak nagyobb lakosságmegtartó hatása lehet, amennyiben igazodik a településszerkezetekhez.</a:t>
                      </a:r>
                      <a:endParaRPr lang="hu-HU"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hu-HU" sz="1400" dirty="0">
                          <a:effectLst/>
                        </a:rPr>
                        <a:t>Amennyiben az iskolarendszer a 9 évfolyamot egységben kezeli, </a:t>
                      </a:r>
                      <a:r>
                        <a:rPr lang="hu-HU" sz="1400" dirty="0" smtClean="0">
                          <a:effectLst/>
                        </a:rPr>
                        <a:t>lakosságmegtartó </a:t>
                      </a:r>
                      <a:r>
                        <a:rPr lang="hu-HU" sz="1400" dirty="0">
                          <a:effectLst/>
                        </a:rPr>
                        <a:t>hatású lehet.</a:t>
                      </a:r>
                      <a:endParaRPr lang="hu-HU" sz="1400" dirty="0">
                        <a:effectLst/>
                        <a:latin typeface="Calibri"/>
                        <a:ea typeface="Calibri"/>
                        <a:cs typeface="Times New Roman"/>
                      </a:endParaRPr>
                    </a:p>
                  </a:txBody>
                  <a:tcPr marL="68580" marR="68580" marT="0" marB="0" anchor="ctr"/>
                </a:tc>
              </a:tr>
              <a:tr h="521891">
                <a:tc vMerge="1">
                  <a:txBody>
                    <a:bodyPr/>
                    <a:lstStyle/>
                    <a:p>
                      <a:endParaRPr lang="hu-HU"/>
                    </a:p>
                  </a:txBody>
                  <a:tcPr/>
                </a:tc>
                <a:tc vMerge="1">
                  <a:txBody>
                    <a:bodyPr/>
                    <a:lstStyle/>
                    <a:p>
                      <a:endParaRPr lang="hu-HU"/>
                    </a:p>
                  </a:txBody>
                  <a:tcPr/>
                </a:tc>
                <a:tc vMerge="1">
                  <a:txBody>
                    <a:bodyPr/>
                    <a:lstStyle/>
                    <a:p>
                      <a:endParaRPr lang="hu-HU"/>
                    </a:p>
                  </a:txBody>
                  <a:tcPr/>
                </a:tc>
                <a:tc>
                  <a:txBody>
                    <a:bodyPr/>
                    <a:lstStyle/>
                    <a:p>
                      <a:pPr>
                        <a:lnSpc>
                          <a:spcPct val="115000"/>
                        </a:lnSpc>
                        <a:spcAft>
                          <a:spcPts val="0"/>
                        </a:spcAft>
                      </a:pPr>
                      <a:r>
                        <a:rPr lang="hu-HU" sz="1400" dirty="0">
                          <a:effectLst/>
                        </a:rPr>
                        <a:t>Amennyiben az iskolarendszer a 9 évfolyamot </a:t>
                      </a:r>
                      <a:r>
                        <a:rPr lang="hu-HU" sz="1400" dirty="0" smtClean="0">
                          <a:effectLst/>
                        </a:rPr>
                        <a:t>3+6-os egységekben,</a:t>
                      </a:r>
                      <a:r>
                        <a:rPr lang="hu-HU" sz="1400" baseline="0" dirty="0" smtClean="0">
                          <a:effectLst/>
                        </a:rPr>
                        <a:t> külön </a:t>
                      </a:r>
                      <a:r>
                        <a:rPr lang="hu-HU" sz="1400" dirty="0" smtClean="0">
                          <a:effectLst/>
                        </a:rPr>
                        <a:t>kezeli</a:t>
                      </a:r>
                      <a:r>
                        <a:rPr lang="hu-HU" sz="1400" dirty="0">
                          <a:effectLst/>
                        </a:rPr>
                        <a:t>, lakosságvesztő hatású </a:t>
                      </a:r>
                      <a:r>
                        <a:rPr lang="hu-HU" sz="1400" dirty="0" smtClean="0">
                          <a:effectLst/>
                        </a:rPr>
                        <a:t>lehet </a:t>
                      </a:r>
                      <a:r>
                        <a:rPr lang="hu-HU" sz="1400" dirty="0">
                          <a:effectLst/>
                        </a:rPr>
                        <a:t>a </a:t>
                      </a:r>
                      <a:r>
                        <a:rPr lang="hu-HU" sz="1400" dirty="0" err="1">
                          <a:effectLst/>
                        </a:rPr>
                        <a:t>háromévfolyamos</a:t>
                      </a:r>
                      <a:r>
                        <a:rPr lang="hu-HU" sz="1400" dirty="0">
                          <a:effectLst/>
                        </a:rPr>
                        <a:t> alsó tagozat miatt. Ez elsősorban a kistelepülési </a:t>
                      </a:r>
                      <a:r>
                        <a:rPr lang="hu-HU" sz="1400" dirty="0" smtClean="0">
                          <a:effectLst/>
                        </a:rPr>
                        <a:t>iskolákat</a:t>
                      </a:r>
                      <a:r>
                        <a:rPr lang="hu-HU" sz="1400" baseline="0" dirty="0" smtClean="0">
                          <a:effectLst/>
                        </a:rPr>
                        <a:t> érinti.</a:t>
                      </a:r>
                      <a:endParaRPr lang="hu-HU" sz="1400" dirty="0">
                        <a:effectLst/>
                        <a:latin typeface="Calibri"/>
                        <a:ea typeface="Calibri"/>
                        <a:cs typeface="Times New Roman"/>
                      </a:endParaRPr>
                    </a:p>
                  </a:txBody>
                  <a:tcPr marL="68580" marR="68580" marT="0" marB="0" anchor="ctr"/>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41</a:t>
            </a:fld>
            <a:endParaRPr lang="hu-HU">
              <a:solidFill>
                <a:prstClr val="black">
                  <a:tint val="75000"/>
                </a:prstClr>
              </a:solidFill>
            </a:endParaRPr>
          </a:p>
        </p:txBody>
      </p:sp>
    </p:spTree>
    <p:extLst>
      <p:ext uri="{BB962C8B-B14F-4D97-AF65-F5344CB8AC3E}">
        <p14:creationId xmlns:p14="http://schemas.microsoft.com/office/powerpoint/2010/main" val="3549546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16632"/>
            <a:ext cx="8318748" cy="1325563"/>
          </a:xfrm>
        </p:spPr>
        <p:txBody>
          <a:bodyPr>
            <a:normAutofit/>
          </a:bodyPr>
          <a:lstStyle/>
          <a:p>
            <a:r>
              <a:rPr lang="en-US" dirty="0"/>
              <a:t>E</a:t>
            </a:r>
            <a:r>
              <a:rPr lang="hu-HU" dirty="0" err="1" smtClean="0"/>
              <a:t>gész</a:t>
            </a:r>
            <a:r>
              <a:rPr lang="hu-HU" dirty="0" smtClean="0"/>
              <a:t> </a:t>
            </a:r>
            <a:r>
              <a:rPr lang="hu-HU" dirty="0"/>
              <a:t>napos iskola </a:t>
            </a:r>
            <a:r>
              <a:rPr lang="hu-HU" dirty="0" smtClean="0"/>
              <a:t>és a</a:t>
            </a:r>
            <a:br>
              <a:rPr lang="hu-HU" dirty="0" smtClean="0"/>
            </a:br>
            <a:r>
              <a:rPr lang="hu-HU" dirty="0" smtClean="0"/>
              <a:t>16.00 </a:t>
            </a:r>
            <a:r>
              <a:rPr lang="hu-HU" dirty="0"/>
              <a:t>óráig való </a:t>
            </a:r>
            <a:r>
              <a:rPr lang="hu-HU" dirty="0" smtClean="0"/>
              <a:t>benntartózkodás</a:t>
            </a:r>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1315217576"/>
              </p:ext>
            </p:extLst>
          </p:nvPr>
        </p:nvGraphicFramePr>
        <p:xfrm>
          <a:off x="251520" y="1268762"/>
          <a:ext cx="8640960" cy="5515849"/>
        </p:xfrm>
        <a:graphic>
          <a:graphicData uri="http://schemas.openxmlformats.org/drawingml/2006/table">
            <a:tbl>
              <a:tblPr firstRow="1" bandRow="1">
                <a:tableStyleId>{5C22544A-7EE6-4342-B048-85BDC9FD1C3A}</a:tableStyleId>
              </a:tblPr>
              <a:tblGrid>
                <a:gridCol w="4320480"/>
                <a:gridCol w="4320480"/>
              </a:tblGrid>
              <a:tr h="261569">
                <a:tc>
                  <a:txBody>
                    <a:bodyPr/>
                    <a:lstStyle/>
                    <a:p>
                      <a:pPr algn="ctr">
                        <a:lnSpc>
                          <a:spcPct val="115000"/>
                        </a:lnSpc>
                        <a:spcAft>
                          <a:spcPts val="0"/>
                        </a:spcAft>
                      </a:pPr>
                      <a:r>
                        <a:rPr lang="hu-HU" sz="1400" dirty="0">
                          <a:effectLst/>
                          <a:latin typeface="+mj-lt"/>
                          <a:ea typeface="Calibri"/>
                          <a:cs typeface="Times New Roman"/>
                        </a:rPr>
                        <a:t>Egész napos </a:t>
                      </a:r>
                      <a:r>
                        <a:rPr lang="hu-HU" sz="1400" dirty="0" smtClean="0">
                          <a:effectLst/>
                          <a:latin typeface="+mj-lt"/>
                          <a:ea typeface="Calibri"/>
                          <a:cs typeface="Times New Roman"/>
                        </a:rPr>
                        <a:t>iskola</a:t>
                      </a:r>
                    </a:p>
                  </a:txBody>
                  <a:tcPr marL="68580" marR="68580" marT="0" marB="0"/>
                </a:tc>
                <a:tc>
                  <a:txBody>
                    <a:bodyPr/>
                    <a:lstStyle/>
                    <a:p>
                      <a:pPr algn="ctr">
                        <a:lnSpc>
                          <a:spcPct val="115000"/>
                        </a:lnSpc>
                        <a:spcAft>
                          <a:spcPts val="0"/>
                        </a:spcAft>
                      </a:pPr>
                      <a:r>
                        <a:rPr lang="hu-HU" sz="1400" dirty="0">
                          <a:effectLst/>
                          <a:latin typeface="+mj-lt"/>
                          <a:ea typeface="Calibri"/>
                          <a:cs typeface="Times New Roman"/>
                        </a:rPr>
                        <a:t>Benntartózkodás 16.00 </a:t>
                      </a:r>
                      <a:r>
                        <a:rPr lang="hu-HU" sz="1400" dirty="0" smtClean="0">
                          <a:effectLst/>
                          <a:latin typeface="+mj-lt"/>
                          <a:ea typeface="Calibri"/>
                          <a:cs typeface="Times New Roman"/>
                        </a:rPr>
                        <a:t>óráig </a:t>
                      </a:r>
                      <a:endParaRPr lang="hu-HU" sz="1400" dirty="0">
                        <a:effectLst/>
                        <a:latin typeface="+mj-lt"/>
                        <a:ea typeface="Calibri"/>
                        <a:cs typeface="Times New Roman"/>
                      </a:endParaRPr>
                    </a:p>
                  </a:txBody>
                  <a:tcPr marL="68580" marR="68580" marT="0" marB="0"/>
                </a:tc>
              </a:tr>
              <a:tr h="261569">
                <a:tc>
                  <a:txBody>
                    <a:bodyPr/>
                    <a:lstStyle/>
                    <a:p>
                      <a:pPr marL="0" indent="0">
                        <a:lnSpc>
                          <a:spcPct val="115000"/>
                        </a:lnSpc>
                        <a:spcAft>
                          <a:spcPts val="0"/>
                        </a:spcAft>
                        <a:buNone/>
                      </a:pPr>
                      <a:r>
                        <a:rPr lang="hu-HU" sz="1400" kern="1200" dirty="0" smtClean="0">
                          <a:solidFill>
                            <a:schemeClr val="dk1"/>
                          </a:solidFill>
                          <a:effectLst/>
                          <a:latin typeface="+mj-lt"/>
                          <a:ea typeface="Calibri"/>
                          <a:cs typeface="Times New Roman"/>
                        </a:rPr>
                        <a:t>Választható nevelési-oktatási forma.</a:t>
                      </a:r>
                      <a:endParaRPr lang="hu-HU" sz="1400" kern="1200" dirty="0">
                        <a:solidFill>
                          <a:schemeClr val="dk1"/>
                        </a:solidFill>
                        <a:effectLst/>
                        <a:latin typeface="+mj-lt"/>
                        <a:ea typeface="Calibri"/>
                        <a:cs typeface="Times New Roman"/>
                      </a:endParaRPr>
                    </a:p>
                  </a:txBody>
                  <a:tcPr marL="68580" marR="68580" marT="0" marB="0"/>
                </a:tc>
                <a:tc>
                  <a:txBody>
                    <a:bodyPr/>
                    <a:lstStyle/>
                    <a:p>
                      <a:pPr marL="0" marR="0" lvl="0" indent="0" algn="l" defTabSz="685553" rtl="0" eaLnBrk="1" fontAlgn="auto" latinLnBrk="0" hangingPunct="1">
                        <a:lnSpc>
                          <a:spcPct val="115000"/>
                        </a:lnSpc>
                        <a:spcBef>
                          <a:spcPts val="0"/>
                        </a:spcBef>
                        <a:spcAft>
                          <a:spcPts val="0"/>
                        </a:spcAft>
                        <a:buClrTx/>
                        <a:buSzTx/>
                        <a:buFont typeface="Calibri"/>
                        <a:buNone/>
                        <a:tabLst/>
                        <a:defRPr/>
                      </a:pPr>
                      <a:r>
                        <a:rPr lang="hu-HU" sz="1400" kern="1200" dirty="0" smtClean="0">
                          <a:solidFill>
                            <a:schemeClr val="dk1"/>
                          </a:solidFill>
                          <a:effectLst/>
                          <a:latin typeface="+mj-lt"/>
                          <a:ea typeface="Calibri"/>
                          <a:cs typeface="Times New Roman"/>
                        </a:rPr>
                        <a:t>Az általános iskolák számára kötelező</a:t>
                      </a:r>
                      <a:r>
                        <a:rPr lang="hu-HU" sz="1400" kern="1200" dirty="0">
                          <a:solidFill>
                            <a:schemeClr val="dk1"/>
                          </a:solidFill>
                          <a:effectLst/>
                          <a:latin typeface="+mj-lt"/>
                          <a:ea typeface="Calibri"/>
                          <a:cs typeface="Times New Roman"/>
                        </a:rPr>
                        <a:t>.</a:t>
                      </a:r>
                      <a:endParaRPr lang="hu-HU" sz="1400" kern="1200" dirty="0" smtClean="0">
                        <a:solidFill>
                          <a:schemeClr val="dk1"/>
                        </a:solidFill>
                        <a:effectLst/>
                        <a:latin typeface="+mj-lt"/>
                        <a:ea typeface="Calibri"/>
                        <a:cs typeface="Times New Roman"/>
                      </a:endParaRPr>
                    </a:p>
                  </a:txBody>
                  <a:tcPr marL="68580" marR="68580" marT="0" marB="0"/>
                </a:tc>
              </a:tr>
              <a:tr h="2615693">
                <a:tc>
                  <a:txBody>
                    <a:bodyPr/>
                    <a:lstStyle/>
                    <a:p>
                      <a:pPr>
                        <a:lnSpc>
                          <a:spcPct val="115000"/>
                        </a:lnSpc>
                        <a:spcAft>
                          <a:spcPts val="0"/>
                        </a:spcAft>
                      </a:pPr>
                      <a:r>
                        <a:rPr lang="hu-HU" sz="1400" kern="1200" dirty="0">
                          <a:solidFill>
                            <a:schemeClr val="dk1"/>
                          </a:solidFill>
                          <a:effectLst/>
                          <a:latin typeface="+mj-lt"/>
                          <a:ea typeface="Calibri"/>
                          <a:cs typeface="Times New Roman"/>
                        </a:rPr>
                        <a:t>Miniszter által kiadott vagy engedélyezett nevelési-oktatási program szerint </a:t>
                      </a:r>
                      <a:r>
                        <a:rPr lang="hu-HU" sz="1400" kern="1200" dirty="0" smtClean="0">
                          <a:solidFill>
                            <a:schemeClr val="dk1"/>
                          </a:solidFill>
                          <a:effectLst/>
                          <a:latin typeface="+mj-lt"/>
                          <a:ea typeface="Calibri"/>
                          <a:cs typeface="Times New Roman"/>
                        </a:rPr>
                        <a:t>a következő két formában zajlik:</a:t>
                      </a:r>
                    </a:p>
                    <a:p>
                      <a:pPr marL="0" indent="0">
                        <a:lnSpc>
                          <a:spcPct val="115000"/>
                        </a:lnSpc>
                        <a:spcAft>
                          <a:spcPts val="0"/>
                        </a:spcAft>
                        <a:buNone/>
                      </a:pPr>
                      <a:r>
                        <a:rPr lang="hu-HU" sz="1400" kern="1200" dirty="0" smtClean="0">
                          <a:solidFill>
                            <a:schemeClr val="dk1"/>
                          </a:solidFill>
                          <a:effectLst/>
                          <a:latin typeface="+mj-lt"/>
                          <a:ea typeface="Calibri"/>
                          <a:cs typeface="Times New Roman"/>
                        </a:rPr>
                        <a:t>A) </a:t>
                      </a:r>
                      <a:r>
                        <a:rPr lang="hu-HU" sz="1400" kern="1200" dirty="0" err="1" smtClean="0">
                          <a:solidFill>
                            <a:schemeClr val="dk1"/>
                          </a:solidFill>
                          <a:effectLst/>
                          <a:latin typeface="+mj-lt"/>
                          <a:ea typeface="Calibri"/>
                          <a:cs typeface="Times New Roman"/>
                        </a:rPr>
                        <a:t>A</a:t>
                      </a:r>
                      <a:r>
                        <a:rPr lang="hu-HU" sz="1400" kern="1200" dirty="0" smtClean="0">
                          <a:solidFill>
                            <a:schemeClr val="dk1"/>
                          </a:solidFill>
                          <a:effectLst/>
                          <a:latin typeface="+mj-lt"/>
                          <a:ea typeface="Calibri"/>
                          <a:cs typeface="Times New Roman"/>
                        </a:rPr>
                        <a:t> </a:t>
                      </a:r>
                      <a:r>
                        <a:rPr lang="hu-HU" sz="1400" kern="1200" dirty="0">
                          <a:solidFill>
                            <a:schemeClr val="dk1"/>
                          </a:solidFill>
                          <a:effectLst/>
                          <a:latin typeface="+mj-lt"/>
                          <a:ea typeface="Calibri"/>
                          <a:cs typeface="Times New Roman"/>
                        </a:rPr>
                        <a:t>délelőtt zajló tanítási órák rendje érintetlen és a tanítási órákon kívüli időintervallumban tervezhetők meg az egész napos iskola nevelés-oktatási program szerinti </a:t>
                      </a:r>
                      <a:r>
                        <a:rPr lang="hu-HU" sz="1400" kern="1200" dirty="0" smtClean="0">
                          <a:solidFill>
                            <a:schemeClr val="dk1"/>
                          </a:solidFill>
                          <a:effectLst/>
                          <a:latin typeface="+mj-lt"/>
                          <a:ea typeface="Calibri"/>
                          <a:cs typeface="Times New Roman"/>
                        </a:rPr>
                        <a:t>programok.</a:t>
                      </a:r>
                    </a:p>
                    <a:p>
                      <a:pPr marL="0" indent="0">
                        <a:lnSpc>
                          <a:spcPct val="115000"/>
                        </a:lnSpc>
                        <a:spcAft>
                          <a:spcPts val="0"/>
                        </a:spcAft>
                        <a:buNone/>
                      </a:pPr>
                      <a:r>
                        <a:rPr lang="hu-HU" sz="1400" kern="1200" dirty="0" smtClean="0">
                          <a:solidFill>
                            <a:schemeClr val="dk1"/>
                          </a:solidFill>
                          <a:effectLst/>
                          <a:latin typeface="+mj-lt"/>
                          <a:ea typeface="Calibri"/>
                          <a:cs typeface="Times New Roman"/>
                        </a:rPr>
                        <a:t>B) Kiterjeszthetők </a:t>
                      </a:r>
                      <a:r>
                        <a:rPr lang="hu-HU" sz="1400" kern="1200" dirty="0">
                          <a:solidFill>
                            <a:schemeClr val="dk1"/>
                          </a:solidFill>
                          <a:effectLst/>
                          <a:latin typeface="+mj-lt"/>
                          <a:ea typeface="Calibri"/>
                          <a:cs typeface="Times New Roman"/>
                        </a:rPr>
                        <a:t>a tanítási órák a nap egészére (8.00-16.00 óra), és az egyéb programok a tanítási órák közötti idősávokban helyezhetők el</a:t>
                      </a:r>
                      <a:r>
                        <a:rPr lang="hu-HU" sz="1400" kern="1200" dirty="0" smtClean="0">
                          <a:solidFill>
                            <a:schemeClr val="dk1"/>
                          </a:solidFill>
                          <a:effectLst/>
                          <a:latin typeface="+mj-lt"/>
                          <a:ea typeface="Calibri"/>
                          <a:cs typeface="Times New Roman"/>
                        </a:rPr>
                        <a:t>.</a:t>
                      </a:r>
                    </a:p>
                    <a:p>
                      <a:pPr marL="0" indent="0">
                        <a:lnSpc>
                          <a:spcPct val="115000"/>
                        </a:lnSpc>
                        <a:spcAft>
                          <a:spcPts val="0"/>
                        </a:spcAft>
                        <a:buNone/>
                      </a:pPr>
                      <a:r>
                        <a:rPr lang="hu-HU" sz="1400" kern="1200" dirty="0" smtClean="0">
                          <a:solidFill>
                            <a:schemeClr val="dk1"/>
                          </a:solidFill>
                          <a:effectLst/>
                          <a:latin typeface="+mj-lt"/>
                          <a:ea typeface="Calibri"/>
                          <a:cs typeface="Times New Roman"/>
                        </a:rPr>
                        <a:t>Jelenleg nevelési-oktatási programajánlások</a:t>
                      </a:r>
                      <a:r>
                        <a:rPr lang="hu-HU" sz="1400" kern="1200" baseline="0" dirty="0" smtClean="0">
                          <a:solidFill>
                            <a:schemeClr val="dk1"/>
                          </a:solidFill>
                          <a:effectLst/>
                          <a:latin typeface="+mj-lt"/>
                          <a:ea typeface="Calibri"/>
                          <a:cs typeface="Times New Roman"/>
                        </a:rPr>
                        <a:t> </a:t>
                      </a:r>
                      <a:r>
                        <a:rPr lang="hu-HU" sz="1400" kern="1200" dirty="0" smtClean="0">
                          <a:solidFill>
                            <a:schemeClr val="dk1"/>
                          </a:solidFill>
                          <a:effectLst/>
                          <a:latin typeface="+mj-lt"/>
                          <a:ea typeface="Calibri"/>
                          <a:cs typeface="Times New Roman"/>
                        </a:rPr>
                        <a:t>támogatják.</a:t>
                      </a:r>
                      <a:endParaRPr lang="hu-HU" sz="1400" kern="1200" dirty="0">
                        <a:solidFill>
                          <a:schemeClr val="dk1"/>
                        </a:solidFill>
                        <a:effectLst/>
                        <a:latin typeface="+mj-lt"/>
                        <a:ea typeface="Calibri"/>
                        <a:cs typeface="Times New Roman"/>
                      </a:endParaRPr>
                    </a:p>
                  </a:txBody>
                  <a:tcPr marL="68580" marR="68580" marT="0" marB="0"/>
                </a:tc>
                <a:tc>
                  <a:txBody>
                    <a:bodyPr/>
                    <a:lstStyle/>
                    <a:p>
                      <a:pPr>
                        <a:lnSpc>
                          <a:spcPct val="115000"/>
                        </a:lnSpc>
                        <a:spcAft>
                          <a:spcPts val="0"/>
                        </a:spcAft>
                      </a:pPr>
                      <a:r>
                        <a:rPr lang="hu-HU" sz="1400" dirty="0">
                          <a:effectLst/>
                          <a:latin typeface="+mj-lt"/>
                          <a:ea typeface="Calibri"/>
                          <a:cs typeface="Times New Roman"/>
                        </a:rPr>
                        <a:t>Az iskola </a:t>
                      </a:r>
                      <a:r>
                        <a:rPr lang="hu-HU" sz="1400" kern="1200" dirty="0">
                          <a:solidFill>
                            <a:schemeClr val="dk1"/>
                          </a:solidFill>
                          <a:effectLst/>
                          <a:latin typeface="+mj-lt"/>
                          <a:ea typeface="Calibri"/>
                          <a:cs typeface="Times New Roman"/>
                        </a:rPr>
                        <a:t>pedagógiai programja szerint </a:t>
                      </a:r>
                      <a:r>
                        <a:rPr lang="hu-HU" sz="1400" kern="1200" dirty="0" smtClean="0">
                          <a:solidFill>
                            <a:schemeClr val="dk1"/>
                          </a:solidFill>
                          <a:effectLst/>
                          <a:latin typeface="+mj-lt"/>
                          <a:ea typeface="Calibri"/>
                          <a:cs typeface="Times New Roman"/>
                        </a:rPr>
                        <a:t>zajlik a következő két formában zajlik:</a:t>
                      </a:r>
                    </a:p>
                    <a:p>
                      <a:pPr marL="0" lvl="0" indent="0">
                        <a:lnSpc>
                          <a:spcPct val="100000"/>
                        </a:lnSpc>
                        <a:spcAft>
                          <a:spcPts val="0"/>
                        </a:spcAft>
                        <a:buFont typeface="+mj-lt"/>
                        <a:buNone/>
                      </a:pPr>
                      <a:r>
                        <a:rPr lang="hu-HU" sz="1400" dirty="0" smtClean="0">
                          <a:effectLst/>
                          <a:latin typeface="+mj-lt"/>
                          <a:ea typeface="Calibri"/>
                          <a:cs typeface="Times New Roman"/>
                        </a:rPr>
                        <a:t>A) Napközi </a:t>
                      </a:r>
                      <a:r>
                        <a:rPr lang="hu-HU" sz="1400" dirty="0">
                          <a:effectLst/>
                          <a:latin typeface="+mj-lt"/>
                          <a:ea typeface="Calibri"/>
                          <a:cs typeface="Times New Roman"/>
                        </a:rPr>
                        <a:t>otthonos rendszerben:</a:t>
                      </a:r>
                    </a:p>
                    <a:p>
                      <a:pPr marL="176213" lvl="0" indent="-176213">
                        <a:lnSpc>
                          <a:spcPct val="100000"/>
                        </a:lnSpc>
                        <a:spcAft>
                          <a:spcPts val="0"/>
                        </a:spcAft>
                        <a:buFont typeface="Calibri"/>
                        <a:buChar char="‒"/>
                      </a:pPr>
                      <a:r>
                        <a:rPr lang="hu-HU" sz="1400" dirty="0">
                          <a:effectLst/>
                          <a:latin typeface="+mj-lt"/>
                          <a:ea typeface="Calibri"/>
                          <a:cs typeface="Times New Roman"/>
                        </a:rPr>
                        <a:t>a tanórák </a:t>
                      </a:r>
                      <a:r>
                        <a:rPr lang="hu-HU" sz="1400" dirty="0" smtClean="0">
                          <a:effectLst/>
                          <a:latin typeface="+mj-lt"/>
                          <a:ea typeface="Calibri"/>
                          <a:cs typeface="Times New Roman"/>
                        </a:rPr>
                        <a:t>utáni, </a:t>
                      </a:r>
                      <a:r>
                        <a:rPr lang="hu-HU" sz="1400" dirty="0" err="1">
                          <a:effectLst/>
                          <a:latin typeface="+mj-lt"/>
                          <a:ea typeface="Calibri"/>
                          <a:cs typeface="Times New Roman"/>
                        </a:rPr>
                        <a:t>du.-i</a:t>
                      </a:r>
                      <a:r>
                        <a:rPr lang="hu-HU" sz="1400" dirty="0">
                          <a:effectLst/>
                          <a:latin typeface="+mj-lt"/>
                          <a:ea typeface="Calibri"/>
                          <a:cs typeface="Times New Roman"/>
                        </a:rPr>
                        <a:t> szabadidős, művészeti, kulturális és/vagy tanulási foglalkozásokat jelenti;</a:t>
                      </a:r>
                    </a:p>
                    <a:p>
                      <a:pPr marL="176213" lvl="0" indent="-176213">
                        <a:lnSpc>
                          <a:spcPct val="100000"/>
                        </a:lnSpc>
                        <a:spcAft>
                          <a:spcPts val="0"/>
                        </a:spcAft>
                        <a:buFont typeface="Calibri"/>
                        <a:buChar char="‒"/>
                      </a:pPr>
                      <a:r>
                        <a:rPr lang="hu-HU" sz="1400" dirty="0">
                          <a:effectLst/>
                          <a:latin typeface="+mj-lt"/>
                          <a:ea typeface="Calibri"/>
                          <a:cs typeface="Times New Roman"/>
                        </a:rPr>
                        <a:t>akár összevont osztályokból is szervezhető a csoport</a:t>
                      </a:r>
                      <a:r>
                        <a:rPr lang="hu-HU" sz="1400" dirty="0" smtClean="0">
                          <a:effectLst/>
                          <a:latin typeface="+mj-lt"/>
                          <a:ea typeface="Calibri"/>
                          <a:cs typeface="Times New Roman"/>
                        </a:rPr>
                        <a:t>.</a:t>
                      </a:r>
                      <a:endParaRPr lang="hu-HU" sz="1400" dirty="0">
                        <a:effectLst/>
                        <a:latin typeface="+mj-lt"/>
                        <a:ea typeface="Calibri"/>
                        <a:cs typeface="Times New Roman"/>
                      </a:endParaRPr>
                    </a:p>
                    <a:p>
                      <a:pPr marL="0" lvl="0" indent="0">
                        <a:lnSpc>
                          <a:spcPct val="100000"/>
                        </a:lnSpc>
                        <a:spcAft>
                          <a:spcPts val="0"/>
                        </a:spcAft>
                        <a:buFont typeface="+mj-lt"/>
                        <a:buNone/>
                      </a:pPr>
                      <a:r>
                        <a:rPr lang="hu-HU" sz="1400" dirty="0" smtClean="0">
                          <a:effectLst/>
                          <a:latin typeface="+mj-lt"/>
                          <a:ea typeface="Calibri"/>
                          <a:cs typeface="Times New Roman"/>
                        </a:rPr>
                        <a:t>B) Iskolaotthonos rendszerben</a:t>
                      </a:r>
                      <a:r>
                        <a:rPr lang="hu-HU" sz="1400" dirty="0">
                          <a:effectLst/>
                          <a:latin typeface="+mj-lt"/>
                          <a:ea typeface="Calibri"/>
                          <a:cs typeface="Times New Roman"/>
                        </a:rPr>
                        <a:t>:</a:t>
                      </a:r>
                    </a:p>
                    <a:p>
                      <a:pPr marL="176213" lvl="0" indent="-176213">
                        <a:lnSpc>
                          <a:spcPct val="100000"/>
                        </a:lnSpc>
                        <a:spcAft>
                          <a:spcPts val="0"/>
                        </a:spcAft>
                        <a:buFont typeface="Calibri"/>
                        <a:buChar char="‒"/>
                      </a:pPr>
                      <a:r>
                        <a:rPr lang="hu-HU" sz="1400" dirty="0">
                          <a:effectLst/>
                          <a:latin typeface="+mj-lt"/>
                          <a:ea typeface="Calibri"/>
                          <a:cs typeface="Times New Roman"/>
                        </a:rPr>
                        <a:t>délelőtt és délután is van tanítási óra, a köztes időben pedig szabadidős tevékenységeket biztosít;</a:t>
                      </a:r>
                    </a:p>
                    <a:p>
                      <a:pPr marL="176213" lvl="0" indent="-176213">
                        <a:lnSpc>
                          <a:spcPct val="100000"/>
                        </a:lnSpc>
                        <a:spcAft>
                          <a:spcPts val="0"/>
                        </a:spcAft>
                        <a:buFont typeface="Calibri"/>
                        <a:buChar char="‒"/>
                      </a:pPr>
                      <a:r>
                        <a:rPr lang="hu-HU" sz="1400" dirty="0">
                          <a:effectLst/>
                          <a:latin typeface="+mj-lt"/>
                          <a:ea typeface="Calibri"/>
                          <a:cs typeface="Times New Roman"/>
                        </a:rPr>
                        <a:t>a gyerekek életkori sajátosságainak jobban megfelel az egyenletes terhelés és az átmenet biztosítása miatt.</a:t>
                      </a:r>
                    </a:p>
                  </a:txBody>
                  <a:tcPr marL="68580" marR="68580" marT="0" marB="0"/>
                </a:tc>
              </a:tr>
              <a:tr h="1853880">
                <a:tc>
                  <a:txBody>
                    <a:bodyPr/>
                    <a:lstStyle/>
                    <a:p>
                      <a:pPr>
                        <a:lnSpc>
                          <a:spcPct val="115000"/>
                        </a:lnSpc>
                        <a:spcAft>
                          <a:spcPts val="0"/>
                        </a:spcAft>
                      </a:pPr>
                      <a:r>
                        <a:rPr lang="hu-HU" sz="1400" dirty="0" smtClean="0">
                          <a:effectLst/>
                          <a:latin typeface="+mj-lt"/>
                          <a:ea typeface="Calibri"/>
                          <a:cs typeface="Times New Roman"/>
                        </a:rPr>
                        <a:t>A tanulói igények kielégítése és választhatóság szerint:</a:t>
                      </a:r>
                      <a:endParaRPr lang="hu-HU" sz="1400" dirty="0">
                        <a:effectLst/>
                        <a:latin typeface="+mj-lt"/>
                        <a:ea typeface="Calibri"/>
                        <a:cs typeface="Times New Roman"/>
                      </a:endParaRPr>
                    </a:p>
                    <a:p>
                      <a:pPr marL="176213" lvl="0" indent="-176213">
                        <a:lnSpc>
                          <a:spcPct val="115000"/>
                        </a:lnSpc>
                        <a:spcAft>
                          <a:spcPts val="0"/>
                        </a:spcAft>
                        <a:buFont typeface="Calibri"/>
                        <a:buChar char="‒"/>
                      </a:pPr>
                      <a:r>
                        <a:rPr lang="hu-HU" sz="1400" dirty="0">
                          <a:effectLst/>
                          <a:latin typeface="+mj-lt"/>
                          <a:ea typeface="Calibri"/>
                          <a:cs typeface="Times New Roman"/>
                        </a:rPr>
                        <a:t>a tudás átadásának és a tanulás megszervezésének a színhelye változatos lehet;</a:t>
                      </a:r>
                    </a:p>
                    <a:p>
                      <a:pPr marL="176213" lvl="0" indent="-176213">
                        <a:lnSpc>
                          <a:spcPct val="115000"/>
                        </a:lnSpc>
                        <a:spcAft>
                          <a:spcPts val="0"/>
                        </a:spcAft>
                        <a:buFont typeface="Calibri"/>
                        <a:buChar char="‒"/>
                      </a:pPr>
                      <a:r>
                        <a:rPr lang="hu-HU" sz="1400" dirty="0">
                          <a:effectLst/>
                          <a:latin typeface="+mj-lt"/>
                          <a:ea typeface="Calibri"/>
                          <a:cs typeface="Times New Roman"/>
                        </a:rPr>
                        <a:t>problémaközpontú, projektszerű tanulásszervezés jellemzi;</a:t>
                      </a:r>
                    </a:p>
                    <a:p>
                      <a:pPr marL="176213" lvl="0" indent="-176213">
                        <a:lnSpc>
                          <a:spcPct val="115000"/>
                        </a:lnSpc>
                        <a:spcAft>
                          <a:spcPts val="0"/>
                        </a:spcAft>
                        <a:buFont typeface="Calibri"/>
                        <a:buChar char="‒"/>
                      </a:pPr>
                      <a:r>
                        <a:rPr lang="hu-HU" sz="1400" dirty="0">
                          <a:effectLst/>
                          <a:latin typeface="+mj-lt"/>
                          <a:ea typeface="Calibri"/>
                          <a:cs typeface="Times New Roman"/>
                        </a:rPr>
                        <a:t>egész napra elosztva ad lehetőséget sokféle, tanulókat célzó tevékenységnek.</a:t>
                      </a:r>
                    </a:p>
                  </a:txBody>
                  <a:tcPr marL="68580" marR="68580" marT="0" marB="0"/>
                </a:tc>
                <a:tc>
                  <a:txBody>
                    <a:bodyPr/>
                    <a:lstStyle/>
                    <a:p>
                      <a:pPr>
                        <a:lnSpc>
                          <a:spcPct val="115000"/>
                        </a:lnSpc>
                        <a:spcAft>
                          <a:spcPts val="0"/>
                        </a:spcAft>
                      </a:pPr>
                      <a:r>
                        <a:rPr lang="hu-HU" sz="1400" kern="1200" dirty="0" smtClean="0">
                          <a:solidFill>
                            <a:schemeClr val="dk1"/>
                          </a:solidFill>
                          <a:effectLst/>
                          <a:latin typeface="+mj-lt"/>
                          <a:ea typeface="Calibri"/>
                          <a:cs typeface="Times New Roman"/>
                        </a:rPr>
                        <a:t>A tanulói igények kielégítése és választhatóság szerint:</a:t>
                      </a:r>
                    </a:p>
                    <a:p>
                      <a:pPr marL="176213" lvl="0" indent="-176213">
                        <a:lnSpc>
                          <a:spcPct val="115000"/>
                        </a:lnSpc>
                        <a:spcAft>
                          <a:spcPts val="0"/>
                        </a:spcAft>
                        <a:buFont typeface="Calibri"/>
                        <a:buChar char="‒"/>
                      </a:pPr>
                      <a:r>
                        <a:rPr lang="hu-HU" sz="1400" dirty="0" smtClean="0">
                          <a:effectLst/>
                          <a:latin typeface="+mj-lt"/>
                          <a:ea typeface="Calibri"/>
                          <a:cs typeface="Times New Roman"/>
                        </a:rPr>
                        <a:t>elsősorban </a:t>
                      </a:r>
                      <a:r>
                        <a:rPr lang="hu-HU" sz="1400" dirty="0">
                          <a:effectLst/>
                          <a:latin typeface="+mj-lt"/>
                          <a:ea typeface="Calibri"/>
                          <a:cs typeface="Times New Roman"/>
                        </a:rPr>
                        <a:t>osztály- vagy napközi otthonos tanteremben zajlik;</a:t>
                      </a:r>
                    </a:p>
                    <a:p>
                      <a:pPr marL="176213" lvl="0" indent="-176213">
                        <a:lnSpc>
                          <a:spcPct val="115000"/>
                        </a:lnSpc>
                        <a:spcAft>
                          <a:spcPts val="0"/>
                        </a:spcAft>
                        <a:buFont typeface="Calibri"/>
                        <a:buChar char="‒"/>
                      </a:pPr>
                      <a:r>
                        <a:rPr lang="hu-HU" sz="1400" dirty="0">
                          <a:effectLst/>
                          <a:latin typeface="+mj-lt"/>
                          <a:ea typeface="Calibri"/>
                          <a:cs typeface="Times New Roman"/>
                        </a:rPr>
                        <a:t>a hagyományos óra- és tanulásszervezési forma érvényesül;</a:t>
                      </a:r>
                    </a:p>
                    <a:p>
                      <a:pPr marL="176213" lvl="0" indent="-176213">
                        <a:lnSpc>
                          <a:spcPct val="115000"/>
                        </a:lnSpc>
                        <a:spcAft>
                          <a:spcPts val="0"/>
                        </a:spcAft>
                        <a:buFont typeface="Calibri"/>
                        <a:buChar char="‒"/>
                      </a:pPr>
                      <a:r>
                        <a:rPr lang="hu-HU" sz="1400" dirty="0">
                          <a:effectLst/>
                          <a:latin typeface="+mj-lt"/>
                          <a:ea typeface="Calibri"/>
                          <a:cs typeface="Times New Roman"/>
                        </a:rPr>
                        <a:t>a délelőtt és a du. elkülönül, kivéve az iskolaotthonos megoldást, amely </a:t>
                      </a:r>
                      <a:r>
                        <a:rPr lang="hu-HU" sz="1400" dirty="0" smtClean="0">
                          <a:effectLst/>
                          <a:latin typeface="+mj-lt"/>
                          <a:ea typeface="Calibri"/>
                          <a:cs typeface="Times New Roman"/>
                        </a:rPr>
                        <a:t>integrálhatja az </a:t>
                      </a:r>
                      <a:r>
                        <a:rPr lang="hu-HU" sz="1400" dirty="0">
                          <a:effectLst/>
                          <a:latin typeface="+mj-lt"/>
                          <a:ea typeface="Calibri"/>
                          <a:cs typeface="Times New Roman"/>
                        </a:rPr>
                        <a:t>egyéb programokat.</a:t>
                      </a:r>
                    </a:p>
                  </a:txBody>
                  <a:tcPr marL="68580" marR="68580" marT="0" marB="0"/>
                </a:tc>
              </a:tr>
              <a:tr h="261569">
                <a:tc>
                  <a:txBody>
                    <a:bodyPr/>
                    <a:lstStyle/>
                    <a:p>
                      <a:pPr>
                        <a:lnSpc>
                          <a:spcPct val="115000"/>
                        </a:lnSpc>
                        <a:spcAft>
                          <a:spcPts val="0"/>
                        </a:spcAft>
                      </a:pPr>
                      <a:r>
                        <a:rPr lang="hu-HU" sz="1400">
                          <a:effectLst/>
                          <a:latin typeface="+mj-lt"/>
                          <a:ea typeface="Calibri"/>
                          <a:cs typeface="Times New Roman"/>
                        </a:rPr>
                        <a:t>Pedagógusstátuszok számának emelését igényli.</a:t>
                      </a:r>
                    </a:p>
                  </a:txBody>
                  <a:tcPr marL="68580" marR="68580" marT="0" marB="0"/>
                </a:tc>
                <a:tc>
                  <a:txBody>
                    <a:bodyPr/>
                    <a:lstStyle/>
                    <a:p>
                      <a:pPr>
                        <a:lnSpc>
                          <a:spcPct val="115000"/>
                        </a:lnSpc>
                        <a:spcAft>
                          <a:spcPts val="0"/>
                        </a:spcAft>
                      </a:pPr>
                      <a:r>
                        <a:rPr lang="hu-HU" sz="1400" dirty="0" smtClean="0">
                          <a:effectLst/>
                          <a:latin typeface="+mj-lt"/>
                          <a:ea typeface="Calibri"/>
                          <a:cs typeface="Times New Roman"/>
                        </a:rPr>
                        <a:t>A tényleges</a:t>
                      </a:r>
                      <a:r>
                        <a:rPr lang="hu-HU" sz="1400" baseline="0" dirty="0" smtClean="0">
                          <a:effectLst/>
                          <a:latin typeface="+mj-lt"/>
                          <a:ea typeface="Calibri"/>
                          <a:cs typeface="Times New Roman"/>
                        </a:rPr>
                        <a:t> megvalósítása </a:t>
                      </a:r>
                      <a:r>
                        <a:rPr lang="hu-HU" sz="1400" dirty="0" smtClean="0">
                          <a:effectLst/>
                          <a:latin typeface="+mj-lt"/>
                          <a:ea typeface="Calibri"/>
                          <a:cs typeface="Times New Roman"/>
                        </a:rPr>
                        <a:t>többletstátuszt</a:t>
                      </a:r>
                      <a:r>
                        <a:rPr lang="hu-HU" sz="1400" baseline="0" dirty="0">
                          <a:effectLst/>
                          <a:latin typeface="+mj-lt"/>
                          <a:ea typeface="Calibri"/>
                          <a:cs typeface="Times New Roman"/>
                        </a:rPr>
                        <a:t> </a:t>
                      </a:r>
                      <a:r>
                        <a:rPr lang="hu-HU" sz="1400" baseline="0" dirty="0" smtClean="0">
                          <a:effectLst/>
                          <a:latin typeface="+mj-lt"/>
                          <a:ea typeface="Calibri"/>
                          <a:cs typeface="Times New Roman"/>
                        </a:rPr>
                        <a:t>igényel.</a:t>
                      </a:r>
                      <a:endParaRPr lang="hu-HU" sz="1400" dirty="0">
                        <a:effectLst/>
                        <a:latin typeface="+mj-lt"/>
                        <a:ea typeface="Calibri"/>
                        <a:cs typeface="Times New Roman"/>
                      </a:endParaRPr>
                    </a:p>
                  </a:txBody>
                  <a:tcPr marL="68580" marR="68580" marT="0" marB="0"/>
                </a:tc>
              </a:tr>
              <a:tr h="261569">
                <a:tc>
                  <a:txBody>
                    <a:bodyPr/>
                    <a:lstStyle/>
                    <a:p>
                      <a:pPr>
                        <a:lnSpc>
                          <a:spcPct val="115000"/>
                        </a:lnSpc>
                        <a:spcAft>
                          <a:spcPts val="0"/>
                        </a:spcAft>
                      </a:pPr>
                      <a:r>
                        <a:rPr lang="hu-HU" sz="1400" dirty="0">
                          <a:effectLst/>
                          <a:latin typeface="+mj-lt"/>
                          <a:ea typeface="Calibri"/>
                          <a:cs typeface="Times New Roman"/>
                        </a:rPr>
                        <a:t>Többletköltséggel jár.</a:t>
                      </a:r>
                    </a:p>
                  </a:txBody>
                  <a:tcPr marL="68580" marR="68580" marT="0" marB="0"/>
                </a:tc>
                <a:tc>
                  <a:txBody>
                    <a:bodyPr/>
                    <a:lstStyle/>
                    <a:p>
                      <a:pPr>
                        <a:lnSpc>
                          <a:spcPct val="115000"/>
                        </a:lnSpc>
                        <a:spcAft>
                          <a:spcPts val="0"/>
                        </a:spcAft>
                      </a:pPr>
                      <a:r>
                        <a:rPr lang="hu-HU" sz="1400" kern="1200" dirty="0" smtClean="0">
                          <a:solidFill>
                            <a:schemeClr val="dk1"/>
                          </a:solidFill>
                          <a:effectLst/>
                          <a:latin typeface="+mj-lt"/>
                          <a:ea typeface="Calibri"/>
                          <a:cs typeface="Times New Roman"/>
                        </a:rPr>
                        <a:t>Többletköltséggel jár.</a:t>
                      </a:r>
                      <a:endParaRPr lang="hu-HU" sz="1400" kern="1200" dirty="0">
                        <a:solidFill>
                          <a:schemeClr val="dk1"/>
                        </a:solidFill>
                        <a:effectLst/>
                        <a:latin typeface="+mj-lt"/>
                        <a:ea typeface="Calibri"/>
                        <a:cs typeface="Times New Roman"/>
                      </a:endParaRPr>
                    </a:p>
                  </a:txBody>
                  <a:tcPr marL="68580" marR="68580" marT="0" marB="0"/>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42</a:t>
            </a:fld>
            <a:endParaRPr lang="hu-HU">
              <a:solidFill>
                <a:prstClr val="black">
                  <a:tint val="75000"/>
                </a:prstClr>
              </a:solidFill>
            </a:endParaRPr>
          </a:p>
        </p:txBody>
      </p:sp>
    </p:spTree>
    <p:extLst>
      <p:ext uri="{BB962C8B-B14F-4D97-AF65-F5344CB8AC3E}">
        <p14:creationId xmlns:p14="http://schemas.microsoft.com/office/powerpoint/2010/main" val="3737337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94878" y="3614705"/>
            <a:ext cx="8529637" cy="2522538"/>
          </a:xfrm>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43</a:t>
            </a:fld>
            <a:endParaRPr lang="hu-HU">
              <a:solidFill>
                <a:prstClr val="black">
                  <a:tint val="75000"/>
                </a:prstClr>
              </a:solidFill>
            </a:endParaRPr>
          </a:p>
        </p:txBody>
      </p:sp>
      <p:sp>
        <p:nvSpPr>
          <p:cNvPr id="3" name="Téglalap 2"/>
          <p:cNvSpPr/>
          <p:nvPr/>
        </p:nvSpPr>
        <p:spPr>
          <a:xfrm>
            <a:off x="2699792" y="4148286"/>
            <a:ext cx="3970959" cy="584775"/>
          </a:xfrm>
          <a:prstGeom prst="rect">
            <a:avLst/>
          </a:prstGeom>
        </p:spPr>
        <p:txBody>
          <a:bodyPr wrap="none">
            <a:spAutoFit/>
          </a:bodyPr>
          <a:lstStyle/>
          <a:p>
            <a:r>
              <a:rPr lang="hu-HU" altLang="hu-HU" sz="3200" dirty="0" smtClean="0">
                <a:solidFill>
                  <a:prstClr val="black"/>
                </a:solidFill>
                <a:latin typeface="+mj-lt"/>
              </a:rPr>
              <a:t>Köszönöm a figyelmet!</a:t>
            </a:r>
            <a:endParaRPr lang="hu-HU" altLang="hu-HU" sz="3200"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85767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3"/>
          <a:stretch>
            <a:fillRect/>
          </a:stretch>
        </p:blipFill>
        <p:spPr>
          <a:xfrm>
            <a:off x="487265" y="1708546"/>
            <a:ext cx="5812927" cy="3755601"/>
          </a:xfrm>
          <a:prstGeom prst="rect">
            <a:avLst/>
          </a:prstGeom>
        </p:spPr>
      </p:pic>
      <p:sp>
        <p:nvSpPr>
          <p:cNvPr id="7" name="Cím 6"/>
          <p:cNvSpPr>
            <a:spLocks noGrp="1"/>
          </p:cNvSpPr>
          <p:nvPr>
            <p:ph type="title"/>
          </p:nvPr>
        </p:nvSpPr>
        <p:spPr>
          <a:xfrm>
            <a:off x="335720" y="492127"/>
            <a:ext cx="6655929" cy="1101241"/>
          </a:xfrm>
        </p:spPr>
        <p:txBody>
          <a:bodyPr>
            <a:normAutofit/>
          </a:bodyPr>
          <a:lstStyle/>
          <a:p>
            <a:r>
              <a:rPr lang="hu-HU" sz="2800" dirty="0"/>
              <a:t>Kit juttat előnyhöz a szabad iskolaválasztás?</a:t>
            </a:r>
          </a:p>
        </p:txBody>
      </p:sp>
      <p:pic>
        <p:nvPicPr>
          <p:cNvPr id="14" name="Kép 13"/>
          <p:cNvPicPr>
            <a:picLocks noChangeAspect="1"/>
          </p:cNvPicPr>
          <p:nvPr/>
        </p:nvPicPr>
        <p:blipFill>
          <a:blip r:embed="rId4"/>
          <a:stretch>
            <a:fillRect/>
          </a:stretch>
        </p:blipFill>
        <p:spPr>
          <a:xfrm>
            <a:off x="6660232" y="3368847"/>
            <a:ext cx="294662" cy="342668"/>
          </a:xfrm>
          <a:prstGeom prst="rect">
            <a:avLst/>
          </a:prstGeom>
        </p:spPr>
      </p:pic>
      <p:sp>
        <p:nvSpPr>
          <p:cNvPr id="15" name="Szövegdoboz 14"/>
          <p:cNvSpPr txBox="1"/>
          <p:nvPr/>
        </p:nvSpPr>
        <p:spPr>
          <a:xfrm>
            <a:off x="6603113" y="2044583"/>
            <a:ext cx="2289367" cy="954067"/>
          </a:xfrm>
          <a:prstGeom prst="rect">
            <a:avLst/>
          </a:prstGeom>
          <a:noFill/>
        </p:spPr>
        <p:txBody>
          <a:bodyPr wrap="square" lIns="91396" tIns="45700" rIns="91396" bIns="45700" rtlCol="0">
            <a:spAutoFit/>
          </a:bodyPr>
          <a:lstStyle/>
          <a:p>
            <a:r>
              <a:rPr lang="hu-HU" sz="1400" dirty="0" smtClean="0"/>
              <a:t>Magas és alacsony társadalmi státuszú szülők szempontjai iskolaválasztáskor:</a:t>
            </a:r>
            <a:endParaRPr lang="hu-HU" sz="1400" dirty="0"/>
          </a:p>
        </p:txBody>
      </p:sp>
      <p:sp>
        <p:nvSpPr>
          <p:cNvPr id="16" name="Szövegdoboz 15"/>
          <p:cNvSpPr txBox="1"/>
          <p:nvPr/>
        </p:nvSpPr>
        <p:spPr>
          <a:xfrm>
            <a:off x="7060732" y="3217036"/>
            <a:ext cx="1831748" cy="738623"/>
          </a:xfrm>
          <a:prstGeom prst="rect">
            <a:avLst/>
          </a:prstGeom>
          <a:noFill/>
        </p:spPr>
        <p:txBody>
          <a:bodyPr wrap="square" lIns="91396" tIns="45700" rIns="91396" bIns="45700" rtlCol="0">
            <a:spAutoFit/>
          </a:bodyPr>
          <a:lstStyle/>
          <a:p>
            <a:r>
              <a:rPr lang="hu-HU" sz="1400" dirty="0" smtClean="0"/>
              <a:t>Az </a:t>
            </a:r>
            <a:r>
              <a:rPr lang="hu-HU" sz="1400" dirty="0"/>
              <a:t>iskola </a:t>
            </a:r>
            <a:r>
              <a:rPr lang="hu-HU" sz="1400" dirty="0" smtClean="0"/>
              <a:t>tanulóinak tanulmányi teljesítménye jó.</a:t>
            </a:r>
            <a:endParaRPr lang="hu-HU" sz="1400" dirty="0"/>
          </a:p>
        </p:txBody>
      </p:sp>
      <p:pic>
        <p:nvPicPr>
          <p:cNvPr id="17" name="Kép 16"/>
          <p:cNvPicPr>
            <a:picLocks noChangeAspect="1"/>
          </p:cNvPicPr>
          <p:nvPr/>
        </p:nvPicPr>
        <p:blipFill>
          <a:blip r:embed="rId5"/>
          <a:stretch>
            <a:fillRect/>
          </a:stretch>
        </p:blipFill>
        <p:spPr>
          <a:xfrm>
            <a:off x="6668136" y="4356998"/>
            <a:ext cx="294662" cy="309563"/>
          </a:xfrm>
          <a:prstGeom prst="rect">
            <a:avLst/>
          </a:prstGeom>
        </p:spPr>
      </p:pic>
      <p:sp>
        <p:nvSpPr>
          <p:cNvPr id="18" name="Szövegdoboz 17"/>
          <p:cNvSpPr txBox="1"/>
          <p:nvPr/>
        </p:nvSpPr>
        <p:spPr>
          <a:xfrm>
            <a:off x="7060732" y="4058529"/>
            <a:ext cx="1831748" cy="1169511"/>
          </a:xfrm>
          <a:prstGeom prst="rect">
            <a:avLst/>
          </a:prstGeom>
          <a:noFill/>
        </p:spPr>
        <p:txBody>
          <a:bodyPr wrap="square" lIns="91396" tIns="45700" rIns="91396" bIns="45700" rtlCol="0">
            <a:spAutoFit/>
          </a:bodyPr>
          <a:lstStyle/>
          <a:p>
            <a:r>
              <a:rPr lang="hu-HU" sz="1400" dirty="0" smtClean="0"/>
              <a:t>Az iskola közel van, a költségek alacsonyak, elérhetők anyagi támogatások, ösztöndíj, segély </a:t>
            </a:r>
            <a:endParaRPr lang="hu-HU" sz="1400" dirty="0"/>
          </a:p>
        </p:txBody>
      </p:sp>
      <p:sp>
        <p:nvSpPr>
          <p:cNvPr id="19" name="Téglalap 18"/>
          <p:cNvSpPr/>
          <p:nvPr/>
        </p:nvSpPr>
        <p:spPr>
          <a:xfrm>
            <a:off x="3300240" y="3212976"/>
            <a:ext cx="504056" cy="14401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zövegdoboz 19"/>
          <p:cNvSpPr txBox="1"/>
          <p:nvPr/>
        </p:nvSpPr>
        <p:spPr>
          <a:xfrm>
            <a:off x="467544" y="6093296"/>
            <a:ext cx="3672408" cy="307777"/>
          </a:xfrm>
          <a:prstGeom prst="rect">
            <a:avLst/>
          </a:prstGeom>
          <a:noFill/>
        </p:spPr>
        <p:txBody>
          <a:bodyPr wrap="square" rtlCol="0">
            <a:spAutoFit/>
          </a:bodyPr>
          <a:lstStyle/>
          <a:p>
            <a:r>
              <a:rPr lang="en-US" sz="1400" dirty="0" smtClean="0"/>
              <a:t>PISA 2012, </a:t>
            </a:r>
            <a:r>
              <a:rPr lang="en-US" sz="1400" dirty="0" err="1" smtClean="0"/>
              <a:t>sz</a:t>
            </a:r>
            <a:r>
              <a:rPr lang="hu-HU" sz="1400" dirty="0" smtClean="0"/>
              <a:t>ü</a:t>
            </a:r>
            <a:r>
              <a:rPr lang="en-US" sz="1400" dirty="0" err="1" smtClean="0"/>
              <a:t>lői</a:t>
            </a:r>
            <a:r>
              <a:rPr lang="en-US" sz="1400" dirty="0" smtClean="0"/>
              <a:t> </a:t>
            </a:r>
            <a:r>
              <a:rPr lang="en-US" sz="1400" dirty="0" err="1" smtClean="0"/>
              <a:t>kérdőív</a:t>
            </a:r>
            <a:endParaRPr lang="en-US" sz="1400" dirty="0"/>
          </a:p>
        </p:txBody>
      </p:sp>
    </p:spTree>
    <p:extLst>
      <p:ext uri="{BB962C8B-B14F-4D97-AF65-F5344CB8AC3E}">
        <p14:creationId xmlns:p14="http://schemas.microsoft.com/office/powerpoint/2010/main" val="213296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rtlCol="0">
            <a:normAutofit fontScale="90000"/>
          </a:bodyPr>
          <a:lstStyle/>
          <a:p>
            <a:pPr algn="ctr">
              <a:defRPr/>
            </a:pPr>
            <a:r>
              <a:rPr lang="hu-HU" sz="3600" dirty="0"/>
              <a:t/>
            </a:r>
            <a:br>
              <a:rPr lang="hu-HU" sz="3600" dirty="0"/>
            </a:br>
            <a:r>
              <a:rPr lang="hu-HU" sz="3600" dirty="0"/>
              <a:t/>
            </a:r>
            <a:br>
              <a:rPr lang="hu-HU" sz="3600" dirty="0"/>
            </a:br>
            <a:r>
              <a:rPr lang="hu-HU" sz="3600" dirty="0"/>
              <a:t/>
            </a:r>
            <a:br>
              <a:rPr lang="hu-HU" sz="3600" dirty="0"/>
            </a:br>
            <a:r>
              <a:rPr lang="hu-HU" sz="3600" dirty="0"/>
              <a:t/>
            </a:r>
            <a:br>
              <a:rPr lang="hu-HU" sz="3600" dirty="0"/>
            </a:br>
            <a:r>
              <a:rPr lang="hu-HU" sz="2700" dirty="0"/>
              <a:t/>
            </a:r>
            <a:br>
              <a:rPr lang="hu-HU" sz="2700" dirty="0"/>
            </a:br>
            <a:r>
              <a:rPr lang="hu-HU" sz="2700" i="1" dirty="0"/>
              <a:t/>
            </a:r>
            <a:br>
              <a:rPr lang="hu-HU" sz="2700" i="1" dirty="0"/>
            </a:br>
            <a:endParaRPr lang="hu-HU" sz="2700" dirty="0">
              <a:solidFill>
                <a:srgbClr val="FF0000"/>
              </a:solidFill>
            </a:endParaRPr>
          </a:p>
        </p:txBody>
      </p:sp>
      <p:sp>
        <p:nvSpPr>
          <p:cNvPr id="2" name="Dia számának helye 1"/>
          <p:cNvSpPr>
            <a:spLocks noGrp="1"/>
          </p:cNvSpPr>
          <p:nvPr>
            <p:ph type="sldNum" sz="quarter" idx="12"/>
          </p:nvPr>
        </p:nvSpPr>
        <p:spPr/>
        <p:txBody>
          <a:bodyPr/>
          <a:lstStyle/>
          <a:p>
            <a:fld id="{24ECCB2F-DC7A-4200-9D41-F237128CA327}" type="slidenum">
              <a:rPr lang="hu-HU" smtClean="0">
                <a:solidFill>
                  <a:prstClr val="black">
                    <a:tint val="75000"/>
                  </a:prstClr>
                </a:solidFill>
              </a:rPr>
              <a:pPr/>
              <a:t>6</a:t>
            </a:fld>
            <a:endParaRPr lang="hu-HU">
              <a:solidFill>
                <a:prstClr val="black">
                  <a:tint val="75000"/>
                </a:prstClr>
              </a:solidFill>
            </a:endParaRPr>
          </a:p>
        </p:txBody>
      </p:sp>
      <p:sp>
        <p:nvSpPr>
          <p:cNvPr id="5" name="Téglalap 4"/>
          <p:cNvSpPr/>
          <p:nvPr/>
        </p:nvSpPr>
        <p:spPr>
          <a:xfrm>
            <a:off x="467544" y="4149080"/>
            <a:ext cx="7632848" cy="1678023"/>
          </a:xfrm>
          <a:prstGeom prst="rect">
            <a:avLst/>
          </a:prstGeom>
        </p:spPr>
        <p:txBody>
          <a:bodyPr wrap="square">
            <a:spAutoFit/>
          </a:bodyPr>
          <a:lstStyle/>
          <a:p>
            <a:pPr algn="ctr">
              <a:lnSpc>
                <a:spcPct val="80000"/>
              </a:lnSpc>
            </a:pPr>
            <a:r>
              <a:rPr lang="hu-HU" altLang="hu-HU" sz="3200" dirty="0" smtClean="0">
                <a:latin typeface="+mj-lt"/>
                <a:cs typeface="Times New Roman" panose="02020603050405020304" pitchFamily="18" charset="0"/>
              </a:rPr>
              <a:t>A 2015-ös TIMSS, PISA és OKM</a:t>
            </a:r>
          </a:p>
          <a:p>
            <a:pPr algn="ctr">
              <a:lnSpc>
                <a:spcPct val="80000"/>
              </a:lnSpc>
            </a:pPr>
            <a:r>
              <a:rPr lang="hu-HU" altLang="hu-HU" sz="3200" dirty="0" smtClean="0">
                <a:latin typeface="+mj-lt"/>
                <a:cs typeface="Times New Roman" panose="02020603050405020304" pitchFamily="18" charset="0"/>
              </a:rPr>
              <a:t>tanulói mérések, eredmények</a:t>
            </a:r>
          </a:p>
          <a:p>
            <a:pPr algn="ctr">
              <a:lnSpc>
                <a:spcPct val="80000"/>
              </a:lnSpc>
            </a:pPr>
            <a:r>
              <a:rPr lang="hu-HU" altLang="hu-HU" sz="3200" dirty="0" smtClean="0">
                <a:latin typeface="+mj-lt"/>
                <a:cs typeface="Times New Roman" panose="02020603050405020304" pitchFamily="18" charset="0"/>
              </a:rPr>
              <a:t>és főbb megállapítások</a:t>
            </a:r>
          </a:p>
          <a:p>
            <a:pPr>
              <a:lnSpc>
                <a:spcPct val="80000"/>
              </a:lnSpc>
            </a:pPr>
            <a:endParaRPr lang="hu-HU" altLang="hu-HU" sz="3200" b="1" dirty="0">
              <a:latin typeface="+mj-lt"/>
              <a:cs typeface="Times New Roman" panose="02020603050405020304" pitchFamily="18" charset="0"/>
            </a:endParaRPr>
          </a:p>
        </p:txBody>
      </p:sp>
    </p:spTree>
    <p:extLst>
      <p:ext uri="{BB962C8B-B14F-4D97-AF65-F5344CB8AC3E}">
        <p14:creationId xmlns:p14="http://schemas.microsoft.com/office/powerpoint/2010/main" val="127324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395536" y="365126"/>
            <a:ext cx="7886700" cy="1325563"/>
          </a:xfrm>
        </p:spPr>
        <p:txBody>
          <a:bodyPr/>
          <a:lstStyle/>
          <a:p>
            <a:r>
              <a:rPr lang="en-US" dirty="0" smtClean="0"/>
              <a:t>A </a:t>
            </a:r>
            <a:r>
              <a:rPr lang="en-US" dirty="0" err="1" smtClean="0"/>
              <a:t>mérések</a:t>
            </a:r>
            <a:r>
              <a:rPr lang="en-US" dirty="0" smtClean="0"/>
              <a:t> </a:t>
            </a:r>
            <a:r>
              <a:rPr lang="en-US" dirty="0" err="1" smtClean="0"/>
              <a:t>módszertani</a:t>
            </a:r>
            <a:r>
              <a:rPr lang="en-US" dirty="0" smtClean="0"/>
              <a:t> </a:t>
            </a:r>
            <a:r>
              <a:rPr lang="en-US" dirty="0" err="1" smtClean="0"/>
              <a:t>összehasonlítása</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7</a:t>
            </a:fld>
            <a:endParaRPr lang="hu-HU">
              <a:solidFill>
                <a:prstClr val="black">
                  <a:tint val="75000"/>
                </a:prstClr>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5483985"/>
              </p:ext>
            </p:extLst>
          </p:nvPr>
        </p:nvGraphicFramePr>
        <p:xfrm>
          <a:off x="395537" y="1700808"/>
          <a:ext cx="8352926" cy="4386395"/>
        </p:xfrm>
        <a:graphic>
          <a:graphicData uri="http://schemas.openxmlformats.org/drawingml/2006/table">
            <a:tbl>
              <a:tblPr firstRow="1" firstCol="1" bandRow="1"/>
              <a:tblGrid>
                <a:gridCol w="1331456">
                  <a:extLst>
                    <a:ext uri="{9D8B030D-6E8A-4147-A177-3AD203B41FA5}">
                      <a16:colId xmlns="" xmlns:a16="http://schemas.microsoft.com/office/drawing/2014/main" val="20000"/>
                    </a:ext>
                  </a:extLst>
                </a:gridCol>
                <a:gridCol w="2413996">
                  <a:extLst>
                    <a:ext uri="{9D8B030D-6E8A-4147-A177-3AD203B41FA5}">
                      <a16:colId xmlns="" xmlns:a16="http://schemas.microsoft.com/office/drawing/2014/main" val="20001"/>
                    </a:ext>
                  </a:extLst>
                </a:gridCol>
                <a:gridCol w="2303737">
                  <a:extLst>
                    <a:ext uri="{9D8B030D-6E8A-4147-A177-3AD203B41FA5}">
                      <a16:colId xmlns="" xmlns:a16="http://schemas.microsoft.com/office/drawing/2014/main" val="20002"/>
                    </a:ext>
                  </a:extLst>
                </a:gridCol>
                <a:gridCol w="2303737">
                  <a:extLst>
                    <a:ext uri="{9D8B030D-6E8A-4147-A177-3AD203B41FA5}">
                      <a16:colId xmlns="" xmlns:a16="http://schemas.microsoft.com/office/drawing/2014/main" val="20003"/>
                    </a:ext>
                  </a:extLst>
                </a:gridCol>
              </a:tblGrid>
              <a:tr h="202308">
                <a:tc>
                  <a:txBody>
                    <a:bodyPr/>
                    <a:lstStyle/>
                    <a:p>
                      <a:pPr marL="0" marR="0" algn="just">
                        <a:lnSpc>
                          <a:spcPct val="115000"/>
                        </a:lnSpc>
                        <a:spcBef>
                          <a:spcPts val="0"/>
                        </a:spcBef>
                        <a:spcAft>
                          <a:spcPts val="0"/>
                        </a:spcAft>
                      </a:pPr>
                      <a:r>
                        <a:rPr lang="hu-HU" sz="1000" dirty="0">
                          <a:solidFill>
                            <a:srgbClr val="FFFFFF"/>
                          </a:solidFill>
                          <a:effectLst/>
                          <a:latin typeface="Times New Roman"/>
                          <a:ea typeface="Times New Roman"/>
                        </a:rPr>
                        <a:t> </a:t>
                      </a:r>
                      <a:endParaRPr lang="en-US" sz="1200" dirty="0">
                        <a:effectLst/>
                        <a:latin typeface="Times New Roman"/>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4061"/>
                      </a:solidFill>
                      <a:prstDash val="solid"/>
                      <a:round/>
                      <a:headEnd type="none" w="med" len="med"/>
                      <a:tailEnd type="none" w="med" len="med"/>
                    </a:lnT>
                    <a:lnB>
                      <a:noFill/>
                    </a:lnB>
                    <a:solidFill>
                      <a:srgbClr val="244061"/>
                    </a:solidFill>
                  </a:tcPr>
                </a:tc>
                <a:tc>
                  <a:txBody>
                    <a:bodyPr/>
                    <a:lstStyle/>
                    <a:p>
                      <a:pPr marL="0" marR="0" algn="ctr">
                        <a:lnSpc>
                          <a:spcPct val="115000"/>
                        </a:lnSpc>
                        <a:spcBef>
                          <a:spcPts val="0"/>
                        </a:spcBef>
                        <a:spcAft>
                          <a:spcPts val="0"/>
                        </a:spcAft>
                      </a:pPr>
                      <a:r>
                        <a:rPr lang="hu-HU" sz="1000" b="1">
                          <a:solidFill>
                            <a:srgbClr val="FFFFFF"/>
                          </a:solidFill>
                          <a:effectLst/>
                          <a:latin typeface="Times New Roman"/>
                          <a:ea typeface="Times New Roman"/>
                        </a:rPr>
                        <a:t>OKM</a:t>
                      </a:r>
                      <a:endParaRPr lang="en-US" sz="12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244061"/>
                    </a:solidFill>
                  </a:tcPr>
                </a:tc>
                <a:tc>
                  <a:txBody>
                    <a:bodyPr/>
                    <a:lstStyle/>
                    <a:p>
                      <a:pPr marL="0" marR="0" algn="ctr">
                        <a:lnSpc>
                          <a:spcPct val="115000"/>
                        </a:lnSpc>
                        <a:spcBef>
                          <a:spcPts val="0"/>
                        </a:spcBef>
                        <a:spcAft>
                          <a:spcPts val="0"/>
                        </a:spcAft>
                      </a:pPr>
                      <a:r>
                        <a:rPr lang="hu-HU" sz="1000" b="1">
                          <a:solidFill>
                            <a:srgbClr val="FFFFFF"/>
                          </a:solidFill>
                          <a:effectLst/>
                          <a:latin typeface="Times New Roman"/>
                          <a:ea typeface="Times New Roman"/>
                        </a:rPr>
                        <a:t>PISA</a:t>
                      </a:r>
                      <a:endParaRPr lang="en-US" sz="12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244061"/>
                    </a:solidFill>
                  </a:tcPr>
                </a:tc>
                <a:tc>
                  <a:txBody>
                    <a:bodyPr/>
                    <a:lstStyle/>
                    <a:p>
                      <a:pPr marL="0" marR="0" algn="ctr">
                        <a:lnSpc>
                          <a:spcPct val="115000"/>
                        </a:lnSpc>
                        <a:spcBef>
                          <a:spcPts val="0"/>
                        </a:spcBef>
                        <a:spcAft>
                          <a:spcPts val="0"/>
                        </a:spcAft>
                      </a:pPr>
                      <a:r>
                        <a:rPr lang="hu-HU" sz="1000" b="1">
                          <a:solidFill>
                            <a:srgbClr val="FFFFFF"/>
                          </a:solidFill>
                          <a:effectLst/>
                          <a:latin typeface="Times New Roman"/>
                          <a:ea typeface="Times New Roman"/>
                        </a:rPr>
                        <a:t>TIMSS</a:t>
                      </a:r>
                      <a:endParaRPr lang="en-US" sz="12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244061"/>
                    </a:solidFill>
                  </a:tcPr>
                </a:tc>
                <a:extLst>
                  <a:ext uri="{0D108BD9-81ED-4DB2-BD59-A6C34878D82A}">
                    <a16:rowId xmlns="" xmlns:a16="http://schemas.microsoft.com/office/drawing/2014/main" val="10000"/>
                  </a:ext>
                </a:extLst>
              </a:tr>
              <a:tr h="202308">
                <a:tc>
                  <a:txBody>
                    <a:bodyPr/>
                    <a:lstStyle/>
                    <a:p>
                      <a:pPr marL="0" marR="0" algn="l">
                        <a:lnSpc>
                          <a:spcPct val="115000"/>
                        </a:lnSpc>
                        <a:spcBef>
                          <a:spcPts val="0"/>
                        </a:spcBef>
                        <a:spcAft>
                          <a:spcPts val="0"/>
                        </a:spcAft>
                      </a:pPr>
                      <a:r>
                        <a:rPr lang="hu-HU" sz="1000" b="1" dirty="0">
                          <a:solidFill>
                            <a:srgbClr val="000000"/>
                          </a:solidFill>
                          <a:effectLst/>
                          <a:latin typeface="Calibri Light" panose="020F0302020204030204" pitchFamily="34" charset="0"/>
                          <a:ea typeface="Times New Roman"/>
                        </a:rPr>
                        <a:t>Megrendelő</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Az oktatásért felelős miniszter</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OECD</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defTabSz="685223" rtl="0" eaLnBrk="1" latinLnBrk="0" hangingPunct="1">
                        <a:lnSpc>
                          <a:spcPct val="115000"/>
                        </a:lnSpc>
                        <a:spcBef>
                          <a:spcPts val="0"/>
                        </a:spcBef>
                        <a:spcAft>
                          <a:spcPts val="0"/>
                        </a:spcAft>
                      </a:pPr>
                      <a:r>
                        <a:rPr lang="hu-HU" sz="1000" dirty="0" smtClean="0">
                          <a:solidFill>
                            <a:srgbClr val="000000"/>
                          </a:solidFill>
                          <a:effectLst/>
                          <a:latin typeface="Calibri Light" panose="020F0302020204030204" pitchFamily="34" charset="0"/>
                          <a:ea typeface="Times New Roman"/>
                        </a:rPr>
                        <a:t>IEA</a:t>
                      </a:r>
                      <a:r>
                        <a:rPr lang="en-US" sz="1000" dirty="0" smtClean="0">
                          <a:solidFill>
                            <a:srgbClr val="000000"/>
                          </a:solidFill>
                          <a:effectLst/>
                          <a:latin typeface="Calibri Light" panose="020F0302020204030204" pitchFamily="34" charset="0"/>
                          <a:ea typeface="Times New Roman"/>
                        </a:rPr>
                        <a:t> </a:t>
                      </a:r>
                      <a:r>
                        <a:rPr lang="en-US" sz="1000" kern="1200" dirty="0" smtClean="0">
                          <a:solidFill>
                            <a:srgbClr val="000000"/>
                          </a:solidFill>
                          <a:effectLst/>
                          <a:latin typeface="Calibri Light" panose="020F0302020204030204" pitchFamily="34" charset="0"/>
                          <a:ea typeface="Times New Roman"/>
                          <a:cs typeface="+mn-cs"/>
                        </a:rPr>
                        <a:t>(</a:t>
                      </a:r>
                      <a:r>
                        <a:rPr lang="hu-HU" sz="1000" kern="1200" dirty="0" smtClean="0">
                          <a:solidFill>
                            <a:srgbClr val="000000"/>
                          </a:solidFill>
                          <a:effectLst/>
                          <a:latin typeface="Calibri Light" panose="020F0302020204030204" pitchFamily="34" charset="0"/>
                          <a:ea typeface="Times New Roman"/>
                          <a:cs typeface="+mn-cs"/>
                        </a:rPr>
                        <a:t>International </a:t>
                      </a:r>
                      <a:r>
                        <a:rPr lang="hu-HU" sz="1000" kern="1200" dirty="0" err="1" smtClean="0">
                          <a:solidFill>
                            <a:srgbClr val="000000"/>
                          </a:solidFill>
                          <a:effectLst/>
                          <a:latin typeface="Calibri Light" panose="020F0302020204030204" pitchFamily="34" charset="0"/>
                          <a:ea typeface="Times New Roman"/>
                          <a:cs typeface="+mn-cs"/>
                        </a:rPr>
                        <a:t>Assotiation</a:t>
                      </a:r>
                      <a:r>
                        <a:rPr lang="hu-HU" sz="1000" kern="1200" dirty="0" smtClean="0">
                          <a:solidFill>
                            <a:srgbClr val="000000"/>
                          </a:solidFill>
                          <a:effectLst/>
                          <a:latin typeface="Calibri Light" panose="020F0302020204030204" pitchFamily="34" charset="0"/>
                          <a:ea typeface="Times New Roman"/>
                          <a:cs typeface="+mn-cs"/>
                        </a:rPr>
                        <a:t> </a:t>
                      </a:r>
                      <a:r>
                        <a:rPr lang="hu-HU" sz="1000" kern="1200" dirty="0" err="1" smtClean="0">
                          <a:solidFill>
                            <a:srgbClr val="000000"/>
                          </a:solidFill>
                          <a:effectLst/>
                          <a:latin typeface="Calibri Light" panose="020F0302020204030204" pitchFamily="34" charset="0"/>
                          <a:ea typeface="Times New Roman"/>
                          <a:cs typeface="+mn-cs"/>
                        </a:rPr>
                        <a:t>for</a:t>
                      </a:r>
                      <a:r>
                        <a:rPr lang="hu-HU" sz="1000" kern="1200" dirty="0" smtClean="0">
                          <a:solidFill>
                            <a:srgbClr val="000000"/>
                          </a:solidFill>
                          <a:effectLst/>
                          <a:latin typeface="Calibri Light" panose="020F0302020204030204" pitchFamily="34" charset="0"/>
                          <a:ea typeface="Times New Roman"/>
                          <a:cs typeface="+mn-cs"/>
                        </a:rPr>
                        <a:t> the </a:t>
                      </a:r>
                      <a:r>
                        <a:rPr lang="hu-HU" sz="1000" kern="1200" dirty="0" err="1" smtClean="0">
                          <a:solidFill>
                            <a:srgbClr val="000000"/>
                          </a:solidFill>
                          <a:effectLst/>
                          <a:latin typeface="Calibri Light" panose="020F0302020204030204" pitchFamily="34" charset="0"/>
                          <a:ea typeface="Times New Roman"/>
                          <a:cs typeface="+mn-cs"/>
                        </a:rPr>
                        <a:t>Evaluation</a:t>
                      </a:r>
                      <a:r>
                        <a:rPr lang="hu-HU" sz="1000" kern="1200" dirty="0" smtClean="0">
                          <a:solidFill>
                            <a:srgbClr val="000000"/>
                          </a:solidFill>
                          <a:effectLst/>
                          <a:latin typeface="Calibri Light" panose="020F0302020204030204" pitchFamily="34" charset="0"/>
                          <a:ea typeface="Times New Roman"/>
                          <a:cs typeface="+mn-cs"/>
                        </a:rPr>
                        <a:t> of </a:t>
                      </a:r>
                      <a:r>
                        <a:rPr lang="hu-HU" sz="1000" kern="1200" dirty="0" err="1" smtClean="0">
                          <a:solidFill>
                            <a:srgbClr val="000000"/>
                          </a:solidFill>
                          <a:effectLst/>
                          <a:latin typeface="Calibri Light" panose="020F0302020204030204" pitchFamily="34" charset="0"/>
                          <a:ea typeface="Times New Roman"/>
                          <a:cs typeface="+mn-cs"/>
                        </a:rPr>
                        <a:t>Educational</a:t>
                      </a:r>
                      <a:r>
                        <a:rPr lang="hu-HU" sz="1000" kern="1200" dirty="0" smtClean="0">
                          <a:solidFill>
                            <a:srgbClr val="000000"/>
                          </a:solidFill>
                          <a:effectLst/>
                          <a:latin typeface="Calibri Light" panose="020F0302020204030204" pitchFamily="34" charset="0"/>
                          <a:ea typeface="Times New Roman"/>
                          <a:cs typeface="+mn-cs"/>
                        </a:rPr>
                        <a:t> </a:t>
                      </a:r>
                      <a:r>
                        <a:rPr lang="hu-HU" sz="1000" kern="1200" dirty="0" err="1" smtClean="0">
                          <a:solidFill>
                            <a:srgbClr val="000000"/>
                          </a:solidFill>
                          <a:effectLst/>
                          <a:latin typeface="Calibri Light" panose="020F0302020204030204" pitchFamily="34" charset="0"/>
                          <a:ea typeface="Times New Roman"/>
                          <a:cs typeface="+mn-cs"/>
                        </a:rPr>
                        <a:t>Achievement</a:t>
                      </a:r>
                      <a:r>
                        <a:rPr lang="en-US" sz="1000" kern="1200" dirty="0" smtClean="0">
                          <a:solidFill>
                            <a:srgbClr val="000000"/>
                          </a:solidFill>
                          <a:effectLst/>
                          <a:latin typeface="Calibri Light" panose="020F0302020204030204" pitchFamily="34" charset="0"/>
                          <a:ea typeface="Times New Roman"/>
                          <a:cs typeface="+mn-cs"/>
                        </a:rPr>
                        <a:t>)</a:t>
                      </a:r>
                      <a:endParaRPr lang="en-US" sz="1000" kern="1200" dirty="0">
                        <a:solidFill>
                          <a:srgbClr val="000000"/>
                        </a:solidFill>
                        <a:effectLst/>
                        <a:latin typeface="Calibri Light" panose="020F0302020204030204" pitchFamily="34" charset="0"/>
                        <a:ea typeface="Times New Roman"/>
                        <a:cs typeface="+mn-cs"/>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04616">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Mihez viszonyítunk?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Országos átlagok</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OECD-átlag</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1995-ben megállapított 500-as IEA skálaátlag</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2308">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Célcsoport</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6., 8. és 10. évfolyamos tanulók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15-16 éves tanulók</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4. és 8. évfolyamos tanulók</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606924">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Fő mérési területek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Szövegértés, alkalmazott matematikai műveltség</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Szövegértés, alkalmazott matematikai műveltség, alkalmazott természettudományi műveltség</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Természettudomány, matematika</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04616">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Kulcsszavak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Kompetencia, összehasonlíthatóság, hozzáadott pedagógiai érték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Kompetencia, innováció, modellezőképesség, versenyképesség</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Kompetencia, tantervalapúság, stabilitás</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606924">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Minta</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A célcsoportok évfolyamain bizonyos kivételekkel teljes körű mérés; ≈266 000 tanuló/tanév</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200 iskola, iskolánként 30-35, ≈5 600 tanuló/mérési év</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150 iskola, iskolánként 2 osztály, ≈10 800 tanuló/mérési év</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02308">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Gyakoriság</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2001 óta évente</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2000 óta 3 évente</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1995 óta 4 évente</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416158">
                <a:tc>
                  <a:txBody>
                    <a:bodyPr/>
                    <a:lstStyle/>
                    <a:p>
                      <a:pPr marL="0" marR="0" algn="l">
                        <a:lnSpc>
                          <a:spcPct val="115000"/>
                        </a:lnSpc>
                        <a:spcBef>
                          <a:spcPts val="0"/>
                        </a:spcBef>
                        <a:spcAft>
                          <a:spcPts val="0"/>
                        </a:spcAft>
                      </a:pPr>
                      <a:r>
                        <a:rPr lang="hu-HU" sz="1000" b="1">
                          <a:solidFill>
                            <a:srgbClr val="000000"/>
                          </a:solidFill>
                          <a:effectLst/>
                          <a:latin typeface="Calibri Light" panose="020F0302020204030204" pitchFamily="34" charset="0"/>
                          <a:ea typeface="Times New Roman"/>
                        </a:rPr>
                        <a:t>Visszajelzés szintjei</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Országos</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Megye</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Fenntartó, tankerület</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Intézmény</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Feladat-ellátási hely</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Osztály</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Tanuló</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 A résztvevő államok, tartományok, oktatási rendszerek közössége</a:t>
                      </a:r>
                      <a:endParaRPr lang="en-US" sz="120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 Országos</a:t>
                      </a:r>
                      <a:endParaRPr lang="en-US" sz="120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 Régió</a:t>
                      </a:r>
                      <a:endParaRPr lang="en-US" sz="120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a:solidFill>
                            <a:srgbClr val="000000"/>
                          </a:solidFill>
                          <a:effectLst/>
                          <a:latin typeface="Calibri Light" panose="020F0302020204030204" pitchFamily="34" charset="0"/>
                          <a:ea typeface="Times New Roman"/>
                        </a:rPr>
                        <a:t>- Képzési programok</a:t>
                      </a:r>
                      <a:endParaRPr lang="en-US" sz="120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A résztvevő államok, tagállamok, oktatási rendszerek közössége</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Országos</a:t>
                      </a:r>
                      <a:endParaRPr lang="en-US" sz="1200" dirty="0">
                        <a:effectLst/>
                        <a:latin typeface="Calibri Light" panose="020F0302020204030204" pitchFamily="34" charset="0"/>
                        <a:ea typeface="Times New Roman"/>
                      </a:endParaRPr>
                    </a:p>
                    <a:p>
                      <a:pPr marL="0" marR="0" algn="l">
                        <a:lnSpc>
                          <a:spcPct val="115000"/>
                        </a:lnSpc>
                        <a:spcBef>
                          <a:spcPts val="0"/>
                        </a:spcBef>
                        <a:spcAft>
                          <a:spcPts val="0"/>
                        </a:spcAft>
                      </a:pPr>
                      <a:r>
                        <a:rPr lang="hu-HU" sz="1000" dirty="0">
                          <a:solidFill>
                            <a:srgbClr val="000000"/>
                          </a:solidFill>
                          <a:effectLst/>
                          <a:latin typeface="Calibri Light" panose="020F0302020204030204" pitchFamily="34" charset="0"/>
                          <a:ea typeface="Times New Roman"/>
                        </a:rPr>
                        <a:t>- Régiók</a:t>
                      </a:r>
                      <a:endParaRPr lang="en-US" sz="1200" dirty="0">
                        <a:effectLst/>
                        <a:latin typeface="Calibri Light" panose="020F0302020204030204" pitchFamily="34" charset="0"/>
                        <a:ea typeface="Times New Roman"/>
                      </a:endParaRPr>
                    </a:p>
                  </a:txBody>
                  <a:tcPr marL="44450" marR="44450" marT="0" marB="0" anchor="ctr">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57856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85700" y="365126"/>
            <a:ext cx="7886700" cy="1325563"/>
          </a:xfrm>
        </p:spPr>
        <p:txBody>
          <a:bodyPr/>
          <a:lstStyle/>
          <a:p>
            <a:r>
              <a:rPr lang="en-US" dirty="0" smtClean="0"/>
              <a:t>TIM</a:t>
            </a:r>
            <a:r>
              <a:rPr lang="hu-HU" dirty="0" smtClean="0"/>
              <a:t>S</a:t>
            </a:r>
            <a:r>
              <a:rPr lang="en-US" dirty="0" smtClean="0"/>
              <a:t>S </a:t>
            </a:r>
            <a:r>
              <a:rPr lang="en-US" dirty="0" err="1" smtClean="0"/>
              <a:t>eredmények</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8</a:t>
            </a:fld>
            <a:endParaRPr lang="hu-HU">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19882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ép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45024"/>
            <a:ext cx="4198826" cy="2088232"/>
          </a:xfrm>
          <a:prstGeom prst="rect">
            <a:avLst/>
          </a:prstGeom>
          <a:noFill/>
          <a:ln>
            <a:noFill/>
          </a:ln>
        </p:spPr>
      </p:pic>
      <p:sp>
        <p:nvSpPr>
          <p:cNvPr id="6" name="Téglalap 5"/>
          <p:cNvSpPr/>
          <p:nvPr/>
        </p:nvSpPr>
        <p:spPr>
          <a:xfrm>
            <a:off x="4788024" y="1268760"/>
            <a:ext cx="4176464" cy="4616648"/>
          </a:xfrm>
          <a:prstGeom prst="rect">
            <a:avLst/>
          </a:prstGeom>
        </p:spPr>
        <p:txBody>
          <a:bodyPr wrap="square">
            <a:spAutoFit/>
          </a:bodyPr>
          <a:lstStyle/>
          <a:p>
            <a:pPr marL="285750" indent="-285750">
              <a:buFont typeface="Arial" panose="020B0604020202020204" pitchFamily="34" charset="0"/>
              <a:buChar char="•"/>
            </a:pPr>
            <a:r>
              <a:rPr lang="en-US" sz="1400" dirty="0" smtClean="0"/>
              <a:t>A</a:t>
            </a:r>
            <a:r>
              <a:rPr lang="hu-HU" sz="1400" dirty="0" err="1" smtClean="0"/>
              <a:t>zonos</a:t>
            </a:r>
            <a:r>
              <a:rPr lang="hu-HU" sz="1400" dirty="0" smtClean="0"/>
              <a:t> eredmény</a:t>
            </a:r>
            <a:r>
              <a:rPr lang="en-US" sz="1400" dirty="0" err="1" smtClean="0"/>
              <a:t>ek</a:t>
            </a:r>
            <a:r>
              <a:rPr lang="en-US" sz="1400" dirty="0" smtClean="0"/>
              <a:t>: </a:t>
            </a:r>
            <a:r>
              <a:rPr lang="hu-HU" sz="1400" dirty="0" smtClean="0"/>
              <a:t>Finnország </a:t>
            </a:r>
            <a:r>
              <a:rPr lang="hu-HU" sz="1400" dirty="0"/>
              <a:t>és Lengyelország (4.-es matematika területén), Svédország és Norvégia (4.-es természettudomány területén), Írország és Ausztrália (8.-os matematika területén) vagy az Egyesült Államok és Kanada (8.-os természettudomány területén). </a:t>
            </a: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hu-HU" sz="1400" dirty="0" smtClean="0"/>
              <a:t>Olyan </a:t>
            </a:r>
            <a:r>
              <a:rPr lang="hu-HU" sz="1400" dirty="0"/>
              <a:t>országok tanulóit múlták felül, mint Németország és Franciaország (4.-es matematika és természettudomány területén), vagy Új-Zéland és Olaszország (8.-os matematika és természettudomány területén).</a:t>
            </a:r>
            <a:endParaRPr lang="en-US" sz="1400" dirty="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hu-HU" sz="1400" dirty="0" smtClean="0"/>
              <a:t>Tanulóinknál </a:t>
            </a:r>
            <a:r>
              <a:rPr lang="hu-HU" sz="1400" dirty="0"/>
              <a:t>jobb eredményt a 4.-es természettudomány, valamint és a 8.-os természettudomány és matematika mérési területen szinte csak a távol-keleti országok és Oroszország tanulói értek el, míg a 4.-es matematikateszten ezek az országok és nyugat-európai államok egyetlen csoportja előzte csak meg a magyar diákokat.</a:t>
            </a:r>
            <a:endParaRPr lang="en-US" sz="1400" dirty="0"/>
          </a:p>
        </p:txBody>
      </p:sp>
      <p:sp>
        <p:nvSpPr>
          <p:cNvPr id="8" name="Szövegdoboz 7"/>
          <p:cNvSpPr txBox="1"/>
          <p:nvPr/>
        </p:nvSpPr>
        <p:spPr>
          <a:xfrm>
            <a:off x="323528" y="5877272"/>
            <a:ext cx="8424936" cy="369291"/>
          </a:xfrm>
          <a:prstGeom prst="rect">
            <a:avLst/>
          </a:prstGeom>
          <a:noFill/>
        </p:spPr>
        <p:txBody>
          <a:bodyPr wrap="square" lIns="91396" tIns="45700" rIns="91396" bIns="45700" rtlCol="0">
            <a:spAutoFit/>
          </a:bodyPr>
          <a:lstStyle/>
          <a:p>
            <a:pPr algn="ctr"/>
            <a:r>
              <a:rPr lang="hu-HU" dirty="0" smtClean="0">
                <a:solidFill>
                  <a:schemeClr val="accent1">
                    <a:lumMod val="75000"/>
                  </a:schemeClr>
                </a:solidFill>
                <a:latin typeface="+mj-lt"/>
              </a:rPr>
              <a:t>Javuló tendencia, nemzetközi összehasonlításban az első harmadban</a:t>
            </a:r>
            <a:endParaRPr lang="hu-HU" dirty="0">
              <a:solidFill>
                <a:schemeClr val="accent1">
                  <a:lumMod val="75000"/>
                </a:schemeClr>
              </a:solidFill>
              <a:latin typeface="+mj-lt"/>
            </a:endParaRPr>
          </a:p>
        </p:txBody>
      </p:sp>
    </p:spTree>
    <p:extLst>
      <p:ext uri="{BB962C8B-B14F-4D97-AF65-F5344CB8AC3E}">
        <p14:creationId xmlns:p14="http://schemas.microsoft.com/office/powerpoint/2010/main" val="30605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365126"/>
            <a:ext cx="7886700" cy="1325563"/>
          </a:xfrm>
        </p:spPr>
        <p:txBody>
          <a:bodyPr/>
          <a:lstStyle/>
          <a:p>
            <a:r>
              <a:rPr lang="en-US" dirty="0" smtClean="0"/>
              <a:t>OKM – </a:t>
            </a:r>
            <a:r>
              <a:rPr lang="hu-HU" dirty="0" smtClean="0"/>
              <a:t>Országos Kompetenciamérés</a:t>
            </a:r>
            <a:endParaRPr lang="hu-HU" dirty="0"/>
          </a:p>
        </p:txBody>
      </p:sp>
      <p:sp>
        <p:nvSpPr>
          <p:cNvPr id="3" name="Dia számának helye 2"/>
          <p:cNvSpPr>
            <a:spLocks noGrp="1"/>
          </p:cNvSpPr>
          <p:nvPr>
            <p:ph type="sldNum" sz="quarter" idx="12"/>
          </p:nvPr>
        </p:nvSpPr>
        <p:spPr/>
        <p:txBody>
          <a:bodyPr/>
          <a:lstStyle/>
          <a:p>
            <a:fld id="{24ECCB2F-DC7A-4200-9D41-F237128CA327}" type="slidenum">
              <a:rPr lang="hu-HU" smtClean="0">
                <a:solidFill>
                  <a:prstClr val="black">
                    <a:tint val="75000"/>
                  </a:prstClr>
                </a:solidFill>
              </a:rPr>
              <a:pPr/>
              <a:t>9</a:t>
            </a:fld>
            <a:endParaRPr lang="hu-HU">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49993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76" y="1916832"/>
            <a:ext cx="428542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zövegdoboz 5"/>
          <p:cNvSpPr txBox="1"/>
          <p:nvPr/>
        </p:nvSpPr>
        <p:spPr>
          <a:xfrm>
            <a:off x="323528" y="5589240"/>
            <a:ext cx="8424936" cy="923289"/>
          </a:xfrm>
          <a:prstGeom prst="rect">
            <a:avLst/>
          </a:prstGeom>
          <a:noFill/>
        </p:spPr>
        <p:txBody>
          <a:bodyPr wrap="square" lIns="91396" tIns="45700" rIns="91396" bIns="45700" rtlCol="0">
            <a:spAutoFit/>
          </a:bodyPr>
          <a:lstStyle/>
          <a:p>
            <a:pPr algn="ctr"/>
            <a:r>
              <a:rPr lang="hu-HU" dirty="0" err="1" smtClean="0">
                <a:solidFill>
                  <a:schemeClr val="accent1">
                    <a:lumMod val="75000"/>
                  </a:schemeClr>
                </a:solidFill>
                <a:latin typeface="+mj-lt"/>
              </a:rPr>
              <a:t>PISA-szerű</a:t>
            </a:r>
            <a:r>
              <a:rPr lang="hu-HU" dirty="0" smtClean="0">
                <a:solidFill>
                  <a:schemeClr val="accent1">
                    <a:lumMod val="75000"/>
                  </a:schemeClr>
                </a:solidFill>
                <a:latin typeface="+mj-lt"/>
              </a:rPr>
              <a:t> kompetenciamérés konstans tanulói teljesítményt jelez (teljes populáció), bár a 6.-ról a </a:t>
            </a:r>
            <a:r>
              <a:rPr lang="hu-HU" dirty="0" smtClean="0">
                <a:solidFill>
                  <a:schemeClr val="accent1">
                    <a:lumMod val="75000"/>
                  </a:schemeClr>
                </a:solidFill>
                <a:latin typeface="+mj-lt"/>
                <a:sym typeface="Wingdings"/>
              </a:rPr>
              <a:t>8. évfolyamra a  kompetenciaszint növekedése lényegesen magasabb, mint a 8. évfolyamról a 10. évfolyamra.</a:t>
            </a:r>
            <a:endParaRPr lang="hu-HU" dirty="0">
              <a:solidFill>
                <a:schemeClr val="accent1">
                  <a:lumMod val="75000"/>
                </a:schemeClr>
              </a:solidFill>
              <a:latin typeface="+mj-lt"/>
            </a:endParaRPr>
          </a:p>
        </p:txBody>
      </p:sp>
    </p:spTree>
    <p:extLst>
      <p:ext uri="{BB962C8B-B14F-4D97-AF65-F5344CB8AC3E}">
        <p14:creationId xmlns:p14="http://schemas.microsoft.com/office/powerpoint/2010/main" val="2731217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ECD_EA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3495</TotalTime>
  <Words>4550</Words>
  <Application>Microsoft Office PowerPoint</Application>
  <PresentationFormat>Diavetítés a képernyőre (4:3 oldalarány)</PresentationFormat>
  <Paragraphs>452</Paragraphs>
  <Slides>43</Slides>
  <Notes>9</Notes>
  <HiddenSlides>0</HiddenSlides>
  <MMClips>0</MMClips>
  <ScaleCrop>false</ScaleCrop>
  <HeadingPairs>
    <vt:vector size="4" baseType="variant">
      <vt:variant>
        <vt:lpstr>Téma</vt:lpstr>
      </vt:variant>
      <vt:variant>
        <vt:i4>3</vt:i4>
      </vt:variant>
      <vt:variant>
        <vt:lpstr>Diacímek</vt:lpstr>
      </vt:variant>
      <vt:variant>
        <vt:i4>43</vt:i4>
      </vt:variant>
    </vt:vector>
  </HeadingPairs>
  <TitlesOfParts>
    <vt:vector size="46" baseType="lpstr">
      <vt:lpstr>3_Office-téma</vt:lpstr>
      <vt:lpstr>2_Office-téma</vt:lpstr>
      <vt:lpstr>OECD_EAG_theme</vt:lpstr>
      <vt:lpstr>      </vt:lpstr>
      <vt:lpstr>      </vt:lpstr>
      <vt:lpstr>A hazai köznevelési rendszer</vt:lpstr>
      <vt:lpstr>Kit juttat előnyhöz a szabad iskolaválasztás?</vt:lpstr>
      <vt:lpstr>Kit juttat előnyhöz a szabad iskolaválasztás?</vt:lpstr>
      <vt:lpstr>      </vt:lpstr>
      <vt:lpstr>A mérések módszertani összehasonlítása</vt:lpstr>
      <vt:lpstr>TIMSS eredmények</vt:lpstr>
      <vt:lpstr>OKM – Országos Kompetenciamérés</vt:lpstr>
      <vt:lpstr>PISA-eredmények </vt:lpstr>
      <vt:lpstr>Az iskolatípus hatása a PISA-eredmények tükrében</vt:lpstr>
      <vt:lpstr>Hazánkra és az EU országaira vonatkozó megállapítások EU-államok a 2015-ös PISA-eredmények alapján</vt:lpstr>
      <vt:lpstr>Családi háttér hatása – PISA-mérés</vt:lpstr>
      <vt:lpstr>Családi háttér hatása – TIMSS és OKM </vt:lpstr>
      <vt:lpstr>Településtípus és -méret hatása</vt:lpstr>
      <vt:lpstr>Összefoglaló megállapítások</vt:lpstr>
      <vt:lpstr>Módszertan indokolta hatások</vt:lpstr>
      <vt:lpstr>      </vt:lpstr>
      <vt:lpstr>Finnország</vt:lpstr>
      <vt:lpstr>Németország</vt:lpstr>
      <vt:lpstr>Lengyelország</vt:lpstr>
      <vt:lpstr>Portugália</vt:lpstr>
      <vt:lpstr>      </vt:lpstr>
      <vt:lpstr>A digitális oktatási technológiák bevezetése a köznevelésbe</vt:lpstr>
      <vt:lpstr>PowerPoint bemutató</vt:lpstr>
      <vt:lpstr>PowerPoint bemutató</vt:lpstr>
      <vt:lpstr>Finanszírozási rendszer </vt:lpstr>
      <vt:lpstr>      </vt:lpstr>
      <vt:lpstr>Az új Nat bevezetésének lehetőségei</vt:lpstr>
      <vt:lpstr>Tartalomfejlesztési változások</vt:lpstr>
      <vt:lpstr>      </vt:lpstr>
      <vt:lpstr>Európai iskolarendszerek összehasonlítása</vt:lpstr>
      <vt:lpstr>      </vt:lpstr>
      <vt:lpstr>A hazai köznevelés jelenlegi rendszere</vt:lpstr>
      <vt:lpstr>Óvoda-iskola átmeneti év bevezetése</vt:lpstr>
      <vt:lpstr>9 évfolyamos általános iskola Alapiskola – 6 évfolyam </vt:lpstr>
      <vt:lpstr>9 évfolyamos általános iskola Alapiskola – 3 évfolyam </vt:lpstr>
      <vt:lpstr>Az egyes megoldások összehasonlítása</vt:lpstr>
      <vt:lpstr>Az egyes megoldások összehasonlítása</vt:lpstr>
      <vt:lpstr>Az egyes megoldások összehasonlítása</vt:lpstr>
      <vt:lpstr>Az egyes megoldások összehasonlítása</vt:lpstr>
      <vt:lpstr>Egész napos iskola és a 16.00 óráig való benntartózkodás</vt:lpstr>
      <vt:lpstr>      </vt:lpstr>
    </vt:vector>
  </TitlesOfParts>
  <Company>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Demeter József Péter</dc:creator>
  <cp:lastModifiedBy>Lebanov József</cp:lastModifiedBy>
  <cp:revision>201</cp:revision>
  <cp:lastPrinted>2017-06-29T14:51:09Z</cp:lastPrinted>
  <dcterms:created xsi:type="dcterms:W3CDTF">2016-12-02T09:36:55Z</dcterms:created>
  <dcterms:modified xsi:type="dcterms:W3CDTF">2017-06-29T17:29:46Z</dcterms:modified>
</cp:coreProperties>
</file>