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353" r:id="rId2"/>
    <p:sldId id="370" r:id="rId3"/>
    <p:sldId id="354" r:id="rId4"/>
    <p:sldId id="332" r:id="rId5"/>
    <p:sldId id="335" r:id="rId6"/>
    <p:sldId id="341" r:id="rId7"/>
    <p:sldId id="339" r:id="rId8"/>
    <p:sldId id="323" r:id="rId9"/>
    <p:sldId id="314" r:id="rId10"/>
    <p:sldId id="371" r:id="rId11"/>
    <p:sldId id="372" r:id="rId12"/>
    <p:sldId id="373" r:id="rId13"/>
    <p:sldId id="374" r:id="rId14"/>
    <p:sldId id="375" r:id="rId15"/>
    <p:sldId id="376" r:id="rId16"/>
    <p:sldId id="377" r:id="rId17"/>
    <p:sldId id="378" r:id="rId18"/>
    <p:sldId id="379" r:id="rId19"/>
    <p:sldId id="380" r:id="rId20"/>
    <p:sldId id="381" r:id="rId21"/>
    <p:sldId id="333" r:id="rId22"/>
    <p:sldId id="334" r:id="rId23"/>
    <p:sldId id="358" r:id="rId24"/>
    <p:sldId id="369" r:id="rId25"/>
    <p:sldId id="366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lapértelmezett szakasz" id="{C4C56D7B-8A3C-4E31-A8A5-DC2D341792DB}">
          <p14:sldIdLst>
            <p14:sldId id="353"/>
            <p14:sldId id="370"/>
            <p14:sldId id="354"/>
            <p14:sldId id="332"/>
            <p14:sldId id="335"/>
            <p14:sldId id="341"/>
            <p14:sldId id="339"/>
            <p14:sldId id="323"/>
            <p14:sldId id="314"/>
            <p14:sldId id="371"/>
            <p14:sldId id="372"/>
            <p14:sldId id="373"/>
            <p14:sldId id="374"/>
            <p14:sldId id="375"/>
            <p14:sldId id="376"/>
            <p14:sldId id="377"/>
            <p14:sldId id="378"/>
            <p14:sldId id="379"/>
            <p14:sldId id="380"/>
            <p14:sldId id="381"/>
            <p14:sldId id="333"/>
            <p14:sldId id="334"/>
            <p14:sldId id="358"/>
            <p14:sldId id="369"/>
            <p14:sldId id="366"/>
          </p14:sldIdLst>
        </p14:section>
        <p14:section name="Névtelen szakasz" id="{E13F8EB3-E2A8-4EDC-A789-92AD643A7D3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8E26"/>
    <a:srgbClr val="009A46"/>
    <a:srgbClr val="7F1800"/>
    <a:srgbClr val="DE2A00"/>
    <a:srgbClr val="E4EFFD"/>
    <a:srgbClr val="800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92" autoAdjust="0"/>
    <p:restoredTop sz="87431" autoAdjust="0"/>
  </p:normalViewPr>
  <p:slideViewPr>
    <p:cSldViewPr snapToGrid="0" snapToObjects="1">
      <p:cViewPr varScale="1">
        <p:scale>
          <a:sx n="109" d="100"/>
          <a:sy n="109" d="100"/>
        </p:scale>
        <p:origin x="224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ED8558-CBE7-E147-A150-E36F77A249AA}" type="datetimeFigureOut">
              <a:rPr lang="en-US" smtClean="0"/>
              <a:pPr/>
              <a:t>6/30/17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4BA5D6-6FE9-0344-9CED-2661D16A5C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033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That’s 1998 in case you</a:t>
            </a:r>
            <a:r>
              <a:rPr lang="en-GB" baseline="0" dirty="0" smtClean="0"/>
              <a:t> </a:t>
            </a:r>
            <a:r>
              <a:rPr lang="en-GB" baseline="0" smtClean="0"/>
              <a:t>were wondering.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1EF1F-5C10-BE45-9FD3-EAC1AB9EA58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9035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BA5D6-6FE9-0344-9CED-2661D16A5C9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57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BA5D6-6FE9-0344-9CED-2661D16A5C9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0758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BA5D6-6FE9-0344-9CED-2661D16A5C9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2421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BA5D6-6FE9-0344-9CED-2661D16A5C9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110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BA5D6-6FE9-0344-9CED-2661D16A5C9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553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BA5D6-6FE9-0344-9CED-2661D16A5C9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3004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BA5D6-6FE9-0344-9CED-2661D16A5C9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0342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BA5D6-6FE9-0344-9CED-2661D16A5C9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8107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Key Points:	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C3CBC-2DBE-42BA-9AFF-27387B7C8EC3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23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BA5D6-6FE9-0344-9CED-2661D16A5C9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79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BA5D6-6FE9-0344-9CED-2661D16A5C9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314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BA5D6-6FE9-0344-9CED-2661D16A5C9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538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BA5D6-6FE9-0344-9CED-2661D16A5C9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478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BA5D6-6FE9-0344-9CED-2661D16A5C9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4054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BA5D6-6FE9-0344-9CED-2661D16A5C9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9447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BA5D6-6FE9-0344-9CED-2661D16A5C9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724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BA5D6-6FE9-0344-9CED-2661D16A5C9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06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4E0D7-AE7B-0A45-B07E-C55A545F5AFE}" type="datetimeFigureOut">
              <a:rPr lang="en-US" smtClean="0"/>
              <a:pPr/>
              <a:t>6/30/17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D2D2F-4332-2745-A70D-42DA96C365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123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4E0D7-AE7B-0A45-B07E-C55A545F5AFE}" type="datetimeFigureOut">
              <a:rPr lang="en-US" smtClean="0"/>
              <a:pPr/>
              <a:t>6/30/17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D2D2F-4332-2745-A70D-42DA96C365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880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4E0D7-AE7B-0A45-B07E-C55A545F5AFE}" type="datetimeFigureOut">
              <a:rPr lang="en-US" smtClean="0"/>
              <a:pPr/>
              <a:t>6/30/17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D2D2F-4332-2745-A70D-42DA96C365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212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4E0D7-AE7B-0A45-B07E-C55A545F5AFE}" type="datetimeFigureOut">
              <a:rPr lang="en-US" smtClean="0"/>
              <a:pPr/>
              <a:t>6/30/17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D2D2F-4332-2745-A70D-42DA96C365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648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4E0D7-AE7B-0A45-B07E-C55A545F5AFE}" type="datetimeFigureOut">
              <a:rPr lang="en-US" smtClean="0"/>
              <a:pPr/>
              <a:t>6/30/17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D2D2F-4332-2745-A70D-42DA96C365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973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4E0D7-AE7B-0A45-B07E-C55A545F5AFE}" type="datetimeFigureOut">
              <a:rPr lang="en-US" smtClean="0"/>
              <a:pPr/>
              <a:t>6/30/17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D2D2F-4332-2745-A70D-42DA96C365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325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4E0D7-AE7B-0A45-B07E-C55A545F5AFE}" type="datetimeFigureOut">
              <a:rPr lang="en-US" smtClean="0"/>
              <a:pPr/>
              <a:t>6/30/17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D2D2F-4332-2745-A70D-42DA96C365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329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4E0D7-AE7B-0A45-B07E-C55A545F5AFE}" type="datetimeFigureOut">
              <a:rPr lang="en-US" smtClean="0"/>
              <a:pPr/>
              <a:t>6/30/17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D2D2F-4332-2745-A70D-42DA96C365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218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4E0D7-AE7B-0A45-B07E-C55A545F5AFE}" type="datetimeFigureOut">
              <a:rPr lang="en-US" smtClean="0"/>
              <a:pPr/>
              <a:t>6/30/17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D2D2F-4332-2745-A70D-42DA96C365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725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4E0D7-AE7B-0A45-B07E-C55A545F5AFE}" type="datetimeFigureOut">
              <a:rPr lang="en-US" smtClean="0"/>
              <a:pPr/>
              <a:t>6/30/17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D2D2F-4332-2745-A70D-42DA96C365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57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4E0D7-AE7B-0A45-B07E-C55A545F5AFE}" type="datetimeFigureOut">
              <a:rPr lang="en-US" smtClean="0"/>
              <a:pPr/>
              <a:t>6/30/17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D2D2F-4332-2745-A70D-42DA96C365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801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4E0D7-AE7B-0A45-B07E-C55A545F5AFE}" type="datetimeFigureOut">
              <a:rPr lang="en-US" smtClean="0"/>
              <a:pPr/>
              <a:t>6/30/17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D2D2F-4332-2745-A70D-42DA96C365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750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5.png"/><Relationship Id="rId5" Type="http://schemas.openxmlformats.org/officeDocument/2006/relationships/image" Target="../media/image16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tiff"/><Relationship Id="rId3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" y="979004"/>
            <a:ext cx="9138013" cy="514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30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/>
          <p:cNvSpPr/>
          <p:nvPr/>
        </p:nvSpPr>
        <p:spPr>
          <a:xfrm>
            <a:off x="275" y="0"/>
            <a:ext cx="9143725" cy="74734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A DOS Kormányhatározat</a:t>
            </a:r>
            <a:endParaRPr lang="hu-HU" sz="2400" b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241300" y="1598862"/>
            <a:ext cx="8721725" cy="28623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lvl="0" fontAlgn="base"/>
            <a:r>
              <a:rPr lang="hu-HU" sz="2000" dirty="0"/>
              <a:t>A Kormány biztosítani kívánja, hogy a köznevelés és szakképzés valamennyi intézménye a digitális oktatáshoz szükséges sávszélességű szupergyors interneteléréssel, illetve épületen belüli </a:t>
            </a:r>
            <a:r>
              <a:rPr lang="hu-HU" sz="2000" dirty="0" err="1"/>
              <a:t>WiFi</a:t>
            </a:r>
            <a:r>
              <a:rPr lang="hu-HU" sz="2000" dirty="0"/>
              <a:t>-hálózattal rendelkezzen, ezért elrendeli az ezek biztosításához szükséges hálózatfejlesztéseket és az intézmények belső </a:t>
            </a:r>
            <a:r>
              <a:rPr lang="hu-HU" sz="2000" dirty="0" err="1"/>
              <a:t>WiFi</a:t>
            </a:r>
            <a:r>
              <a:rPr lang="hu-HU" sz="2000" dirty="0"/>
              <a:t>-hálózatának kiépítését és működtetését. </a:t>
            </a:r>
            <a:endParaRPr lang="en-GB" sz="2000" dirty="0"/>
          </a:p>
          <a:p>
            <a:r>
              <a:rPr lang="hu-HU" sz="2000" dirty="0"/>
              <a:t>Státusz:</a:t>
            </a:r>
            <a:endParaRPr lang="en-GB" sz="2000" dirty="0"/>
          </a:p>
          <a:p>
            <a:pPr lvl="1" fontAlgn="base"/>
            <a:r>
              <a:rPr lang="hu-HU" sz="2000" dirty="0"/>
              <a:t>Az EMMI, NFM, KIFÜ, Klebelsberg Központ DPMP által koordinált egyeztetése nyomán az EFOP 3.2.4. keretében megkezdődött a feladat végrehajtása. A KMR vonatkozásában költségvetési forrás igénylése folyamatban.</a:t>
            </a:r>
            <a:endParaRPr lang="en-GB" sz="2000" dirty="0"/>
          </a:p>
        </p:txBody>
      </p:sp>
      <p:sp>
        <p:nvSpPr>
          <p:cNvPr id="2" name="AutoShape 2" descr="Képtalálat a következőre: „data protection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5725"/>
            <a:ext cx="1724025" cy="568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5728" y="160338"/>
            <a:ext cx="848272" cy="424136"/>
          </a:xfrm>
          <a:prstGeom prst="rect">
            <a:avLst/>
          </a:prstGeom>
        </p:spPr>
      </p:pic>
      <p:sp>
        <p:nvSpPr>
          <p:cNvPr id="8" name="Lekerekített téglalap 2"/>
          <p:cNvSpPr/>
          <p:nvPr/>
        </p:nvSpPr>
        <p:spPr>
          <a:xfrm>
            <a:off x="1805114" y="1024186"/>
            <a:ext cx="2539999" cy="35242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/>
              <a:t>Köznevelés</a:t>
            </a:r>
          </a:p>
        </p:txBody>
      </p:sp>
      <p:sp>
        <p:nvSpPr>
          <p:cNvPr id="9" name="Lekerekített téglalap 2"/>
          <p:cNvSpPr/>
          <p:nvPr/>
        </p:nvSpPr>
        <p:spPr>
          <a:xfrm>
            <a:off x="5080001" y="1024186"/>
            <a:ext cx="2539999" cy="35242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/>
              <a:t>Szakképzés</a:t>
            </a:r>
          </a:p>
        </p:txBody>
      </p:sp>
    </p:spTree>
    <p:extLst>
      <p:ext uri="{BB962C8B-B14F-4D97-AF65-F5344CB8AC3E}">
        <p14:creationId xmlns:p14="http://schemas.microsoft.com/office/powerpoint/2010/main" val="175279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/>
          <p:cNvSpPr/>
          <p:nvPr/>
        </p:nvSpPr>
        <p:spPr>
          <a:xfrm>
            <a:off x="275" y="0"/>
            <a:ext cx="9143725" cy="74734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A DOS Kormányhatározat</a:t>
            </a:r>
            <a:endParaRPr lang="hu-HU" sz="2400" b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241300" y="1598862"/>
            <a:ext cx="8721725" cy="5170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lvl="0" fontAlgn="base"/>
            <a:r>
              <a:rPr lang="en-US" sz="2200" dirty="0"/>
              <a:t>A </a:t>
            </a:r>
            <a:r>
              <a:rPr lang="en-US" sz="2200" dirty="0" err="1"/>
              <a:t>Kormány</a:t>
            </a:r>
            <a:r>
              <a:rPr lang="en-US" sz="2200" dirty="0"/>
              <a:t> a </a:t>
            </a:r>
            <a:r>
              <a:rPr lang="en-US" sz="2200" dirty="0" err="1"/>
              <a:t>köznevelés</a:t>
            </a:r>
            <a:r>
              <a:rPr lang="en-US" sz="2200" dirty="0"/>
              <a:t> </a:t>
            </a:r>
            <a:r>
              <a:rPr lang="en-US" sz="2200" dirty="0" err="1"/>
              <a:t>és</a:t>
            </a:r>
            <a:r>
              <a:rPr lang="en-US" sz="2200" dirty="0"/>
              <a:t> a </a:t>
            </a:r>
            <a:r>
              <a:rPr lang="en-US" sz="2200" dirty="0" err="1"/>
              <a:t>szakképzés</a:t>
            </a:r>
            <a:r>
              <a:rPr lang="en-US" sz="2200" dirty="0"/>
              <a:t> </a:t>
            </a:r>
            <a:r>
              <a:rPr lang="en-US" sz="2200" dirty="0" err="1"/>
              <a:t>méltányos</a:t>
            </a:r>
            <a:r>
              <a:rPr lang="en-US" sz="2200" dirty="0"/>
              <a:t> </a:t>
            </a:r>
            <a:r>
              <a:rPr lang="en-US" sz="2200" dirty="0" err="1"/>
              <a:t>és</a:t>
            </a:r>
            <a:r>
              <a:rPr lang="en-US" sz="2200" dirty="0"/>
              <a:t> </a:t>
            </a:r>
            <a:r>
              <a:rPr lang="en-US" sz="2200" dirty="0" err="1"/>
              <a:t>hatékony</a:t>
            </a:r>
            <a:r>
              <a:rPr lang="en-US" sz="2200" dirty="0"/>
              <a:t> </a:t>
            </a:r>
            <a:r>
              <a:rPr lang="en-US" sz="2200" dirty="0" err="1"/>
              <a:t>működése</a:t>
            </a:r>
            <a:r>
              <a:rPr lang="en-US" sz="2200" dirty="0"/>
              <a:t> </a:t>
            </a:r>
            <a:r>
              <a:rPr lang="en-US" sz="2200" dirty="0" err="1"/>
              <a:t>és</a:t>
            </a:r>
            <a:r>
              <a:rPr lang="en-US" sz="2200" dirty="0"/>
              <a:t> a </a:t>
            </a:r>
            <a:r>
              <a:rPr lang="en-US" sz="2200" dirty="0" err="1"/>
              <a:t>tanulók</a:t>
            </a:r>
            <a:r>
              <a:rPr lang="en-US" sz="2200" dirty="0"/>
              <a:t> </a:t>
            </a:r>
            <a:r>
              <a:rPr lang="en-US" sz="2200" dirty="0" err="1"/>
              <a:t>digitális</a:t>
            </a:r>
            <a:r>
              <a:rPr lang="en-US" sz="2200" dirty="0"/>
              <a:t> </a:t>
            </a:r>
            <a:r>
              <a:rPr lang="en-US" sz="2200" dirty="0" err="1"/>
              <a:t>kompetenciáinak</a:t>
            </a:r>
            <a:r>
              <a:rPr lang="en-US" sz="2200" dirty="0"/>
              <a:t> </a:t>
            </a:r>
            <a:r>
              <a:rPr lang="en-US" sz="2200" dirty="0" err="1"/>
              <a:t>fejlesztése</a:t>
            </a:r>
            <a:r>
              <a:rPr lang="en-US" sz="2200" dirty="0"/>
              <a:t> </a:t>
            </a:r>
            <a:r>
              <a:rPr lang="en-US" sz="2200" dirty="0" err="1"/>
              <a:t>érdekében</a:t>
            </a:r>
            <a:r>
              <a:rPr lang="en-US" sz="2200" dirty="0"/>
              <a:t> </a:t>
            </a:r>
            <a:r>
              <a:rPr lang="en-US" sz="2200" dirty="0" err="1"/>
              <a:t>elrendeli</a:t>
            </a:r>
            <a:r>
              <a:rPr lang="en-US" sz="2200" dirty="0"/>
              <a:t> a </a:t>
            </a:r>
            <a:r>
              <a:rPr lang="en-US" sz="2200" dirty="0" err="1"/>
              <a:t>Stratégia</a:t>
            </a:r>
            <a:r>
              <a:rPr lang="en-US" sz="2200" dirty="0"/>
              <a:t> </a:t>
            </a:r>
            <a:r>
              <a:rPr lang="en-US" sz="2200" dirty="0" err="1"/>
              <a:t>által</a:t>
            </a:r>
            <a:r>
              <a:rPr lang="en-US" sz="2200" dirty="0"/>
              <a:t> </a:t>
            </a:r>
            <a:r>
              <a:rPr lang="en-US" sz="2200" dirty="0" err="1"/>
              <a:t>meghatározott</a:t>
            </a:r>
            <a:r>
              <a:rPr lang="en-US" sz="2200" dirty="0"/>
              <a:t> </a:t>
            </a:r>
            <a:r>
              <a:rPr lang="en-US" sz="2200" dirty="0" err="1"/>
              <a:t>digitális</a:t>
            </a:r>
            <a:r>
              <a:rPr lang="en-US" sz="2200" dirty="0"/>
              <a:t> </a:t>
            </a:r>
            <a:r>
              <a:rPr lang="en-US" sz="2200" dirty="0" err="1"/>
              <a:t>eszközállomány</a:t>
            </a:r>
            <a:r>
              <a:rPr lang="en-US" sz="2200" dirty="0"/>
              <a:t> </a:t>
            </a:r>
            <a:r>
              <a:rPr lang="en-US" sz="2200" dirty="0" err="1"/>
              <a:t>biztosítását</a:t>
            </a:r>
            <a:r>
              <a:rPr lang="en-US" sz="2200" dirty="0"/>
              <a:t> a </a:t>
            </a:r>
            <a:r>
              <a:rPr lang="en-US" sz="2200" dirty="0" err="1"/>
              <a:t>köznevelési</a:t>
            </a:r>
            <a:r>
              <a:rPr lang="en-US" sz="2200" dirty="0"/>
              <a:t> </a:t>
            </a:r>
            <a:r>
              <a:rPr lang="en-US" sz="2200" dirty="0" err="1"/>
              <a:t>és</a:t>
            </a:r>
            <a:r>
              <a:rPr lang="en-US" sz="2200" dirty="0"/>
              <a:t> </a:t>
            </a:r>
            <a:r>
              <a:rPr lang="en-US" sz="2200" dirty="0" err="1"/>
              <a:t>szakképzési</a:t>
            </a:r>
            <a:r>
              <a:rPr lang="en-US" sz="2200" dirty="0"/>
              <a:t> </a:t>
            </a:r>
            <a:r>
              <a:rPr lang="en-US" sz="2200" dirty="0" err="1"/>
              <a:t>intézményekben</a:t>
            </a:r>
            <a:r>
              <a:rPr lang="en-US" sz="2200" dirty="0"/>
              <a:t>, </a:t>
            </a:r>
            <a:r>
              <a:rPr lang="en-US" sz="2200" dirty="0" err="1"/>
              <a:t>külön</a:t>
            </a:r>
            <a:r>
              <a:rPr lang="en-US" sz="2200" dirty="0"/>
              <a:t> </a:t>
            </a:r>
            <a:r>
              <a:rPr lang="en-US" sz="2200" dirty="0" err="1"/>
              <a:t>figyelmet</a:t>
            </a:r>
            <a:r>
              <a:rPr lang="en-US" sz="2200" dirty="0"/>
              <a:t> </a:t>
            </a:r>
            <a:r>
              <a:rPr lang="en-US" sz="2200" dirty="0" err="1"/>
              <a:t>fordítva</a:t>
            </a:r>
            <a:r>
              <a:rPr lang="en-US" sz="2200" dirty="0"/>
              <a:t> a </a:t>
            </a:r>
            <a:r>
              <a:rPr lang="en-US" sz="2200" dirty="0" err="1"/>
              <a:t>sajátos</a:t>
            </a:r>
            <a:r>
              <a:rPr lang="en-US" sz="2200" dirty="0"/>
              <a:t> </a:t>
            </a:r>
            <a:r>
              <a:rPr lang="en-US" sz="2200" dirty="0" err="1"/>
              <a:t>nevelési</a:t>
            </a:r>
            <a:r>
              <a:rPr lang="en-US" sz="2200" dirty="0"/>
              <a:t> </a:t>
            </a:r>
            <a:r>
              <a:rPr lang="en-US" sz="2200" dirty="0" err="1"/>
              <a:t>igényű</a:t>
            </a:r>
            <a:r>
              <a:rPr lang="en-US" sz="2200" dirty="0"/>
              <a:t> </a:t>
            </a:r>
            <a:r>
              <a:rPr lang="en-US" sz="2200" dirty="0" err="1"/>
              <a:t>tanulókra</a:t>
            </a:r>
            <a:r>
              <a:rPr lang="en-US" sz="2200" dirty="0"/>
              <a:t>. A </a:t>
            </a:r>
            <a:r>
              <a:rPr lang="en-US" sz="2200" dirty="0" err="1"/>
              <a:t>Kormány</a:t>
            </a:r>
            <a:r>
              <a:rPr lang="en-US" sz="2200" dirty="0"/>
              <a:t> a </a:t>
            </a:r>
            <a:r>
              <a:rPr lang="en-US" sz="2200" dirty="0" err="1"/>
              <a:t>szükséges</a:t>
            </a:r>
            <a:r>
              <a:rPr lang="en-US" sz="2200" dirty="0"/>
              <a:t> </a:t>
            </a:r>
            <a:r>
              <a:rPr lang="en-US" sz="2200" dirty="0" err="1"/>
              <a:t>költségvetési</a:t>
            </a:r>
            <a:r>
              <a:rPr lang="en-US" sz="2200" dirty="0"/>
              <a:t> </a:t>
            </a:r>
            <a:r>
              <a:rPr lang="en-US" sz="2200" dirty="0" err="1"/>
              <a:t>források</a:t>
            </a:r>
            <a:r>
              <a:rPr lang="en-US" sz="2200" dirty="0"/>
              <a:t> </a:t>
            </a:r>
            <a:r>
              <a:rPr lang="en-US" sz="2200" dirty="0" err="1"/>
              <a:t>biztosításával</a:t>
            </a:r>
            <a:r>
              <a:rPr lang="en-US" sz="2200" dirty="0"/>
              <a:t> </a:t>
            </a:r>
            <a:r>
              <a:rPr lang="en-US" sz="2200" dirty="0" err="1"/>
              <a:t>gondoskodik</a:t>
            </a:r>
            <a:r>
              <a:rPr lang="en-US" sz="2200" dirty="0"/>
              <a:t> </a:t>
            </a:r>
            <a:r>
              <a:rPr lang="en-US" sz="2200" dirty="0" err="1"/>
              <a:t>az</a:t>
            </a:r>
            <a:r>
              <a:rPr lang="en-US" sz="2200" dirty="0"/>
              <a:t> </a:t>
            </a:r>
            <a:r>
              <a:rPr lang="en-US" sz="2200" dirty="0" err="1"/>
              <a:t>intézmények</a:t>
            </a:r>
            <a:r>
              <a:rPr lang="en-US" sz="2200" dirty="0"/>
              <a:t> </a:t>
            </a:r>
            <a:r>
              <a:rPr lang="en-US" sz="2200" dirty="0" err="1"/>
              <a:t>digitális</a:t>
            </a:r>
            <a:r>
              <a:rPr lang="en-US" sz="2200" dirty="0"/>
              <a:t> </a:t>
            </a:r>
            <a:r>
              <a:rPr lang="en-US" sz="2200" dirty="0" err="1"/>
              <a:t>eszközállományának</a:t>
            </a:r>
            <a:r>
              <a:rPr lang="en-US" sz="2200" dirty="0"/>
              <a:t> </a:t>
            </a:r>
            <a:r>
              <a:rPr lang="en-US" sz="2200" dirty="0" err="1"/>
              <a:t>állagmegőrzéséről</a:t>
            </a:r>
            <a:r>
              <a:rPr lang="en-US" sz="2200" dirty="0"/>
              <a:t> </a:t>
            </a:r>
            <a:r>
              <a:rPr lang="en-US" sz="2200" dirty="0" err="1"/>
              <a:t>és</a:t>
            </a:r>
            <a:r>
              <a:rPr lang="en-US" sz="2200" dirty="0"/>
              <a:t> </a:t>
            </a:r>
            <a:r>
              <a:rPr lang="en-US" sz="2200" dirty="0" err="1"/>
              <a:t>karbantartásáról</a:t>
            </a:r>
            <a:r>
              <a:rPr lang="en-US" sz="2200" dirty="0"/>
              <a:t>.</a:t>
            </a:r>
          </a:p>
          <a:p>
            <a:pPr lvl="0" fontAlgn="base"/>
            <a:r>
              <a:rPr lang="en-US" sz="2200" dirty="0" err="1"/>
              <a:t>Státusz</a:t>
            </a:r>
            <a:r>
              <a:rPr lang="en-US" sz="2200" dirty="0"/>
              <a:t>:</a:t>
            </a:r>
          </a:p>
          <a:p>
            <a:pPr lvl="0" fontAlgn="base"/>
            <a:r>
              <a:rPr lang="en-US" sz="2200" dirty="0" smtClean="0"/>
              <a:t>	A </a:t>
            </a:r>
            <a:r>
              <a:rPr lang="en-US" sz="2200" dirty="0" err="1"/>
              <a:t>feladat</a:t>
            </a:r>
            <a:r>
              <a:rPr lang="en-US" sz="2200" dirty="0"/>
              <a:t> </a:t>
            </a:r>
            <a:r>
              <a:rPr lang="en-US" sz="2200" dirty="0" err="1"/>
              <a:t>több</a:t>
            </a:r>
            <a:r>
              <a:rPr lang="en-US" sz="2200" dirty="0"/>
              <a:t> </a:t>
            </a:r>
            <a:r>
              <a:rPr lang="en-US" sz="2200" dirty="0" err="1"/>
              <a:t>részletben</a:t>
            </a:r>
            <a:r>
              <a:rPr lang="en-US" sz="2200" dirty="0"/>
              <a:t> </a:t>
            </a:r>
            <a:r>
              <a:rPr lang="en-US" sz="2200" dirty="0" err="1"/>
              <a:t>valósul</a:t>
            </a:r>
            <a:r>
              <a:rPr lang="en-US" sz="2200" dirty="0"/>
              <a:t> meg. </a:t>
            </a:r>
            <a:r>
              <a:rPr lang="en-US" sz="2200" dirty="0" err="1"/>
              <a:t>Az</a:t>
            </a:r>
            <a:r>
              <a:rPr lang="en-US" sz="2200" dirty="0"/>
              <a:t> </a:t>
            </a:r>
            <a:r>
              <a:rPr lang="en-US" sz="2200" dirty="0" err="1"/>
              <a:t>első</a:t>
            </a:r>
            <a:r>
              <a:rPr lang="en-US" sz="2200" dirty="0"/>
              <a:t> </a:t>
            </a:r>
            <a:r>
              <a:rPr lang="en-US" sz="2200" dirty="0" err="1"/>
              <a:t>lépést</a:t>
            </a:r>
            <a:r>
              <a:rPr lang="en-US" sz="2200" dirty="0"/>
              <a:t> </a:t>
            </a:r>
            <a:r>
              <a:rPr lang="en-US" sz="2200" dirty="0" err="1"/>
              <a:t>az</a:t>
            </a:r>
            <a:r>
              <a:rPr lang="en-US" sz="2200" dirty="0"/>
              <a:t> EFOP 3.2.4. </a:t>
            </a:r>
            <a:r>
              <a:rPr lang="en-US" sz="2200" dirty="0" smtClean="0"/>
              <a:t>	</a:t>
            </a:r>
            <a:r>
              <a:rPr lang="en-US" sz="2200" dirty="0" err="1" smtClean="0"/>
              <a:t>konstrukció</a:t>
            </a:r>
            <a:r>
              <a:rPr lang="en-US" sz="2200" dirty="0" smtClean="0"/>
              <a:t> </a:t>
            </a:r>
            <a:r>
              <a:rPr lang="en-US" sz="2200" dirty="0" err="1"/>
              <a:t>valósítja</a:t>
            </a:r>
            <a:r>
              <a:rPr lang="en-US" sz="2200" dirty="0"/>
              <a:t> meg, </a:t>
            </a:r>
            <a:r>
              <a:rPr lang="en-US" sz="2200" dirty="0" err="1"/>
              <a:t>mintegy</a:t>
            </a:r>
            <a:r>
              <a:rPr lang="en-US" sz="2200" dirty="0"/>
              <a:t> 18 </a:t>
            </a:r>
            <a:r>
              <a:rPr lang="en-US" sz="2200" dirty="0" err="1"/>
              <a:t>Mrd</a:t>
            </a:r>
            <a:r>
              <a:rPr lang="en-US" sz="2200" dirty="0"/>
              <a:t> Ft </a:t>
            </a:r>
            <a:r>
              <a:rPr lang="en-US" sz="2200" dirty="0" err="1"/>
              <a:t>értékű</a:t>
            </a:r>
            <a:r>
              <a:rPr lang="en-US" sz="2200" dirty="0"/>
              <a:t> </a:t>
            </a:r>
            <a:r>
              <a:rPr lang="en-US" sz="2200" dirty="0" smtClean="0"/>
              <a:t>	</a:t>
            </a:r>
            <a:r>
              <a:rPr lang="en-US" sz="2200" dirty="0" err="1" smtClean="0"/>
              <a:t>eszközbeszerzéssel</a:t>
            </a:r>
            <a:r>
              <a:rPr lang="en-US" sz="2200" dirty="0"/>
              <a:t>. </a:t>
            </a:r>
            <a:r>
              <a:rPr lang="en-US" sz="2200" dirty="0" smtClean="0"/>
              <a:t>	</a:t>
            </a:r>
            <a:r>
              <a:rPr lang="en-US" sz="2200" dirty="0" err="1" smtClean="0"/>
              <a:t>További</a:t>
            </a:r>
            <a:r>
              <a:rPr lang="en-US" sz="2200" dirty="0" smtClean="0"/>
              <a:t> </a:t>
            </a:r>
            <a:r>
              <a:rPr lang="en-US" sz="2200" dirty="0" err="1"/>
              <a:t>beszerzések</a:t>
            </a:r>
            <a:r>
              <a:rPr lang="en-US" sz="2200" dirty="0"/>
              <a:t> </a:t>
            </a:r>
            <a:r>
              <a:rPr lang="en-US" sz="2200" dirty="0" err="1"/>
              <a:t>koordinált</a:t>
            </a:r>
            <a:r>
              <a:rPr lang="en-US" sz="2200" dirty="0"/>
              <a:t> </a:t>
            </a:r>
            <a:r>
              <a:rPr lang="en-US" sz="2200" dirty="0" err="1"/>
              <a:t>megvalósítása</a:t>
            </a:r>
            <a:r>
              <a:rPr lang="en-US" sz="2200" dirty="0"/>
              <a:t> a </a:t>
            </a:r>
            <a:r>
              <a:rPr lang="en-US" sz="2200" dirty="0" smtClean="0"/>
              <a:t>	DPMK </a:t>
            </a:r>
            <a:r>
              <a:rPr lang="en-US" sz="2200" dirty="0" err="1"/>
              <a:t>feladata</a:t>
            </a:r>
            <a:r>
              <a:rPr lang="en-US" sz="2200" dirty="0"/>
              <a:t>, de a </a:t>
            </a:r>
            <a:r>
              <a:rPr lang="en-US" sz="2200" dirty="0" err="1" smtClean="0"/>
              <a:t>koordináció</a:t>
            </a:r>
            <a:r>
              <a:rPr lang="en-US" sz="2200" dirty="0" smtClean="0"/>
              <a:t> </a:t>
            </a:r>
            <a:r>
              <a:rPr lang="en-US" sz="2200" dirty="0" err="1"/>
              <a:t>még</a:t>
            </a:r>
            <a:r>
              <a:rPr lang="en-US" sz="2200" dirty="0"/>
              <a:t> </a:t>
            </a:r>
            <a:r>
              <a:rPr lang="en-US" sz="2200" dirty="0" err="1"/>
              <a:t>csak</a:t>
            </a:r>
            <a:r>
              <a:rPr lang="en-US" sz="2200" dirty="0"/>
              <a:t> </a:t>
            </a:r>
            <a:r>
              <a:rPr lang="en-US" sz="2200" dirty="0" err="1"/>
              <a:t>részben</a:t>
            </a:r>
            <a:r>
              <a:rPr lang="en-US" sz="2200" dirty="0"/>
              <a:t> </a:t>
            </a:r>
            <a:r>
              <a:rPr lang="en-US" sz="2200" dirty="0" err="1"/>
              <a:t>kezdődött</a:t>
            </a:r>
            <a:r>
              <a:rPr lang="en-US" sz="2200" dirty="0"/>
              <a:t> meg, </a:t>
            </a:r>
            <a:r>
              <a:rPr lang="en-US" sz="2200" dirty="0" smtClean="0"/>
              <a:t>	</a:t>
            </a:r>
            <a:r>
              <a:rPr lang="en-US" sz="2200" dirty="0" err="1" smtClean="0"/>
              <a:t>tekintettel</a:t>
            </a:r>
            <a:r>
              <a:rPr lang="en-US" sz="2200" dirty="0" smtClean="0"/>
              <a:t> </a:t>
            </a:r>
            <a:r>
              <a:rPr lang="en-US" sz="2200" dirty="0" err="1"/>
              <a:t>az</a:t>
            </a:r>
            <a:r>
              <a:rPr lang="en-US" sz="2200" dirty="0"/>
              <a:t> EFOP 3.2.15. </a:t>
            </a:r>
            <a:r>
              <a:rPr lang="en-US" sz="2200" dirty="0" err="1" smtClean="0"/>
              <a:t>június</a:t>
            </a:r>
            <a:r>
              <a:rPr lang="en-US" sz="2200" dirty="0" smtClean="0"/>
              <a:t> </a:t>
            </a:r>
            <a:r>
              <a:rPr lang="en-US" sz="2200" dirty="0"/>
              <a:t>1-i </a:t>
            </a:r>
            <a:r>
              <a:rPr lang="en-US" sz="2200" dirty="0" err="1"/>
              <a:t>indulására</a:t>
            </a:r>
            <a:r>
              <a:rPr lang="en-US" sz="2200" dirty="0"/>
              <a:t>.</a:t>
            </a:r>
          </a:p>
          <a:p>
            <a:pPr lvl="0" fontAlgn="base"/>
            <a:r>
              <a:rPr lang="en-US" sz="2200" dirty="0" smtClean="0"/>
              <a:t>	A </a:t>
            </a:r>
            <a:r>
              <a:rPr lang="en-US" sz="2200" dirty="0" err="1"/>
              <a:t>további</a:t>
            </a:r>
            <a:r>
              <a:rPr lang="en-US" sz="2200" dirty="0"/>
              <a:t> </a:t>
            </a:r>
            <a:r>
              <a:rPr lang="en-US" sz="2200" dirty="0" err="1"/>
              <a:t>eszközfejlesztést</a:t>
            </a:r>
            <a:r>
              <a:rPr lang="en-US" sz="2200" dirty="0"/>
              <a:t> </a:t>
            </a:r>
            <a:r>
              <a:rPr lang="en-US" sz="2200" dirty="0" err="1"/>
              <a:t>biztosító</a:t>
            </a:r>
            <a:r>
              <a:rPr lang="en-US" sz="2200" dirty="0"/>
              <a:t> DOS </a:t>
            </a:r>
            <a:r>
              <a:rPr lang="en-US" sz="2200" dirty="0" err="1"/>
              <a:t>költségvetési</a:t>
            </a:r>
            <a:r>
              <a:rPr lang="en-US" sz="2200" dirty="0"/>
              <a:t> </a:t>
            </a:r>
            <a:r>
              <a:rPr lang="en-US" sz="2200" dirty="0" err="1"/>
              <a:t>hatás</a:t>
            </a:r>
            <a:r>
              <a:rPr lang="en-US" sz="2200" dirty="0"/>
              <a:t> </a:t>
            </a:r>
            <a:r>
              <a:rPr lang="en-US" sz="2200" dirty="0" err="1"/>
              <a:t>elemzés</a:t>
            </a:r>
            <a:r>
              <a:rPr lang="en-US" sz="2200" dirty="0"/>
              <a:t> </a:t>
            </a:r>
            <a:r>
              <a:rPr lang="en-US" sz="2200" dirty="0" smtClean="0"/>
              <a:t>	</a:t>
            </a:r>
            <a:r>
              <a:rPr lang="en-US" sz="2200" dirty="0" err="1" smtClean="0"/>
              <a:t>költségvetési</a:t>
            </a:r>
            <a:r>
              <a:rPr lang="en-US" sz="2200" dirty="0" smtClean="0"/>
              <a:t> </a:t>
            </a:r>
            <a:r>
              <a:rPr lang="en-US" sz="2200" dirty="0" err="1"/>
              <a:t>jóváhagyása</a:t>
            </a:r>
            <a:r>
              <a:rPr lang="en-US" sz="2200" dirty="0"/>
              <a:t> </a:t>
            </a:r>
            <a:r>
              <a:rPr lang="en-US" sz="2200" dirty="0" err="1"/>
              <a:t>folyamatban</a:t>
            </a:r>
            <a:r>
              <a:rPr lang="en-US" sz="2200" dirty="0"/>
              <a:t> van.</a:t>
            </a:r>
          </a:p>
        </p:txBody>
      </p:sp>
      <p:sp>
        <p:nvSpPr>
          <p:cNvPr id="2" name="AutoShape 2" descr="Képtalálat a következőre: „data protection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5725"/>
            <a:ext cx="1724025" cy="568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5728" y="160338"/>
            <a:ext cx="848272" cy="424136"/>
          </a:xfrm>
          <a:prstGeom prst="rect">
            <a:avLst/>
          </a:prstGeom>
        </p:spPr>
      </p:pic>
      <p:sp>
        <p:nvSpPr>
          <p:cNvPr id="8" name="Lekerekített téglalap 2"/>
          <p:cNvSpPr/>
          <p:nvPr/>
        </p:nvSpPr>
        <p:spPr>
          <a:xfrm>
            <a:off x="1805114" y="1024186"/>
            <a:ext cx="2539999" cy="35242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/>
              <a:t>Köznevelés</a:t>
            </a:r>
          </a:p>
        </p:txBody>
      </p:sp>
      <p:sp>
        <p:nvSpPr>
          <p:cNvPr id="9" name="Lekerekített téglalap 2"/>
          <p:cNvSpPr/>
          <p:nvPr/>
        </p:nvSpPr>
        <p:spPr>
          <a:xfrm>
            <a:off x="5080001" y="1024186"/>
            <a:ext cx="2539999" cy="35242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/>
              <a:t>Szakképzés</a:t>
            </a:r>
          </a:p>
        </p:txBody>
      </p:sp>
    </p:spTree>
    <p:extLst>
      <p:ext uri="{BB962C8B-B14F-4D97-AF65-F5344CB8AC3E}">
        <p14:creationId xmlns:p14="http://schemas.microsoft.com/office/powerpoint/2010/main" val="131739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/>
          <p:cNvSpPr/>
          <p:nvPr/>
        </p:nvSpPr>
        <p:spPr>
          <a:xfrm>
            <a:off x="275" y="0"/>
            <a:ext cx="9143725" cy="74734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A DOS Kormányhatározat</a:t>
            </a:r>
            <a:endParaRPr lang="hu-HU" sz="2400" b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241300" y="1598862"/>
            <a:ext cx="8721725" cy="24622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lvl="0" fontAlgn="base"/>
            <a:r>
              <a:rPr lang="en-US" sz="2200" dirty="0"/>
              <a:t>A </a:t>
            </a:r>
            <a:r>
              <a:rPr lang="en-US" sz="2200" dirty="0" err="1"/>
              <a:t>Kormány</a:t>
            </a:r>
            <a:r>
              <a:rPr lang="en-US" sz="2200" dirty="0"/>
              <a:t> a </a:t>
            </a:r>
            <a:r>
              <a:rPr lang="en-US" sz="2200" dirty="0" err="1"/>
              <a:t>digitális</a:t>
            </a:r>
            <a:r>
              <a:rPr lang="en-US" sz="2200" dirty="0"/>
              <a:t> </a:t>
            </a:r>
            <a:r>
              <a:rPr lang="en-US" sz="2200" dirty="0" err="1"/>
              <a:t>pedagógia</a:t>
            </a:r>
            <a:r>
              <a:rPr lang="en-US" sz="2200" dirty="0"/>
              <a:t> </a:t>
            </a:r>
            <a:r>
              <a:rPr lang="en-US" sz="2200" dirty="0" err="1"/>
              <a:t>gyakorlati</a:t>
            </a:r>
            <a:r>
              <a:rPr lang="en-US" sz="2200" dirty="0"/>
              <a:t> </a:t>
            </a:r>
            <a:r>
              <a:rPr lang="en-US" sz="2200" dirty="0" err="1"/>
              <a:t>alkalmazásának</a:t>
            </a:r>
            <a:r>
              <a:rPr lang="en-US" sz="2200" dirty="0"/>
              <a:t> </a:t>
            </a:r>
            <a:r>
              <a:rPr lang="en-US" sz="2200" dirty="0" err="1"/>
              <a:t>támogatása</a:t>
            </a:r>
            <a:r>
              <a:rPr lang="en-US" sz="2200" dirty="0"/>
              <a:t> </a:t>
            </a:r>
            <a:r>
              <a:rPr lang="en-US" sz="2200" dirty="0" err="1"/>
              <a:t>érdekében</a:t>
            </a:r>
            <a:r>
              <a:rPr lang="en-US" sz="2200" dirty="0"/>
              <a:t> </a:t>
            </a:r>
            <a:r>
              <a:rPr lang="en-US" sz="2200" dirty="0" err="1"/>
              <a:t>elrendeli</a:t>
            </a:r>
            <a:r>
              <a:rPr lang="en-US" sz="2200" dirty="0"/>
              <a:t>, </a:t>
            </a:r>
            <a:r>
              <a:rPr lang="en-US" sz="2200" dirty="0" err="1"/>
              <a:t>hogy</a:t>
            </a:r>
            <a:r>
              <a:rPr lang="en-US" sz="2200" dirty="0"/>
              <a:t> a </a:t>
            </a:r>
            <a:r>
              <a:rPr lang="en-US" sz="2200" dirty="0" err="1"/>
              <a:t>köznevelési</a:t>
            </a:r>
            <a:r>
              <a:rPr lang="en-US" sz="2200" dirty="0"/>
              <a:t> </a:t>
            </a:r>
            <a:r>
              <a:rPr lang="en-US" sz="2200" dirty="0" err="1"/>
              <a:t>és</a:t>
            </a:r>
            <a:r>
              <a:rPr lang="en-US" sz="2200" dirty="0"/>
              <a:t> </a:t>
            </a:r>
            <a:r>
              <a:rPr lang="en-US" sz="2200" dirty="0" err="1"/>
              <a:t>szakképzési</a:t>
            </a:r>
            <a:r>
              <a:rPr lang="en-US" sz="2200" dirty="0"/>
              <a:t> </a:t>
            </a:r>
            <a:r>
              <a:rPr lang="en-US" sz="2200" dirty="0" err="1"/>
              <a:t>intézményekben</a:t>
            </a:r>
            <a:r>
              <a:rPr lang="en-US" sz="2200" dirty="0"/>
              <a:t> a </a:t>
            </a:r>
            <a:r>
              <a:rPr lang="en-US" sz="2200" dirty="0" err="1"/>
              <a:t>pedagógusok</a:t>
            </a:r>
            <a:r>
              <a:rPr lang="en-US" sz="2200" dirty="0"/>
              <a:t> </a:t>
            </a:r>
            <a:r>
              <a:rPr lang="en-US" sz="2200" dirty="0" err="1"/>
              <a:t>munkáját</a:t>
            </a:r>
            <a:r>
              <a:rPr lang="en-US" sz="2200" dirty="0"/>
              <a:t> IKT </a:t>
            </a:r>
            <a:r>
              <a:rPr lang="en-US" sz="2200" dirty="0" err="1"/>
              <a:t>pedagógiai</a:t>
            </a:r>
            <a:r>
              <a:rPr lang="en-US" sz="2200" dirty="0"/>
              <a:t> </a:t>
            </a:r>
            <a:r>
              <a:rPr lang="en-US" sz="2200" dirty="0" err="1"/>
              <a:t>asszisztensek</a:t>
            </a:r>
            <a:r>
              <a:rPr lang="en-US" sz="2200" dirty="0"/>
              <a:t> </a:t>
            </a:r>
            <a:r>
              <a:rPr lang="en-US" sz="2200" dirty="0" err="1"/>
              <a:t>támogassák</a:t>
            </a:r>
            <a:r>
              <a:rPr lang="en-US" sz="2200" dirty="0"/>
              <a:t>, </a:t>
            </a:r>
            <a:r>
              <a:rPr lang="en-US" sz="2200" dirty="0" err="1"/>
              <a:t>továbbá</a:t>
            </a:r>
            <a:r>
              <a:rPr lang="en-US" sz="2200" dirty="0"/>
              <a:t> </a:t>
            </a:r>
            <a:r>
              <a:rPr lang="en-US" sz="2200" dirty="0" err="1"/>
              <a:t>minden</a:t>
            </a:r>
            <a:r>
              <a:rPr lang="en-US" sz="2200" dirty="0"/>
              <a:t> </a:t>
            </a:r>
            <a:r>
              <a:rPr lang="en-US" sz="2200" dirty="0" err="1"/>
              <a:t>köznevelési</a:t>
            </a:r>
            <a:r>
              <a:rPr lang="en-US" sz="2200" dirty="0"/>
              <a:t> </a:t>
            </a:r>
            <a:r>
              <a:rPr lang="en-US" sz="2200" dirty="0" err="1"/>
              <a:t>és</a:t>
            </a:r>
            <a:r>
              <a:rPr lang="en-US" sz="2200" dirty="0"/>
              <a:t> </a:t>
            </a:r>
            <a:r>
              <a:rPr lang="en-US" sz="2200" dirty="0" err="1"/>
              <a:t>szakképzési</a:t>
            </a:r>
            <a:r>
              <a:rPr lang="en-US" sz="2200" dirty="0"/>
              <a:t> </a:t>
            </a:r>
            <a:r>
              <a:rPr lang="en-US" sz="2200" dirty="0" err="1"/>
              <a:t>intézményben</a:t>
            </a:r>
            <a:r>
              <a:rPr lang="en-US" sz="2200" dirty="0"/>
              <a:t> </a:t>
            </a:r>
            <a:r>
              <a:rPr lang="en-US" sz="2200" dirty="0" err="1"/>
              <a:t>legyen</a:t>
            </a:r>
            <a:r>
              <a:rPr lang="en-US" sz="2200" dirty="0"/>
              <a:t> </a:t>
            </a:r>
            <a:r>
              <a:rPr lang="en-US" sz="2200" dirty="0" err="1"/>
              <a:t>elérhető</a:t>
            </a:r>
            <a:r>
              <a:rPr lang="en-US" sz="2200" dirty="0"/>
              <a:t> </a:t>
            </a:r>
            <a:r>
              <a:rPr lang="en-US" sz="2200" dirty="0" err="1"/>
              <a:t>rendszergazdai</a:t>
            </a:r>
            <a:r>
              <a:rPr lang="en-US" sz="2200" dirty="0"/>
              <a:t> </a:t>
            </a:r>
            <a:r>
              <a:rPr lang="en-US" sz="2200" dirty="0" err="1"/>
              <a:t>szolgáltatás</a:t>
            </a:r>
            <a:r>
              <a:rPr lang="en-US" sz="2200" dirty="0"/>
              <a:t>.</a:t>
            </a:r>
          </a:p>
          <a:p>
            <a:pPr lvl="0" fontAlgn="base"/>
            <a:r>
              <a:rPr lang="en-US" sz="2200" dirty="0" err="1"/>
              <a:t>Státusz</a:t>
            </a:r>
            <a:r>
              <a:rPr lang="en-US" sz="2200" dirty="0"/>
              <a:t>:</a:t>
            </a:r>
          </a:p>
          <a:p>
            <a:pPr lvl="0" fontAlgn="base"/>
            <a:r>
              <a:rPr lang="en-US" sz="2200" dirty="0" smtClean="0"/>
              <a:t>	A </a:t>
            </a:r>
            <a:r>
              <a:rPr lang="en-US" sz="2200" dirty="0" err="1"/>
              <a:t>feladat</a:t>
            </a:r>
            <a:r>
              <a:rPr lang="en-US" sz="2200" dirty="0"/>
              <a:t> </a:t>
            </a:r>
            <a:r>
              <a:rPr lang="en-US" sz="2200" dirty="0" err="1"/>
              <a:t>végrehajtása</a:t>
            </a:r>
            <a:r>
              <a:rPr lang="en-US" sz="2200" dirty="0"/>
              <a:t> </a:t>
            </a:r>
            <a:r>
              <a:rPr lang="en-US" sz="2200" dirty="0" err="1"/>
              <a:t>még</a:t>
            </a:r>
            <a:r>
              <a:rPr lang="en-US" sz="2200" dirty="0"/>
              <a:t> </a:t>
            </a:r>
            <a:r>
              <a:rPr lang="en-US" sz="2200" dirty="0" err="1"/>
              <a:t>nem</a:t>
            </a:r>
            <a:r>
              <a:rPr lang="en-US" sz="2200" dirty="0"/>
              <a:t> </a:t>
            </a:r>
            <a:r>
              <a:rPr lang="en-US" sz="2200" dirty="0" err="1"/>
              <a:t>kezdődött</a:t>
            </a:r>
            <a:r>
              <a:rPr lang="en-US" sz="2200" dirty="0"/>
              <a:t> meg </a:t>
            </a:r>
            <a:r>
              <a:rPr lang="en-US" sz="2200" dirty="0" err="1"/>
              <a:t>ütemezés</a:t>
            </a:r>
            <a:r>
              <a:rPr lang="en-US" sz="2200" dirty="0"/>
              <a:t> </a:t>
            </a:r>
            <a:r>
              <a:rPr lang="en-US" sz="2200" dirty="0" err="1"/>
              <a:t>szerint</a:t>
            </a:r>
            <a:r>
              <a:rPr lang="en-US" sz="2200" dirty="0"/>
              <a:t>.</a:t>
            </a:r>
          </a:p>
        </p:txBody>
      </p:sp>
      <p:sp>
        <p:nvSpPr>
          <p:cNvPr id="2" name="AutoShape 2" descr="Képtalálat a következőre: „data protection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5725"/>
            <a:ext cx="1724025" cy="568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5728" y="160338"/>
            <a:ext cx="848272" cy="424136"/>
          </a:xfrm>
          <a:prstGeom prst="rect">
            <a:avLst/>
          </a:prstGeom>
        </p:spPr>
      </p:pic>
      <p:sp>
        <p:nvSpPr>
          <p:cNvPr id="8" name="Lekerekített téglalap 2"/>
          <p:cNvSpPr/>
          <p:nvPr/>
        </p:nvSpPr>
        <p:spPr>
          <a:xfrm>
            <a:off x="1805114" y="1024186"/>
            <a:ext cx="2539999" cy="35242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/>
              <a:t>Köznevelés</a:t>
            </a:r>
          </a:p>
        </p:txBody>
      </p:sp>
      <p:sp>
        <p:nvSpPr>
          <p:cNvPr id="9" name="Lekerekített téglalap 2"/>
          <p:cNvSpPr/>
          <p:nvPr/>
        </p:nvSpPr>
        <p:spPr>
          <a:xfrm>
            <a:off x="5080001" y="1024186"/>
            <a:ext cx="2539999" cy="35242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/>
              <a:t>Szakképzés</a:t>
            </a:r>
          </a:p>
        </p:txBody>
      </p:sp>
    </p:spTree>
    <p:extLst>
      <p:ext uri="{BB962C8B-B14F-4D97-AF65-F5344CB8AC3E}">
        <p14:creationId xmlns:p14="http://schemas.microsoft.com/office/powerpoint/2010/main" val="56914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/>
          <p:cNvSpPr/>
          <p:nvPr/>
        </p:nvSpPr>
        <p:spPr>
          <a:xfrm>
            <a:off x="275" y="0"/>
            <a:ext cx="9143725" cy="74734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A DOS Kormányhatározat</a:t>
            </a:r>
            <a:endParaRPr lang="hu-HU" sz="2400" b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241300" y="1598862"/>
            <a:ext cx="8721725" cy="28007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lvl="0" fontAlgn="base"/>
            <a:r>
              <a:rPr lang="en-US" sz="2200" dirty="0"/>
              <a:t>A </a:t>
            </a:r>
            <a:r>
              <a:rPr lang="en-US" sz="2200" dirty="0" err="1"/>
              <a:t>Kormány</a:t>
            </a:r>
            <a:r>
              <a:rPr lang="en-US" sz="2200" dirty="0"/>
              <a:t> </a:t>
            </a:r>
            <a:r>
              <a:rPr lang="en-US" sz="2200" dirty="0" err="1"/>
              <a:t>elrendeli</a:t>
            </a:r>
            <a:r>
              <a:rPr lang="en-US" sz="2200" dirty="0"/>
              <a:t> a </a:t>
            </a:r>
            <a:r>
              <a:rPr lang="en-US" sz="2200" dirty="0" err="1"/>
              <a:t>pedagógusok</a:t>
            </a:r>
            <a:r>
              <a:rPr lang="en-US" sz="2200" dirty="0"/>
              <a:t> </a:t>
            </a:r>
            <a:r>
              <a:rPr lang="en-US" sz="2200" dirty="0" err="1"/>
              <a:t>digitális</a:t>
            </a:r>
            <a:r>
              <a:rPr lang="en-US" sz="2200" dirty="0"/>
              <a:t> </a:t>
            </a:r>
            <a:r>
              <a:rPr lang="en-US" sz="2200" dirty="0" err="1"/>
              <a:t>kompetenciáinak</a:t>
            </a:r>
            <a:r>
              <a:rPr lang="en-US" sz="2200" dirty="0"/>
              <a:t> </a:t>
            </a:r>
            <a:r>
              <a:rPr lang="en-US" sz="2200" dirty="0" err="1"/>
              <a:t>felmérését</a:t>
            </a:r>
            <a:r>
              <a:rPr lang="en-US" sz="2200" dirty="0"/>
              <a:t>, a </a:t>
            </a:r>
            <a:r>
              <a:rPr lang="en-US" sz="2200" dirty="0" err="1"/>
              <a:t>fejlesztési</a:t>
            </a:r>
            <a:r>
              <a:rPr lang="en-US" sz="2200" dirty="0"/>
              <a:t> </a:t>
            </a:r>
            <a:r>
              <a:rPr lang="en-US" sz="2200" dirty="0" err="1"/>
              <a:t>igényeknek</a:t>
            </a:r>
            <a:r>
              <a:rPr lang="en-US" sz="2200" dirty="0"/>
              <a:t> </a:t>
            </a:r>
            <a:r>
              <a:rPr lang="en-US" sz="2200" dirty="0" err="1"/>
              <a:t>megfelelő</a:t>
            </a:r>
            <a:r>
              <a:rPr lang="en-US" sz="2200" dirty="0"/>
              <a:t> </a:t>
            </a:r>
            <a:r>
              <a:rPr lang="en-US" sz="2200" dirty="0" err="1"/>
              <a:t>tananyagok</a:t>
            </a:r>
            <a:r>
              <a:rPr lang="en-US" sz="2200" dirty="0"/>
              <a:t> </a:t>
            </a:r>
            <a:r>
              <a:rPr lang="en-US" sz="2200" dirty="0" err="1"/>
              <a:t>és</a:t>
            </a:r>
            <a:r>
              <a:rPr lang="en-US" sz="2200" dirty="0"/>
              <a:t> </a:t>
            </a:r>
            <a:r>
              <a:rPr lang="en-US" sz="2200" dirty="0" err="1"/>
              <a:t>oktatási</a:t>
            </a:r>
            <a:r>
              <a:rPr lang="en-US" sz="2200" dirty="0"/>
              <a:t> </a:t>
            </a:r>
            <a:r>
              <a:rPr lang="en-US" sz="2200" dirty="0" err="1"/>
              <a:t>tematikák</a:t>
            </a:r>
            <a:r>
              <a:rPr lang="en-US" sz="2200" dirty="0"/>
              <a:t> </a:t>
            </a:r>
            <a:r>
              <a:rPr lang="en-US" sz="2200" dirty="0" err="1"/>
              <a:t>fejlesztését</a:t>
            </a:r>
            <a:r>
              <a:rPr lang="en-US" sz="2200" dirty="0"/>
              <a:t>, a </a:t>
            </a:r>
            <a:r>
              <a:rPr lang="en-US" sz="2200" dirty="0" err="1"/>
              <a:t>szükséges</a:t>
            </a:r>
            <a:r>
              <a:rPr lang="en-US" sz="2200" dirty="0"/>
              <a:t> </a:t>
            </a:r>
            <a:r>
              <a:rPr lang="en-US" sz="2200" dirty="0" err="1"/>
              <a:t>térítésmentes</a:t>
            </a:r>
            <a:r>
              <a:rPr lang="en-US" sz="2200" dirty="0"/>
              <a:t> </a:t>
            </a:r>
            <a:r>
              <a:rPr lang="en-US" sz="2200" dirty="0" err="1"/>
              <a:t>továbbképzések</a:t>
            </a:r>
            <a:r>
              <a:rPr lang="en-US" sz="2200" dirty="0"/>
              <a:t> </a:t>
            </a:r>
            <a:r>
              <a:rPr lang="en-US" sz="2200" dirty="0" err="1"/>
              <a:t>megszervezését</a:t>
            </a:r>
            <a:r>
              <a:rPr lang="en-US" sz="2200" dirty="0"/>
              <a:t> </a:t>
            </a:r>
            <a:r>
              <a:rPr lang="en-US" sz="2200" dirty="0" err="1"/>
              <a:t>és</a:t>
            </a:r>
            <a:r>
              <a:rPr lang="en-US" sz="2200" dirty="0"/>
              <a:t> </a:t>
            </a:r>
            <a:r>
              <a:rPr lang="en-US" sz="2200" dirty="0" err="1"/>
              <a:t>lebonyolítását</a:t>
            </a:r>
            <a:r>
              <a:rPr lang="en-US" sz="2200" dirty="0"/>
              <a:t>, a </a:t>
            </a:r>
            <a:r>
              <a:rPr lang="en-US" sz="2200" dirty="0" err="1"/>
              <a:t>pedagógus</a:t>
            </a:r>
            <a:r>
              <a:rPr lang="en-US" sz="2200" dirty="0"/>
              <a:t> </a:t>
            </a:r>
            <a:r>
              <a:rPr lang="en-US" sz="2200" dirty="0" err="1"/>
              <a:t>alapképzés</a:t>
            </a:r>
            <a:r>
              <a:rPr lang="en-US" sz="2200" dirty="0"/>
              <a:t> </a:t>
            </a:r>
            <a:r>
              <a:rPr lang="en-US" sz="2200" dirty="0" err="1"/>
              <a:t>ennek</a:t>
            </a:r>
            <a:r>
              <a:rPr lang="en-US" sz="2200" dirty="0"/>
              <a:t> </a:t>
            </a:r>
            <a:r>
              <a:rPr lang="en-US" sz="2200" dirty="0" err="1"/>
              <a:t>megfelelő</a:t>
            </a:r>
            <a:r>
              <a:rPr lang="en-US" sz="2200" dirty="0"/>
              <a:t> </a:t>
            </a:r>
            <a:r>
              <a:rPr lang="en-US" sz="2200" dirty="0" err="1"/>
              <a:t>tartalmú</a:t>
            </a:r>
            <a:r>
              <a:rPr lang="en-US" sz="2200" dirty="0"/>
              <a:t> </a:t>
            </a:r>
            <a:r>
              <a:rPr lang="en-US" sz="2200" dirty="0" err="1"/>
              <a:t>kiegészítését</a:t>
            </a:r>
            <a:r>
              <a:rPr lang="en-US" sz="2200" dirty="0"/>
              <a:t> </a:t>
            </a:r>
            <a:r>
              <a:rPr lang="en-US" sz="2200" dirty="0" err="1"/>
              <a:t>és</a:t>
            </a:r>
            <a:r>
              <a:rPr lang="en-US" sz="2200" dirty="0"/>
              <a:t> a </a:t>
            </a:r>
            <a:r>
              <a:rPr lang="en-US" sz="2200" dirty="0" err="1"/>
              <a:t>kimeneti</a:t>
            </a:r>
            <a:r>
              <a:rPr lang="en-US" sz="2200" dirty="0"/>
              <a:t> </a:t>
            </a:r>
            <a:r>
              <a:rPr lang="en-US" sz="2200" dirty="0" err="1"/>
              <a:t>kompetenciák</a:t>
            </a:r>
            <a:r>
              <a:rPr lang="en-US" sz="2200" dirty="0"/>
              <a:t> </a:t>
            </a:r>
            <a:r>
              <a:rPr lang="en-US" sz="2200" dirty="0" err="1"/>
              <a:t>mérését</a:t>
            </a:r>
            <a:r>
              <a:rPr lang="en-US" sz="2200" dirty="0"/>
              <a:t>, </a:t>
            </a:r>
            <a:r>
              <a:rPr lang="en-US" sz="2200" dirty="0" err="1"/>
              <a:t>továbbá</a:t>
            </a:r>
            <a:r>
              <a:rPr lang="en-US" sz="2200" dirty="0"/>
              <a:t> a </a:t>
            </a:r>
            <a:r>
              <a:rPr lang="en-US" sz="2200" dirty="0" err="1"/>
              <a:t>pedagógusok</a:t>
            </a:r>
            <a:r>
              <a:rPr lang="en-US" sz="2200" dirty="0"/>
              <a:t> </a:t>
            </a:r>
            <a:r>
              <a:rPr lang="en-US" sz="2200" dirty="0" err="1"/>
              <a:t>közötti</a:t>
            </a:r>
            <a:r>
              <a:rPr lang="en-US" sz="2200" dirty="0"/>
              <a:t> </a:t>
            </a:r>
            <a:r>
              <a:rPr lang="en-US" sz="2200" dirty="0" err="1"/>
              <a:t>tudásmegosztás</a:t>
            </a:r>
            <a:r>
              <a:rPr lang="en-US" sz="2200" dirty="0"/>
              <a:t> </a:t>
            </a:r>
            <a:r>
              <a:rPr lang="en-US" sz="2200" dirty="0" err="1"/>
              <a:t>digitális</a:t>
            </a:r>
            <a:r>
              <a:rPr lang="en-US" sz="2200" dirty="0"/>
              <a:t> </a:t>
            </a:r>
            <a:r>
              <a:rPr lang="en-US" sz="2200" dirty="0" err="1"/>
              <a:t>lehetőségeinek</a:t>
            </a:r>
            <a:r>
              <a:rPr lang="en-US" sz="2200" dirty="0"/>
              <a:t> </a:t>
            </a:r>
            <a:r>
              <a:rPr lang="en-US" sz="2200" dirty="0" err="1"/>
              <a:t>megteremtését</a:t>
            </a:r>
            <a:r>
              <a:rPr lang="en-US" sz="2200" dirty="0"/>
              <a:t>.</a:t>
            </a:r>
          </a:p>
          <a:p>
            <a:pPr lvl="0" fontAlgn="base"/>
            <a:r>
              <a:rPr lang="en-US" sz="2200" dirty="0" err="1"/>
              <a:t>Státusz</a:t>
            </a:r>
            <a:r>
              <a:rPr lang="en-US" sz="2200" dirty="0"/>
              <a:t>:</a:t>
            </a:r>
          </a:p>
          <a:p>
            <a:pPr lvl="0" fontAlgn="base"/>
            <a:r>
              <a:rPr lang="en-US" sz="2200" dirty="0" smtClean="0"/>
              <a:t>	A </a:t>
            </a:r>
            <a:r>
              <a:rPr lang="en-US" sz="2200" dirty="0" err="1"/>
              <a:t>feladat</a:t>
            </a:r>
            <a:r>
              <a:rPr lang="en-US" sz="2200" dirty="0"/>
              <a:t> </a:t>
            </a:r>
            <a:r>
              <a:rPr lang="en-US" sz="2200" dirty="0" err="1"/>
              <a:t>végrehajtása</a:t>
            </a:r>
            <a:r>
              <a:rPr lang="en-US" sz="2200" dirty="0"/>
              <a:t> </a:t>
            </a:r>
            <a:r>
              <a:rPr lang="en-US" sz="2200" dirty="0" err="1"/>
              <a:t>még</a:t>
            </a:r>
            <a:r>
              <a:rPr lang="en-US" sz="2200" dirty="0"/>
              <a:t> </a:t>
            </a:r>
            <a:r>
              <a:rPr lang="en-US" sz="2200" dirty="0" err="1"/>
              <a:t>nem</a:t>
            </a:r>
            <a:r>
              <a:rPr lang="en-US" sz="2200" dirty="0"/>
              <a:t> </a:t>
            </a:r>
            <a:r>
              <a:rPr lang="en-US" sz="2200" dirty="0" err="1"/>
              <a:t>kezdődött</a:t>
            </a:r>
            <a:r>
              <a:rPr lang="en-US" sz="2200" dirty="0"/>
              <a:t> meg </a:t>
            </a:r>
            <a:r>
              <a:rPr lang="en-US" sz="2200" dirty="0" err="1"/>
              <a:t>ütemezés</a:t>
            </a:r>
            <a:r>
              <a:rPr lang="en-US" sz="2200" dirty="0"/>
              <a:t> </a:t>
            </a:r>
            <a:r>
              <a:rPr lang="en-US" sz="2200" dirty="0" err="1"/>
              <a:t>szerint</a:t>
            </a:r>
            <a:r>
              <a:rPr lang="en-US" sz="2200" dirty="0"/>
              <a:t>.</a:t>
            </a:r>
          </a:p>
        </p:txBody>
      </p:sp>
      <p:sp>
        <p:nvSpPr>
          <p:cNvPr id="2" name="AutoShape 2" descr="Képtalálat a következőre: „data protection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5725"/>
            <a:ext cx="1724025" cy="568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5728" y="160338"/>
            <a:ext cx="848272" cy="424136"/>
          </a:xfrm>
          <a:prstGeom prst="rect">
            <a:avLst/>
          </a:prstGeom>
        </p:spPr>
      </p:pic>
      <p:sp>
        <p:nvSpPr>
          <p:cNvPr id="8" name="Lekerekített téglalap 2"/>
          <p:cNvSpPr/>
          <p:nvPr/>
        </p:nvSpPr>
        <p:spPr>
          <a:xfrm>
            <a:off x="1805114" y="1024186"/>
            <a:ext cx="2539999" cy="35242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/>
              <a:t>Köznevelés</a:t>
            </a:r>
          </a:p>
        </p:txBody>
      </p:sp>
      <p:sp>
        <p:nvSpPr>
          <p:cNvPr id="9" name="Lekerekített téglalap 2"/>
          <p:cNvSpPr/>
          <p:nvPr/>
        </p:nvSpPr>
        <p:spPr>
          <a:xfrm>
            <a:off x="5080001" y="1024186"/>
            <a:ext cx="2539999" cy="35242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/>
              <a:t>Szakképzés</a:t>
            </a:r>
          </a:p>
        </p:txBody>
      </p:sp>
    </p:spTree>
    <p:extLst>
      <p:ext uri="{BB962C8B-B14F-4D97-AF65-F5344CB8AC3E}">
        <p14:creationId xmlns:p14="http://schemas.microsoft.com/office/powerpoint/2010/main" val="159871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/>
          <p:cNvSpPr/>
          <p:nvPr/>
        </p:nvSpPr>
        <p:spPr>
          <a:xfrm>
            <a:off x="275" y="0"/>
            <a:ext cx="9143725" cy="74734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A DOS Kormányhatározat</a:t>
            </a:r>
            <a:endParaRPr lang="hu-HU" sz="2400" b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241300" y="1598862"/>
            <a:ext cx="8721725" cy="28007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lvl="0" fontAlgn="base"/>
            <a:r>
              <a:rPr lang="en-US" sz="2200" dirty="0"/>
              <a:t>A </a:t>
            </a:r>
            <a:r>
              <a:rPr lang="en-US" sz="2200" dirty="0" err="1"/>
              <a:t>Stratégiában</a:t>
            </a:r>
            <a:r>
              <a:rPr lang="en-US" sz="2200" dirty="0"/>
              <a:t> </a:t>
            </a:r>
            <a:r>
              <a:rPr lang="en-US" sz="2200" dirty="0" err="1"/>
              <a:t>meghatározott</a:t>
            </a:r>
            <a:r>
              <a:rPr lang="en-US" sz="2200" dirty="0"/>
              <a:t> </a:t>
            </a:r>
            <a:r>
              <a:rPr lang="en-US" sz="2200" dirty="0" err="1"/>
              <a:t>célok</a:t>
            </a:r>
            <a:r>
              <a:rPr lang="en-US" sz="2200" dirty="0"/>
              <a:t> </a:t>
            </a:r>
            <a:r>
              <a:rPr lang="en-US" sz="2200" dirty="0" err="1"/>
              <a:t>elérésének</a:t>
            </a:r>
            <a:r>
              <a:rPr lang="en-US" sz="2200" dirty="0"/>
              <a:t> </a:t>
            </a:r>
            <a:r>
              <a:rPr lang="en-US" sz="2200" dirty="0" err="1"/>
              <a:t>zálogai</a:t>
            </a:r>
            <a:r>
              <a:rPr lang="en-US" sz="2200" dirty="0"/>
              <a:t> a </a:t>
            </a:r>
            <a:r>
              <a:rPr lang="en-US" sz="2200" dirty="0" err="1"/>
              <a:t>pedagógusok</a:t>
            </a:r>
            <a:r>
              <a:rPr lang="en-US" sz="2200" dirty="0"/>
              <a:t>, </a:t>
            </a:r>
            <a:r>
              <a:rPr lang="en-US" sz="2200" dirty="0" err="1"/>
              <a:t>ezért</a:t>
            </a:r>
            <a:r>
              <a:rPr lang="en-US" sz="2200" dirty="0"/>
              <a:t> a </a:t>
            </a:r>
            <a:r>
              <a:rPr lang="en-US" sz="2200" dirty="0" err="1"/>
              <a:t>Kormány</a:t>
            </a:r>
            <a:r>
              <a:rPr lang="en-US" sz="2200" dirty="0"/>
              <a:t> </a:t>
            </a:r>
            <a:r>
              <a:rPr lang="en-US" sz="2200" dirty="0" err="1"/>
              <a:t>úgy</a:t>
            </a:r>
            <a:r>
              <a:rPr lang="en-US" sz="2200" dirty="0"/>
              <a:t> </a:t>
            </a:r>
            <a:r>
              <a:rPr lang="en-US" sz="2200" dirty="0" err="1"/>
              <a:t>határoz</a:t>
            </a:r>
            <a:r>
              <a:rPr lang="en-US" sz="2200" dirty="0"/>
              <a:t>, </a:t>
            </a:r>
            <a:r>
              <a:rPr lang="en-US" sz="2200" dirty="0" err="1"/>
              <a:t>hogy</a:t>
            </a:r>
            <a:r>
              <a:rPr lang="en-US" sz="2200" dirty="0"/>
              <a:t> a </a:t>
            </a:r>
            <a:r>
              <a:rPr lang="en-US" sz="2200" dirty="0" err="1"/>
              <a:t>Stratégiában</a:t>
            </a:r>
            <a:r>
              <a:rPr lang="en-US" sz="2200" dirty="0"/>
              <a:t> </a:t>
            </a:r>
            <a:r>
              <a:rPr lang="en-US" sz="2200" dirty="0" err="1"/>
              <a:t>foglalt</a:t>
            </a:r>
            <a:r>
              <a:rPr lang="en-US" sz="2200" dirty="0"/>
              <a:t> </a:t>
            </a:r>
            <a:r>
              <a:rPr lang="en-US" sz="2200" dirty="0" err="1"/>
              <a:t>digitális</a:t>
            </a:r>
            <a:r>
              <a:rPr lang="en-US" sz="2200" dirty="0"/>
              <a:t> </a:t>
            </a:r>
            <a:r>
              <a:rPr lang="en-US" sz="2200" dirty="0" err="1"/>
              <a:t>módszertani</a:t>
            </a:r>
            <a:r>
              <a:rPr lang="en-US" sz="2200" dirty="0"/>
              <a:t> </a:t>
            </a:r>
            <a:r>
              <a:rPr lang="en-US" sz="2200" dirty="0" err="1"/>
              <a:t>átállással</a:t>
            </a:r>
            <a:r>
              <a:rPr lang="en-US" sz="2200" dirty="0"/>
              <a:t> </a:t>
            </a:r>
            <a:r>
              <a:rPr lang="en-US" sz="2200" dirty="0" err="1"/>
              <a:t>járó</a:t>
            </a:r>
            <a:r>
              <a:rPr lang="en-US" sz="2200" dirty="0"/>
              <a:t> </a:t>
            </a:r>
            <a:r>
              <a:rPr lang="en-US" sz="2200" dirty="0" err="1"/>
              <a:t>többletfeladatok</a:t>
            </a:r>
            <a:r>
              <a:rPr lang="en-US" sz="2200" dirty="0"/>
              <a:t> </a:t>
            </a:r>
            <a:r>
              <a:rPr lang="en-US" sz="2200" dirty="0" err="1"/>
              <a:t>elismerését</a:t>
            </a:r>
            <a:r>
              <a:rPr lang="en-US" sz="2200" dirty="0"/>
              <a:t> a </a:t>
            </a:r>
            <a:r>
              <a:rPr lang="en-US" sz="2200" dirty="0" err="1"/>
              <a:t>pedagógus</a:t>
            </a:r>
            <a:r>
              <a:rPr lang="en-US" sz="2200" dirty="0"/>
              <a:t> </a:t>
            </a:r>
            <a:r>
              <a:rPr lang="en-US" sz="2200" dirty="0" err="1"/>
              <a:t>előmeneteli</a:t>
            </a:r>
            <a:r>
              <a:rPr lang="en-US" sz="2200" dirty="0"/>
              <a:t> </a:t>
            </a:r>
            <a:r>
              <a:rPr lang="en-US" sz="2200" dirty="0" err="1"/>
              <a:t>rendszerben</a:t>
            </a:r>
            <a:r>
              <a:rPr lang="en-US" sz="2200" dirty="0"/>
              <a:t> </a:t>
            </a:r>
            <a:r>
              <a:rPr lang="en-US" sz="2200" dirty="0" err="1"/>
              <a:t>érvényesíti</a:t>
            </a:r>
            <a:r>
              <a:rPr lang="en-US" sz="2200" dirty="0"/>
              <a:t> </a:t>
            </a:r>
            <a:r>
              <a:rPr lang="en-US" sz="2200" dirty="0" err="1"/>
              <a:t>mindazon</a:t>
            </a:r>
            <a:r>
              <a:rPr lang="en-US" sz="2200" dirty="0"/>
              <a:t> </a:t>
            </a:r>
            <a:r>
              <a:rPr lang="en-US" sz="2200" dirty="0" err="1"/>
              <a:t>pedagógusok</a:t>
            </a:r>
            <a:r>
              <a:rPr lang="en-US" sz="2200" dirty="0"/>
              <a:t> </a:t>
            </a:r>
            <a:r>
              <a:rPr lang="en-US" sz="2200" dirty="0" err="1"/>
              <a:t>esetében</a:t>
            </a:r>
            <a:r>
              <a:rPr lang="en-US" sz="2200" dirty="0"/>
              <a:t>, </a:t>
            </a:r>
            <a:r>
              <a:rPr lang="en-US" sz="2200" dirty="0" err="1"/>
              <a:t>akik</a:t>
            </a:r>
            <a:r>
              <a:rPr lang="en-US" sz="2200" dirty="0"/>
              <a:t> </a:t>
            </a:r>
            <a:r>
              <a:rPr lang="en-US" sz="2200" dirty="0" err="1"/>
              <a:t>sikeresen</a:t>
            </a:r>
            <a:r>
              <a:rPr lang="en-US" sz="2200" dirty="0"/>
              <a:t> </a:t>
            </a:r>
            <a:r>
              <a:rPr lang="en-US" sz="2200" dirty="0" err="1"/>
              <a:t>teljesítik</a:t>
            </a:r>
            <a:r>
              <a:rPr lang="en-US" sz="2200" dirty="0"/>
              <a:t> a </a:t>
            </a:r>
            <a:r>
              <a:rPr lang="en-US" sz="2200" dirty="0" err="1"/>
              <a:t>digitális</a:t>
            </a:r>
            <a:r>
              <a:rPr lang="en-US" sz="2200" dirty="0"/>
              <a:t> </a:t>
            </a:r>
            <a:r>
              <a:rPr lang="en-US" sz="2200" dirty="0" err="1"/>
              <a:t>pedagógiai</a:t>
            </a:r>
            <a:r>
              <a:rPr lang="en-US" sz="2200" dirty="0"/>
              <a:t> </a:t>
            </a:r>
            <a:r>
              <a:rPr lang="en-US" sz="2200" dirty="0" err="1"/>
              <a:t>kompetenciafejlesztést</a:t>
            </a:r>
            <a:r>
              <a:rPr lang="en-US" sz="2200" dirty="0"/>
              <a:t> </a:t>
            </a:r>
            <a:r>
              <a:rPr lang="en-US" sz="2200" dirty="0" err="1"/>
              <a:t>célzó</a:t>
            </a:r>
            <a:r>
              <a:rPr lang="en-US" sz="2200" dirty="0"/>
              <a:t> </a:t>
            </a:r>
            <a:r>
              <a:rPr lang="en-US" sz="2200" dirty="0" err="1"/>
              <a:t>térítésmentes</a:t>
            </a:r>
            <a:r>
              <a:rPr lang="en-US" sz="2200" dirty="0"/>
              <a:t> </a:t>
            </a:r>
            <a:r>
              <a:rPr lang="en-US" sz="2200" dirty="0" err="1"/>
              <a:t>pedagógus-továbbképzéseket</a:t>
            </a:r>
            <a:r>
              <a:rPr lang="en-US" sz="2200" dirty="0"/>
              <a:t>.</a:t>
            </a:r>
          </a:p>
          <a:p>
            <a:pPr lvl="0" fontAlgn="base"/>
            <a:r>
              <a:rPr lang="en-US" sz="2200" dirty="0" err="1"/>
              <a:t>Státusz</a:t>
            </a:r>
            <a:r>
              <a:rPr lang="en-US" sz="2200" dirty="0"/>
              <a:t>:</a:t>
            </a:r>
          </a:p>
          <a:p>
            <a:pPr lvl="0" fontAlgn="base"/>
            <a:r>
              <a:rPr lang="en-US" sz="2200" dirty="0" smtClean="0"/>
              <a:t>	A </a:t>
            </a:r>
            <a:r>
              <a:rPr lang="en-US" sz="2200" dirty="0" err="1"/>
              <a:t>feladat</a:t>
            </a:r>
            <a:r>
              <a:rPr lang="en-US" sz="2200" dirty="0"/>
              <a:t> </a:t>
            </a:r>
            <a:r>
              <a:rPr lang="en-US" sz="2200" dirty="0" err="1"/>
              <a:t>végrehajtása</a:t>
            </a:r>
            <a:r>
              <a:rPr lang="en-US" sz="2200" dirty="0"/>
              <a:t> </a:t>
            </a:r>
            <a:r>
              <a:rPr lang="en-US" sz="2200" dirty="0" err="1"/>
              <a:t>még</a:t>
            </a:r>
            <a:r>
              <a:rPr lang="en-US" sz="2200" dirty="0"/>
              <a:t> </a:t>
            </a:r>
            <a:r>
              <a:rPr lang="en-US" sz="2200" dirty="0" err="1"/>
              <a:t>nem</a:t>
            </a:r>
            <a:r>
              <a:rPr lang="en-US" sz="2200" dirty="0"/>
              <a:t> </a:t>
            </a:r>
            <a:r>
              <a:rPr lang="en-US" sz="2200" dirty="0" err="1"/>
              <a:t>kezdődött</a:t>
            </a:r>
            <a:r>
              <a:rPr lang="en-US" sz="2200" dirty="0"/>
              <a:t> meg </a:t>
            </a:r>
            <a:r>
              <a:rPr lang="en-US" sz="2200" dirty="0" err="1"/>
              <a:t>ütemezés</a:t>
            </a:r>
            <a:r>
              <a:rPr lang="en-US" sz="2200" dirty="0"/>
              <a:t> </a:t>
            </a:r>
            <a:r>
              <a:rPr lang="en-US" sz="2200" dirty="0" err="1"/>
              <a:t>szerint</a:t>
            </a:r>
            <a:r>
              <a:rPr lang="en-US" sz="2200" dirty="0"/>
              <a:t>.</a:t>
            </a:r>
          </a:p>
        </p:txBody>
      </p:sp>
      <p:sp>
        <p:nvSpPr>
          <p:cNvPr id="2" name="AutoShape 2" descr="Képtalálat a következőre: „data protection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5725"/>
            <a:ext cx="1724025" cy="568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5728" y="160338"/>
            <a:ext cx="848272" cy="424136"/>
          </a:xfrm>
          <a:prstGeom prst="rect">
            <a:avLst/>
          </a:prstGeom>
        </p:spPr>
      </p:pic>
      <p:sp>
        <p:nvSpPr>
          <p:cNvPr id="8" name="Lekerekített téglalap 2"/>
          <p:cNvSpPr/>
          <p:nvPr/>
        </p:nvSpPr>
        <p:spPr>
          <a:xfrm>
            <a:off x="1805114" y="1024186"/>
            <a:ext cx="2539999" cy="35242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/>
              <a:t>Köznevelés</a:t>
            </a:r>
          </a:p>
        </p:txBody>
      </p:sp>
      <p:sp>
        <p:nvSpPr>
          <p:cNvPr id="9" name="Lekerekített téglalap 2"/>
          <p:cNvSpPr/>
          <p:nvPr/>
        </p:nvSpPr>
        <p:spPr>
          <a:xfrm>
            <a:off x="5080001" y="1024186"/>
            <a:ext cx="2539999" cy="35242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/>
              <a:t>Szakképzés</a:t>
            </a:r>
          </a:p>
        </p:txBody>
      </p:sp>
    </p:spTree>
    <p:extLst>
      <p:ext uri="{BB962C8B-B14F-4D97-AF65-F5344CB8AC3E}">
        <p14:creationId xmlns:p14="http://schemas.microsoft.com/office/powerpoint/2010/main" val="69971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/>
          <p:cNvSpPr/>
          <p:nvPr/>
        </p:nvSpPr>
        <p:spPr>
          <a:xfrm>
            <a:off x="275" y="0"/>
            <a:ext cx="9143725" cy="74734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A DOS Kormányhatározat</a:t>
            </a:r>
            <a:endParaRPr lang="hu-HU" sz="2400" b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241300" y="1598862"/>
            <a:ext cx="8721725" cy="53245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lvl="0" fontAlgn="base"/>
            <a:r>
              <a:rPr lang="en-US" sz="2000" dirty="0" err="1"/>
              <a:t>Annak</a:t>
            </a:r>
            <a:r>
              <a:rPr lang="en-US" sz="2000" dirty="0"/>
              <a:t> </a:t>
            </a:r>
            <a:r>
              <a:rPr lang="en-US" sz="2000" dirty="0" err="1"/>
              <a:t>érdekében</a:t>
            </a:r>
            <a:r>
              <a:rPr lang="en-US" sz="2000" dirty="0"/>
              <a:t>, </a:t>
            </a:r>
            <a:r>
              <a:rPr lang="en-US" sz="2000" dirty="0" err="1"/>
              <a:t>hogy</a:t>
            </a:r>
            <a:r>
              <a:rPr lang="en-US" sz="2000" dirty="0"/>
              <a:t> a </a:t>
            </a:r>
            <a:r>
              <a:rPr lang="en-US" sz="2000" dirty="0" err="1"/>
              <a:t>köznevelési</a:t>
            </a:r>
            <a:r>
              <a:rPr lang="en-US" sz="2000" dirty="0"/>
              <a:t> </a:t>
            </a:r>
            <a:r>
              <a:rPr lang="en-US" sz="2000" dirty="0" err="1"/>
              <a:t>és</a:t>
            </a:r>
            <a:r>
              <a:rPr lang="en-US" sz="2000" dirty="0"/>
              <a:t> </a:t>
            </a:r>
            <a:r>
              <a:rPr lang="en-US" sz="2000" dirty="0" err="1"/>
              <a:t>szakképzési</a:t>
            </a:r>
            <a:r>
              <a:rPr lang="en-US" sz="2000" dirty="0"/>
              <a:t> </a:t>
            </a:r>
            <a:r>
              <a:rPr lang="en-US" sz="2000" dirty="0" err="1"/>
              <a:t>rendszerben</a:t>
            </a:r>
            <a:r>
              <a:rPr lang="en-US" sz="2000" dirty="0"/>
              <a:t> </a:t>
            </a:r>
            <a:r>
              <a:rPr lang="en-US" sz="2000" dirty="0" err="1"/>
              <a:t>megfelelő</a:t>
            </a:r>
            <a:r>
              <a:rPr lang="en-US" sz="2000" dirty="0"/>
              <a:t> </a:t>
            </a:r>
            <a:r>
              <a:rPr lang="en-US" sz="2000" dirty="0" err="1"/>
              <a:t>mennyiségű</a:t>
            </a:r>
            <a:r>
              <a:rPr lang="en-US" sz="2000" dirty="0"/>
              <a:t> </a:t>
            </a:r>
            <a:r>
              <a:rPr lang="en-US" sz="2000" dirty="0" err="1"/>
              <a:t>és</a:t>
            </a:r>
            <a:r>
              <a:rPr lang="en-US" sz="2000" dirty="0"/>
              <a:t> </a:t>
            </a:r>
            <a:r>
              <a:rPr lang="en-US" sz="2000" dirty="0" err="1"/>
              <a:t>minőségű</a:t>
            </a:r>
            <a:r>
              <a:rPr lang="en-US" sz="2000" dirty="0"/>
              <a:t>, </a:t>
            </a:r>
            <a:r>
              <a:rPr lang="en-US" sz="2000" dirty="0" err="1"/>
              <a:t>könnyen</a:t>
            </a:r>
            <a:r>
              <a:rPr lang="en-US" sz="2000" dirty="0"/>
              <a:t> </a:t>
            </a:r>
            <a:r>
              <a:rPr lang="en-US" sz="2000" dirty="0" err="1"/>
              <a:t>elérhető</a:t>
            </a:r>
            <a:r>
              <a:rPr lang="en-US" sz="2000" dirty="0"/>
              <a:t> </a:t>
            </a:r>
            <a:r>
              <a:rPr lang="en-US" sz="2000" dirty="0" err="1"/>
              <a:t>digitális</a:t>
            </a:r>
            <a:r>
              <a:rPr lang="en-US" sz="2000" dirty="0"/>
              <a:t> </a:t>
            </a:r>
            <a:r>
              <a:rPr lang="en-US" sz="2000" dirty="0" err="1"/>
              <a:t>tartalom</a:t>
            </a:r>
            <a:r>
              <a:rPr lang="en-US" sz="2000" dirty="0"/>
              <a:t> </a:t>
            </a:r>
            <a:r>
              <a:rPr lang="en-US" sz="2000" dirty="0" err="1"/>
              <a:t>álljon</a:t>
            </a:r>
            <a:r>
              <a:rPr lang="en-US" sz="2000" dirty="0"/>
              <a:t> </a:t>
            </a:r>
            <a:r>
              <a:rPr lang="en-US" sz="2000" dirty="0" err="1"/>
              <a:t>rendelkezésre</a:t>
            </a:r>
            <a:r>
              <a:rPr lang="en-US" sz="2000" dirty="0"/>
              <a:t>, a </a:t>
            </a:r>
            <a:r>
              <a:rPr lang="en-US" sz="2000" dirty="0" err="1"/>
              <a:t>Kormány</a:t>
            </a:r>
            <a:r>
              <a:rPr lang="en-US" sz="2000" dirty="0"/>
              <a:t> </a:t>
            </a:r>
            <a:r>
              <a:rPr lang="en-US" sz="2000" dirty="0" err="1"/>
              <a:t>elrendeli</a:t>
            </a:r>
            <a:r>
              <a:rPr lang="en-US" sz="2000" dirty="0"/>
              <a:t> a </a:t>
            </a:r>
            <a:r>
              <a:rPr lang="en-US" sz="2000" dirty="0" err="1"/>
              <a:t>Nemzeti</a:t>
            </a:r>
            <a:r>
              <a:rPr lang="en-US" sz="2000" dirty="0"/>
              <a:t> </a:t>
            </a:r>
            <a:r>
              <a:rPr lang="en-US" sz="2000" dirty="0" err="1"/>
              <a:t>Köznevelési</a:t>
            </a:r>
            <a:r>
              <a:rPr lang="en-US" sz="2000" dirty="0"/>
              <a:t> </a:t>
            </a:r>
            <a:r>
              <a:rPr lang="en-US" sz="2000" dirty="0" err="1"/>
              <a:t>Portál</a:t>
            </a:r>
            <a:r>
              <a:rPr lang="en-US" sz="2000" dirty="0"/>
              <a:t> (</a:t>
            </a:r>
            <a:r>
              <a:rPr lang="en-US" sz="2000" dirty="0" err="1"/>
              <a:t>Okosportál</a:t>
            </a:r>
            <a:r>
              <a:rPr lang="en-US" sz="2000" dirty="0"/>
              <a:t>) </a:t>
            </a:r>
            <a:r>
              <a:rPr lang="en-US" sz="2000" dirty="0" err="1"/>
              <a:t>továbbfejlesztését</a:t>
            </a:r>
            <a:r>
              <a:rPr lang="en-US" sz="2000" dirty="0"/>
              <a:t> </a:t>
            </a:r>
            <a:r>
              <a:rPr lang="en-US" sz="2000" dirty="0" err="1"/>
              <a:t>valamennyi</a:t>
            </a:r>
            <a:r>
              <a:rPr lang="en-US" sz="2000" dirty="0"/>
              <a:t> </a:t>
            </a:r>
            <a:r>
              <a:rPr lang="en-US" sz="2000" dirty="0" err="1"/>
              <a:t>képzéstípusra</a:t>
            </a:r>
            <a:r>
              <a:rPr lang="en-US" sz="2000" dirty="0"/>
              <a:t> </a:t>
            </a:r>
            <a:r>
              <a:rPr lang="en-US" sz="2000" dirty="0" err="1"/>
              <a:t>vonatkozóan</a:t>
            </a:r>
            <a:r>
              <a:rPr lang="en-US" sz="2000" dirty="0"/>
              <a:t>, a </a:t>
            </a:r>
            <a:r>
              <a:rPr lang="en-US" sz="2000" dirty="0" err="1"/>
              <a:t>közgyűjteményi</a:t>
            </a:r>
            <a:r>
              <a:rPr lang="en-US" sz="2000" dirty="0"/>
              <a:t> </a:t>
            </a:r>
            <a:r>
              <a:rPr lang="en-US" sz="2000" dirty="0" err="1"/>
              <a:t>tartalomtárakkal</a:t>
            </a:r>
            <a:r>
              <a:rPr lang="en-US" sz="2000" dirty="0"/>
              <a:t> </a:t>
            </a:r>
            <a:r>
              <a:rPr lang="en-US" sz="2000" dirty="0" err="1"/>
              <a:t>átjárhatóvá</a:t>
            </a:r>
            <a:r>
              <a:rPr lang="en-US" sz="2000" dirty="0"/>
              <a:t> </a:t>
            </a:r>
            <a:r>
              <a:rPr lang="en-US" sz="2000" dirty="0" err="1"/>
              <a:t>és</a:t>
            </a:r>
            <a:r>
              <a:rPr lang="en-US" sz="2000" dirty="0"/>
              <a:t> </a:t>
            </a:r>
            <a:r>
              <a:rPr lang="en-US" sz="2000" dirty="0" err="1"/>
              <a:t>kereshetővé</a:t>
            </a:r>
            <a:r>
              <a:rPr lang="en-US" sz="2000" dirty="0"/>
              <a:t> </a:t>
            </a:r>
            <a:r>
              <a:rPr lang="en-US" sz="2000" dirty="0" err="1"/>
              <a:t>tételét</a:t>
            </a:r>
            <a:r>
              <a:rPr lang="en-US" sz="2000" dirty="0"/>
              <a:t>, </a:t>
            </a:r>
            <a:r>
              <a:rPr lang="en-US" sz="2000" dirty="0" err="1"/>
              <a:t>valamint</a:t>
            </a:r>
            <a:r>
              <a:rPr lang="en-US" sz="2000" dirty="0"/>
              <a:t> a </a:t>
            </a:r>
            <a:r>
              <a:rPr lang="en-US" sz="2000" dirty="0" err="1"/>
              <a:t>Stratégiában</a:t>
            </a:r>
            <a:r>
              <a:rPr lang="en-US" sz="2000" dirty="0"/>
              <a:t> </a:t>
            </a:r>
            <a:r>
              <a:rPr lang="en-US" sz="2000" dirty="0" err="1"/>
              <a:t>meghatározott</a:t>
            </a:r>
            <a:r>
              <a:rPr lang="en-US" sz="2000" dirty="0"/>
              <a:t> </a:t>
            </a:r>
            <a:r>
              <a:rPr lang="en-US" sz="2000" dirty="0" err="1"/>
              <a:t>pedagógiai</a:t>
            </a:r>
            <a:r>
              <a:rPr lang="en-US" sz="2000" dirty="0"/>
              <a:t> </a:t>
            </a:r>
            <a:r>
              <a:rPr lang="en-US" sz="2000" dirty="0" err="1"/>
              <a:t>célok</a:t>
            </a:r>
            <a:r>
              <a:rPr lang="en-US" sz="2000" dirty="0"/>
              <a:t> </a:t>
            </a:r>
            <a:r>
              <a:rPr lang="en-US" sz="2000" dirty="0" err="1"/>
              <a:t>teljesítéséhez</a:t>
            </a:r>
            <a:r>
              <a:rPr lang="en-US" sz="2000" dirty="0"/>
              <a:t> </a:t>
            </a:r>
            <a:r>
              <a:rPr lang="en-US" sz="2000" dirty="0" err="1"/>
              <a:t>szükséges</a:t>
            </a:r>
            <a:r>
              <a:rPr lang="en-US" sz="2000" dirty="0"/>
              <a:t> </a:t>
            </a:r>
            <a:r>
              <a:rPr lang="en-US" sz="2000" dirty="0" err="1"/>
              <a:t>minőségű</a:t>
            </a:r>
            <a:r>
              <a:rPr lang="en-US" sz="2000" dirty="0"/>
              <a:t> </a:t>
            </a:r>
            <a:r>
              <a:rPr lang="en-US" sz="2000" dirty="0" err="1"/>
              <a:t>és</a:t>
            </a:r>
            <a:r>
              <a:rPr lang="en-US" sz="2000" dirty="0"/>
              <a:t> </a:t>
            </a:r>
            <a:r>
              <a:rPr lang="en-US" sz="2000" dirty="0" err="1"/>
              <a:t>mennyiségű</a:t>
            </a:r>
            <a:r>
              <a:rPr lang="en-US" sz="2000" dirty="0"/>
              <a:t> </a:t>
            </a:r>
            <a:r>
              <a:rPr lang="en-US" sz="2000" dirty="0" err="1"/>
              <a:t>digitális</a:t>
            </a:r>
            <a:r>
              <a:rPr lang="en-US" sz="2000" dirty="0"/>
              <a:t> </a:t>
            </a:r>
            <a:r>
              <a:rPr lang="en-US" sz="2000" dirty="0" err="1"/>
              <a:t>tartalom</a:t>
            </a:r>
            <a:r>
              <a:rPr lang="en-US" sz="2000" dirty="0"/>
              <a:t> </a:t>
            </a:r>
            <a:r>
              <a:rPr lang="en-US" sz="2000" dirty="0" err="1"/>
              <a:t>előállítását</a:t>
            </a:r>
            <a:r>
              <a:rPr lang="en-US" sz="2000" dirty="0"/>
              <a:t>.</a:t>
            </a:r>
          </a:p>
          <a:p>
            <a:pPr lvl="0" fontAlgn="base"/>
            <a:r>
              <a:rPr lang="en-US" sz="2000" dirty="0" err="1"/>
              <a:t>Státusz</a:t>
            </a:r>
            <a:r>
              <a:rPr lang="en-US" sz="2000" dirty="0"/>
              <a:t>:</a:t>
            </a:r>
          </a:p>
          <a:p>
            <a:pPr lvl="0" fontAlgn="base"/>
            <a:r>
              <a:rPr lang="en-US" sz="2000" dirty="0" smtClean="0"/>
              <a:t>	A </a:t>
            </a:r>
            <a:r>
              <a:rPr lang="en-US" sz="2000" dirty="0" err="1"/>
              <a:t>feladat</a:t>
            </a:r>
            <a:r>
              <a:rPr lang="en-US" sz="2000" dirty="0"/>
              <a:t> </a:t>
            </a:r>
            <a:r>
              <a:rPr lang="en-US" sz="2000" dirty="0" err="1"/>
              <a:t>végrehajtásával</a:t>
            </a:r>
            <a:r>
              <a:rPr lang="en-US" sz="2000" dirty="0"/>
              <a:t> </a:t>
            </a:r>
            <a:r>
              <a:rPr lang="en-US" sz="2000" dirty="0" err="1"/>
              <a:t>kapcsolatos</a:t>
            </a:r>
            <a:r>
              <a:rPr lang="en-US" sz="2000" dirty="0"/>
              <a:t> </a:t>
            </a:r>
            <a:r>
              <a:rPr lang="en-US" sz="2000" dirty="0" err="1"/>
              <a:t>szakmai</a:t>
            </a:r>
            <a:r>
              <a:rPr lang="en-US" sz="2000" dirty="0"/>
              <a:t> </a:t>
            </a:r>
            <a:r>
              <a:rPr lang="en-US" sz="2000" dirty="0" err="1"/>
              <a:t>egyeztetéseket</a:t>
            </a:r>
            <a:r>
              <a:rPr lang="en-US" sz="2000" dirty="0"/>
              <a:t> </a:t>
            </a:r>
            <a:r>
              <a:rPr lang="en-US" sz="2000" dirty="0" err="1"/>
              <a:t>az</a:t>
            </a:r>
            <a:r>
              <a:rPr lang="en-US" sz="2000" dirty="0"/>
              <a:t> EMMI </a:t>
            </a:r>
            <a:r>
              <a:rPr lang="en-US" sz="2000" dirty="0" smtClean="0"/>
              <a:t>	</a:t>
            </a:r>
            <a:r>
              <a:rPr lang="en-US" sz="2000" dirty="0" err="1" smtClean="0"/>
              <a:t>megkezdte</a:t>
            </a:r>
            <a:r>
              <a:rPr lang="en-US" sz="2000" dirty="0" smtClean="0"/>
              <a:t> </a:t>
            </a:r>
            <a:r>
              <a:rPr lang="en-US" sz="2000" dirty="0"/>
              <a:t>a DPMK </a:t>
            </a:r>
            <a:r>
              <a:rPr lang="en-US" sz="2000" dirty="0" err="1"/>
              <a:t>bevonásával</a:t>
            </a:r>
            <a:r>
              <a:rPr lang="en-US" sz="2000" dirty="0"/>
              <a:t> </a:t>
            </a:r>
            <a:r>
              <a:rPr lang="en-US" sz="2000" dirty="0" err="1"/>
              <a:t>ütemezés</a:t>
            </a:r>
            <a:r>
              <a:rPr lang="en-US" sz="2000" dirty="0"/>
              <a:t> </a:t>
            </a:r>
            <a:r>
              <a:rPr lang="en-US" sz="2000" dirty="0" err="1"/>
              <a:t>szerint</a:t>
            </a:r>
            <a:r>
              <a:rPr lang="en-US" sz="2000" dirty="0"/>
              <a:t>.</a:t>
            </a:r>
          </a:p>
          <a:p>
            <a:pPr lvl="0" fontAlgn="base"/>
            <a:r>
              <a:rPr lang="en-US" sz="2000" dirty="0" smtClean="0"/>
              <a:t>	A </a:t>
            </a:r>
            <a:r>
              <a:rPr lang="en-US" sz="2000" dirty="0" err="1"/>
              <a:t>közgyűjteményi</a:t>
            </a:r>
            <a:r>
              <a:rPr lang="en-US" sz="2000" dirty="0"/>
              <a:t> </a:t>
            </a:r>
            <a:r>
              <a:rPr lang="en-US" sz="2000" dirty="0" err="1"/>
              <a:t>átjárhatóság</a:t>
            </a:r>
            <a:r>
              <a:rPr lang="en-US" sz="2000" dirty="0"/>
              <a:t> </a:t>
            </a:r>
            <a:r>
              <a:rPr lang="en-US" sz="2000" dirty="0" err="1"/>
              <a:t>közgyűjteményi</a:t>
            </a:r>
            <a:r>
              <a:rPr lang="en-US" sz="2000" dirty="0"/>
              <a:t> </a:t>
            </a:r>
            <a:r>
              <a:rPr lang="en-US" sz="2000" dirty="0" err="1"/>
              <a:t>oldaláról</a:t>
            </a:r>
            <a:r>
              <a:rPr lang="en-US" sz="2000" dirty="0"/>
              <a:t> a </a:t>
            </a:r>
            <a:r>
              <a:rPr lang="en-US" sz="2000" dirty="0" err="1"/>
              <a:t>lehetőséget</a:t>
            </a:r>
            <a:r>
              <a:rPr lang="en-US" sz="2000" dirty="0"/>
              <a:t> </a:t>
            </a:r>
            <a:r>
              <a:rPr lang="en-US" sz="2000" dirty="0" smtClean="0"/>
              <a:t>	</a:t>
            </a:r>
            <a:r>
              <a:rPr lang="en-US" sz="2000" dirty="0" err="1" smtClean="0"/>
              <a:t>biztosítja</a:t>
            </a:r>
            <a:r>
              <a:rPr lang="en-US" sz="2000" dirty="0" smtClean="0"/>
              <a:t> </a:t>
            </a:r>
            <a:r>
              <a:rPr lang="en-US" sz="2000" dirty="0" err="1"/>
              <a:t>az</a:t>
            </a:r>
            <a:r>
              <a:rPr lang="en-US" sz="2000" dirty="0"/>
              <a:t> </a:t>
            </a:r>
            <a:r>
              <a:rPr lang="en-US" sz="2000" dirty="0" err="1"/>
              <a:t>új</a:t>
            </a:r>
            <a:r>
              <a:rPr lang="en-US" sz="2000" dirty="0"/>
              <a:t>, </a:t>
            </a:r>
            <a:r>
              <a:rPr lang="en-US" sz="2000" dirty="0" err="1"/>
              <a:t>már</a:t>
            </a:r>
            <a:r>
              <a:rPr lang="en-US" sz="2000" dirty="0"/>
              <a:t> a DPMK-</a:t>
            </a:r>
            <a:r>
              <a:rPr lang="en-US" sz="2000" dirty="0" err="1"/>
              <a:t>val</a:t>
            </a:r>
            <a:r>
              <a:rPr lang="en-US" sz="2000" dirty="0"/>
              <a:t> </a:t>
            </a:r>
            <a:r>
              <a:rPr lang="en-US" sz="2000" dirty="0" err="1"/>
              <a:t>egyeztetett</a:t>
            </a:r>
            <a:r>
              <a:rPr lang="en-US" sz="2000" dirty="0"/>
              <a:t> </a:t>
            </a:r>
            <a:r>
              <a:rPr lang="en-US" sz="2000" dirty="0" err="1"/>
              <a:t>tartalmú</a:t>
            </a:r>
            <a:r>
              <a:rPr lang="en-US" sz="2000" dirty="0"/>
              <a:t> </a:t>
            </a:r>
            <a:r>
              <a:rPr lang="en-US" sz="2000" dirty="0" err="1"/>
              <a:t>Közgyűjtemény</a:t>
            </a:r>
            <a:r>
              <a:rPr lang="en-US" sz="2000" dirty="0"/>
              <a:t> </a:t>
            </a:r>
            <a:r>
              <a:rPr lang="en-US" sz="2000" dirty="0" smtClean="0"/>
              <a:t>	</a:t>
            </a:r>
            <a:r>
              <a:rPr lang="en-US" sz="2000" dirty="0" err="1" smtClean="0"/>
              <a:t>Digitalizálási</a:t>
            </a:r>
            <a:r>
              <a:rPr lang="en-US" sz="2000" dirty="0" smtClean="0"/>
              <a:t> </a:t>
            </a:r>
            <a:r>
              <a:rPr lang="en-US" sz="2000" dirty="0" err="1"/>
              <a:t>Stratégia</a:t>
            </a:r>
            <a:r>
              <a:rPr lang="en-US" sz="2000" dirty="0"/>
              <a:t>. (1404/2017. (VI. 28.) </a:t>
            </a:r>
            <a:r>
              <a:rPr lang="en-US" sz="2000" dirty="0" err="1"/>
              <a:t>Korm</a:t>
            </a:r>
            <a:r>
              <a:rPr lang="en-US" sz="2000" dirty="0"/>
              <a:t>. </a:t>
            </a:r>
            <a:r>
              <a:rPr lang="en-US" sz="2000" dirty="0" err="1"/>
              <a:t>határozat</a:t>
            </a:r>
            <a:r>
              <a:rPr lang="en-US" sz="2000" dirty="0"/>
              <a:t> a </a:t>
            </a:r>
            <a:r>
              <a:rPr lang="en-US" sz="2000" dirty="0" err="1"/>
              <a:t>Digitális</a:t>
            </a:r>
            <a:r>
              <a:rPr lang="en-US" sz="2000" dirty="0"/>
              <a:t> </a:t>
            </a:r>
            <a:r>
              <a:rPr lang="en-US" sz="2000" dirty="0" smtClean="0"/>
              <a:t>	</a:t>
            </a:r>
            <a:r>
              <a:rPr lang="en-US" sz="2000" dirty="0" err="1" smtClean="0"/>
              <a:t>Nemzet</a:t>
            </a:r>
            <a:r>
              <a:rPr lang="en-US" sz="2000" dirty="0" smtClean="0"/>
              <a:t> </a:t>
            </a:r>
            <a:r>
              <a:rPr lang="en-US" sz="2000" dirty="0" err="1"/>
              <a:t>Fejlesztési</a:t>
            </a:r>
            <a:r>
              <a:rPr lang="en-US" sz="2000" dirty="0"/>
              <a:t> Program </a:t>
            </a:r>
            <a:r>
              <a:rPr lang="en-US" sz="2000" dirty="0" err="1"/>
              <a:t>megvalósítása</a:t>
            </a:r>
            <a:r>
              <a:rPr lang="en-US" sz="2000" dirty="0"/>
              <a:t> </a:t>
            </a:r>
            <a:r>
              <a:rPr lang="en-US" sz="2000" dirty="0" err="1"/>
              <a:t>során</a:t>
            </a:r>
            <a:r>
              <a:rPr lang="en-US" sz="2000" dirty="0"/>
              <a:t> </a:t>
            </a:r>
            <a:r>
              <a:rPr lang="en-US" sz="2000" dirty="0" err="1"/>
              <a:t>elkészült</a:t>
            </a:r>
            <a:r>
              <a:rPr lang="en-US" sz="2000" dirty="0"/>
              <a:t> </a:t>
            </a:r>
            <a:r>
              <a:rPr lang="en-US" sz="2000" dirty="0" err="1"/>
              <a:t>Közgyűjteményi</a:t>
            </a:r>
            <a:r>
              <a:rPr lang="en-US" sz="2000" dirty="0"/>
              <a:t> </a:t>
            </a:r>
            <a:r>
              <a:rPr lang="en-US" sz="2000" dirty="0" smtClean="0"/>
              <a:t>	</a:t>
            </a:r>
            <a:r>
              <a:rPr lang="en-US" sz="2000" dirty="0" err="1" smtClean="0"/>
              <a:t>Digitalizálási</a:t>
            </a:r>
            <a:r>
              <a:rPr lang="en-US" sz="2000" dirty="0" smtClean="0"/>
              <a:t> </a:t>
            </a:r>
            <a:r>
              <a:rPr lang="en-US" sz="2000" dirty="0" err="1"/>
              <a:t>Stratégiáról</a:t>
            </a:r>
            <a:r>
              <a:rPr lang="en-US" sz="2000" dirty="0"/>
              <a:t>).</a:t>
            </a:r>
          </a:p>
          <a:p>
            <a:pPr lvl="0" fontAlgn="base"/>
            <a:r>
              <a:rPr lang="en-US" sz="2000" dirty="0" smtClean="0"/>
              <a:t>	</a:t>
            </a:r>
            <a:r>
              <a:rPr lang="en-US" sz="2000" dirty="0" err="1" smtClean="0"/>
              <a:t>Az</a:t>
            </a:r>
            <a:r>
              <a:rPr lang="en-US" sz="2000" dirty="0" smtClean="0"/>
              <a:t> </a:t>
            </a:r>
            <a:r>
              <a:rPr lang="en-US" sz="2000" dirty="0" err="1"/>
              <a:t>egyéb</a:t>
            </a:r>
            <a:r>
              <a:rPr lang="en-US" sz="2000" dirty="0"/>
              <a:t> </a:t>
            </a:r>
            <a:r>
              <a:rPr lang="en-US" sz="2000" dirty="0" err="1"/>
              <a:t>oktatási</a:t>
            </a:r>
            <a:r>
              <a:rPr lang="en-US" sz="2000" dirty="0"/>
              <a:t> </a:t>
            </a:r>
            <a:r>
              <a:rPr lang="en-US" sz="2000" dirty="0" err="1"/>
              <a:t>és</a:t>
            </a:r>
            <a:r>
              <a:rPr lang="en-US" sz="2000" dirty="0"/>
              <a:t> </a:t>
            </a:r>
            <a:r>
              <a:rPr lang="en-US" sz="2000" dirty="0" err="1"/>
              <a:t>képzési</a:t>
            </a:r>
            <a:r>
              <a:rPr lang="en-US" sz="2000" dirty="0"/>
              <a:t> </a:t>
            </a:r>
            <a:r>
              <a:rPr lang="en-US" sz="2000" dirty="0" err="1"/>
              <a:t>rendszerek</a:t>
            </a:r>
            <a:r>
              <a:rPr lang="en-US" sz="2000" dirty="0"/>
              <a:t> </a:t>
            </a:r>
            <a:r>
              <a:rPr lang="en-US" sz="2000" dirty="0" err="1"/>
              <a:t>közötti</a:t>
            </a:r>
            <a:r>
              <a:rPr lang="en-US" sz="2000" dirty="0"/>
              <a:t> </a:t>
            </a:r>
            <a:r>
              <a:rPr lang="en-US" sz="2000" dirty="0" err="1"/>
              <a:t>átjárhatóság</a:t>
            </a:r>
            <a:r>
              <a:rPr lang="en-US" sz="2000" dirty="0"/>
              <a:t> </a:t>
            </a:r>
            <a:r>
              <a:rPr lang="en-US" sz="2000" dirty="0" err="1"/>
              <a:t>feltételeinek</a:t>
            </a:r>
            <a:r>
              <a:rPr lang="en-US" sz="2000" dirty="0"/>
              <a:t> </a:t>
            </a:r>
            <a:r>
              <a:rPr lang="en-US" sz="2000" dirty="0" smtClean="0"/>
              <a:t>	</a:t>
            </a:r>
            <a:r>
              <a:rPr lang="en-US" sz="2000" dirty="0" err="1" smtClean="0"/>
              <a:t>egyeztetése</a:t>
            </a:r>
            <a:r>
              <a:rPr lang="en-US" sz="2000" dirty="0" smtClean="0"/>
              <a:t> </a:t>
            </a:r>
            <a:r>
              <a:rPr lang="en-US" sz="2000" dirty="0" err="1"/>
              <a:t>szintén</a:t>
            </a:r>
            <a:r>
              <a:rPr lang="en-US" sz="2000" dirty="0"/>
              <a:t> </a:t>
            </a:r>
            <a:r>
              <a:rPr lang="en-US" sz="2000" dirty="0" err="1"/>
              <a:t>megkezdődött</a:t>
            </a:r>
            <a:r>
              <a:rPr lang="en-US" sz="2000" dirty="0"/>
              <a:t> </a:t>
            </a:r>
            <a:r>
              <a:rPr lang="en-US" sz="2000" dirty="0" err="1"/>
              <a:t>ütemezés</a:t>
            </a:r>
            <a:r>
              <a:rPr lang="en-US" sz="2000" dirty="0"/>
              <a:t> </a:t>
            </a:r>
            <a:r>
              <a:rPr lang="en-US" sz="2000" dirty="0" err="1"/>
              <a:t>szerint</a:t>
            </a:r>
            <a:r>
              <a:rPr lang="en-US" sz="2000" dirty="0"/>
              <a:t>.</a:t>
            </a:r>
          </a:p>
        </p:txBody>
      </p:sp>
      <p:sp>
        <p:nvSpPr>
          <p:cNvPr id="2" name="AutoShape 2" descr="Képtalálat a következőre: „data protection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5725"/>
            <a:ext cx="1724025" cy="568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5728" y="160338"/>
            <a:ext cx="848272" cy="424136"/>
          </a:xfrm>
          <a:prstGeom prst="rect">
            <a:avLst/>
          </a:prstGeom>
        </p:spPr>
      </p:pic>
      <p:sp>
        <p:nvSpPr>
          <p:cNvPr id="8" name="Lekerekített téglalap 2"/>
          <p:cNvSpPr/>
          <p:nvPr/>
        </p:nvSpPr>
        <p:spPr>
          <a:xfrm>
            <a:off x="1805114" y="1024186"/>
            <a:ext cx="2539999" cy="35242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/>
              <a:t>Köznevelés</a:t>
            </a:r>
          </a:p>
        </p:txBody>
      </p:sp>
      <p:sp>
        <p:nvSpPr>
          <p:cNvPr id="9" name="Lekerekített téglalap 2"/>
          <p:cNvSpPr/>
          <p:nvPr/>
        </p:nvSpPr>
        <p:spPr>
          <a:xfrm>
            <a:off x="5080001" y="1024186"/>
            <a:ext cx="2539999" cy="35242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/>
              <a:t>Szakképzés</a:t>
            </a:r>
          </a:p>
        </p:txBody>
      </p:sp>
    </p:spTree>
    <p:extLst>
      <p:ext uri="{BB962C8B-B14F-4D97-AF65-F5344CB8AC3E}">
        <p14:creationId xmlns:p14="http://schemas.microsoft.com/office/powerpoint/2010/main" val="71796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/>
          <p:cNvSpPr/>
          <p:nvPr/>
        </p:nvSpPr>
        <p:spPr>
          <a:xfrm>
            <a:off x="275" y="0"/>
            <a:ext cx="9143725" cy="74734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A DOS Kormányhatározat</a:t>
            </a:r>
            <a:endParaRPr lang="hu-HU" sz="2400" b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241300" y="1598862"/>
            <a:ext cx="8721725" cy="34778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lvl="0" fontAlgn="base"/>
            <a:r>
              <a:rPr lang="en-US" sz="2200" dirty="0"/>
              <a:t>A </a:t>
            </a:r>
            <a:r>
              <a:rPr lang="en-US" sz="2200" dirty="0" err="1"/>
              <a:t>polgárok</a:t>
            </a:r>
            <a:r>
              <a:rPr lang="en-US" sz="2200" dirty="0"/>
              <a:t> </a:t>
            </a:r>
            <a:r>
              <a:rPr lang="en-US" sz="2200" dirty="0" err="1"/>
              <a:t>munkaerőpiaci</a:t>
            </a:r>
            <a:r>
              <a:rPr lang="en-US" sz="2200" dirty="0"/>
              <a:t> </a:t>
            </a:r>
            <a:r>
              <a:rPr lang="en-US" sz="2200" dirty="0" err="1"/>
              <a:t>versenyképességének</a:t>
            </a:r>
            <a:r>
              <a:rPr lang="en-US" sz="2200" dirty="0"/>
              <a:t> </a:t>
            </a:r>
            <a:r>
              <a:rPr lang="en-US" sz="2200" dirty="0" err="1"/>
              <a:t>erősítése</a:t>
            </a:r>
            <a:r>
              <a:rPr lang="en-US" sz="2200" dirty="0"/>
              <a:t> </a:t>
            </a:r>
            <a:r>
              <a:rPr lang="en-US" sz="2200" dirty="0" err="1"/>
              <a:t>és</a:t>
            </a:r>
            <a:r>
              <a:rPr lang="en-US" sz="2200" dirty="0"/>
              <a:t> </a:t>
            </a:r>
            <a:r>
              <a:rPr lang="en-US" sz="2200" dirty="0" err="1"/>
              <a:t>életminőségének</a:t>
            </a:r>
            <a:r>
              <a:rPr lang="en-US" sz="2200" dirty="0"/>
              <a:t> </a:t>
            </a:r>
            <a:r>
              <a:rPr lang="en-US" sz="2200" dirty="0" err="1"/>
              <a:t>javítása</a:t>
            </a:r>
            <a:r>
              <a:rPr lang="en-US" sz="2200" dirty="0"/>
              <a:t> </a:t>
            </a:r>
            <a:r>
              <a:rPr lang="en-US" sz="2200" dirty="0" err="1"/>
              <a:t>érdekében</a:t>
            </a:r>
            <a:r>
              <a:rPr lang="en-US" sz="2200" dirty="0"/>
              <a:t> a </a:t>
            </a:r>
            <a:r>
              <a:rPr lang="en-US" sz="2200" dirty="0" err="1"/>
              <a:t>Kormány</a:t>
            </a:r>
            <a:r>
              <a:rPr lang="en-US" sz="2200" dirty="0"/>
              <a:t> </a:t>
            </a:r>
            <a:r>
              <a:rPr lang="en-US" sz="2200" dirty="0" err="1"/>
              <a:t>átfogó</a:t>
            </a:r>
            <a:r>
              <a:rPr lang="en-US" sz="2200" dirty="0"/>
              <a:t> program </a:t>
            </a:r>
            <a:r>
              <a:rPr lang="en-US" sz="2200" dirty="0" err="1"/>
              <a:t>keretében</a:t>
            </a:r>
            <a:r>
              <a:rPr lang="en-US" sz="2200" dirty="0"/>
              <a:t> </a:t>
            </a:r>
            <a:r>
              <a:rPr lang="en-US" sz="2200" dirty="0" err="1"/>
              <a:t>biztosítja</a:t>
            </a:r>
            <a:r>
              <a:rPr lang="en-US" sz="2200" dirty="0"/>
              <a:t>, </a:t>
            </a:r>
            <a:r>
              <a:rPr lang="en-US" sz="2200" dirty="0" err="1"/>
              <a:t>hogy</a:t>
            </a:r>
            <a:r>
              <a:rPr lang="en-US" sz="2200" dirty="0"/>
              <a:t> </a:t>
            </a:r>
            <a:r>
              <a:rPr lang="en-US" sz="2200" dirty="0" err="1"/>
              <a:t>minden</a:t>
            </a:r>
            <a:r>
              <a:rPr lang="en-US" sz="2200" dirty="0"/>
              <a:t> </a:t>
            </a:r>
            <a:r>
              <a:rPr lang="en-US" sz="2200" dirty="0" err="1"/>
              <a:t>polgárnak</a:t>
            </a:r>
            <a:r>
              <a:rPr lang="en-US" sz="2200" dirty="0"/>
              <a:t> </a:t>
            </a:r>
            <a:r>
              <a:rPr lang="en-US" sz="2200" dirty="0" err="1"/>
              <a:t>lehetősége</a:t>
            </a:r>
            <a:r>
              <a:rPr lang="en-US" sz="2200" dirty="0"/>
              <a:t> </a:t>
            </a:r>
            <a:r>
              <a:rPr lang="en-US" sz="2200" dirty="0" err="1"/>
              <a:t>legyen</a:t>
            </a:r>
            <a:r>
              <a:rPr lang="en-US" sz="2200" dirty="0"/>
              <a:t> </a:t>
            </a:r>
            <a:r>
              <a:rPr lang="en-US" sz="2200" dirty="0" err="1"/>
              <a:t>az</a:t>
            </a:r>
            <a:r>
              <a:rPr lang="en-US" sz="2200" dirty="0"/>
              <a:t> </a:t>
            </a:r>
            <a:r>
              <a:rPr lang="en-US" sz="2200" dirty="0" err="1"/>
              <a:t>alapszintű</a:t>
            </a:r>
            <a:r>
              <a:rPr lang="en-US" sz="2200" dirty="0"/>
              <a:t> </a:t>
            </a:r>
            <a:r>
              <a:rPr lang="en-US" sz="2200" dirty="0" err="1"/>
              <a:t>digitális</a:t>
            </a:r>
            <a:r>
              <a:rPr lang="en-US" sz="2200" dirty="0"/>
              <a:t> </a:t>
            </a:r>
            <a:r>
              <a:rPr lang="en-US" sz="2200" dirty="0" err="1"/>
              <a:t>írástudás</a:t>
            </a:r>
            <a:r>
              <a:rPr lang="en-US" sz="2200" dirty="0"/>
              <a:t> </a:t>
            </a:r>
            <a:r>
              <a:rPr lang="en-US" sz="2200" dirty="0" err="1"/>
              <a:t>elsajátítására</a:t>
            </a:r>
            <a:r>
              <a:rPr lang="en-US" sz="2200" dirty="0"/>
              <a:t> </a:t>
            </a:r>
            <a:r>
              <a:rPr lang="en-US" sz="2200" dirty="0" err="1"/>
              <a:t>térítésmentes</a:t>
            </a:r>
            <a:r>
              <a:rPr lang="en-US" sz="2200" dirty="0"/>
              <a:t> </a:t>
            </a:r>
            <a:r>
              <a:rPr lang="en-US" sz="2200" dirty="0" err="1"/>
              <a:t>képzéseken</a:t>
            </a:r>
            <a:r>
              <a:rPr lang="en-US" sz="2200" dirty="0"/>
              <a:t> </a:t>
            </a:r>
            <a:r>
              <a:rPr lang="en-US" sz="2200" dirty="0" err="1"/>
              <a:t>lakó</a:t>
            </a:r>
            <a:r>
              <a:rPr lang="en-US" sz="2200" dirty="0"/>
              <a:t>- </a:t>
            </a:r>
            <a:r>
              <a:rPr lang="en-US" sz="2200" dirty="0" err="1"/>
              <a:t>vagy</a:t>
            </a:r>
            <a:r>
              <a:rPr lang="en-US" sz="2200" dirty="0"/>
              <a:t> </a:t>
            </a:r>
            <a:r>
              <a:rPr lang="en-US" sz="2200" dirty="0" err="1"/>
              <a:t>tartózkodási</a:t>
            </a:r>
            <a:r>
              <a:rPr lang="en-US" sz="2200" dirty="0"/>
              <a:t> </a:t>
            </a:r>
            <a:r>
              <a:rPr lang="en-US" sz="2200" dirty="0" err="1"/>
              <a:t>helyén</a:t>
            </a:r>
            <a:r>
              <a:rPr lang="en-US" sz="2200" dirty="0"/>
              <a:t>, </a:t>
            </a:r>
            <a:r>
              <a:rPr lang="en-US" sz="2200" dirty="0" err="1"/>
              <a:t>vagy</a:t>
            </a:r>
            <a:r>
              <a:rPr lang="en-US" sz="2200" dirty="0"/>
              <a:t> </a:t>
            </a:r>
            <a:r>
              <a:rPr lang="en-US" sz="2200" dirty="0" err="1"/>
              <a:t>annak</a:t>
            </a:r>
            <a:r>
              <a:rPr lang="en-US" sz="2200" dirty="0"/>
              <a:t> </a:t>
            </a:r>
            <a:r>
              <a:rPr lang="en-US" sz="2200" dirty="0" err="1"/>
              <a:t>legfeljebb</a:t>
            </a:r>
            <a:r>
              <a:rPr lang="en-US" sz="2200" dirty="0"/>
              <a:t> 30 km-</a:t>
            </a:r>
            <a:r>
              <a:rPr lang="en-US" sz="2200" dirty="0" err="1"/>
              <a:t>es</a:t>
            </a:r>
            <a:r>
              <a:rPr lang="en-US" sz="2200" dirty="0"/>
              <a:t> </a:t>
            </a:r>
            <a:r>
              <a:rPr lang="en-US" sz="2200" dirty="0" err="1"/>
              <a:t>környezetében</a:t>
            </a:r>
            <a:r>
              <a:rPr lang="en-US" sz="2200" dirty="0"/>
              <a:t>.</a:t>
            </a:r>
          </a:p>
          <a:p>
            <a:pPr lvl="0" fontAlgn="base"/>
            <a:r>
              <a:rPr lang="en-US" sz="2200" dirty="0" err="1"/>
              <a:t>Státusz</a:t>
            </a:r>
            <a:r>
              <a:rPr lang="en-US" sz="2200" dirty="0"/>
              <a:t>:</a:t>
            </a:r>
          </a:p>
          <a:p>
            <a:pPr lvl="0" fontAlgn="base"/>
            <a:r>
              <a:rPr lang="en-US" sz="2200" dirty="0" smtClean="0"/>
              <a:t>	A </a:t>
            </a:r>
            <a:r>
              <a:rPr lang="en-US" sz="2200" dirty="0" err="1"/>
              <a:t>feladat</a:t>
            </a:r>
            <a:r>
              <a:rPr lang="en-US" sz="2200" dirty="0"/>
              <a:t> </a:t>
            </a:r>
            <a:r>
              <a:rPr lang="en-US" sz="2200" dirty="0" err="1"/>
              <a:t>végrehajtása</a:t>
            </a:r>
            <a:r>
              <a:rPr lang="en-US" sz="2200" dirty="0"/>
              <a:t> </a:t>
            </a:r>
            <a:r>
              <a:rPr lang="en-US" sz="2200" dirty="0" err="1"/>
              <a:t>részben</a:t>
            </a:r>
            <a:r>
              <a:rPr lang="en-US" sz="2200" dirty="0"/>
              <a:t> </a:t>
            </a:r>
            <a:r>
              <a:rPr lang="en-US" sz="2200" dirty="0" err="1"/>
              <a:t>megkezdődött</a:t>
            </a:r>
            <a:r>
              <a:rPr lang="en-US" sz="2200" dirty="0"/>
              <a:t> a GINOP 6.1.2. program </a:t>
            </a:r>
            <a:r>
              <a:rPr lang="en-US" sz="2200" dirty="0" smtClean="0"/>
              <a:t>	</a:t>
            </a:r>
            <a:r>
              <a:rPr lang="en-US" sz="2200" dirty="0" err="1" smtClean="0"/>
              <a:t>keretében</a:t>
            </a:r>
            <a:r>
              <a:rPr lang="en-US" sz="2200" dirty="0"/>
              <a:t>, </a:t>
            </a:r>
            <a:r>
              <a:rPr lang="en-US" sz="2200" dirty="0" err="1"/>
              <a:t>illetve</a:t>
            </a:r>
            <a:r>
              <a:rPr lang="en-US" sz="2200" dirty="0"/>
              <a:t> a Neumann </a:t>
            </a:r>
            <a:r>
              <a:rPr lang="en-US" sz="2200" dirty="0" err="1"/>
              <a:t>NKft</a:t>
            </a:r>
            <a:r>
              <a:rPr lang="en-US" sz="2200" dirty="0"/>
              <a:t> </a:t>
            </a:r>
            <a:r>
              <a:rPr lang="en-US" sz="2200" dirty="0" err="1"/>
              <a:t>létrehozásával</a:t>
            </a:r>
            <a:r>
              <a:rPr lang="en-US" sz="2200" dirty="0"/>
              <a:t>.</a:t>
            </a:r>
          </a:p>
          <a:p>
            <a:pPr lvl="0" fontAlgn="base"/>
            <a:r>
              <a:rPr lang="en-US" sz="2200" dirty="0" smtClean="0"/>
              <a:t>	A </a:t>
            </a:r>
            <a:r>
              <a:rPr lang="en-US" sz="2200" dirty="0" err="1"/>
              <a:t>digitális</a:t>
            </a:r>
            <a:r>
              <a:rPr lang="en-US" sz="2200" dirty="0"/>
              <a:t> </a:t>
            </a:r>
            <a:r>
              <a:rPr lang="en-US" sz="2200" dirty="0" err="1"/>
              <a:t>kompetencia</a:t>
            </a:r>
            <a:r>
              <a:rPr lang="en-US" sz="2200" dirty="0"/>
              <a:t> </a:t>
            </a:r>
            <a:r>
              <a:rPr lang="en-US" sz="2200" dirty="0" err="1"/>
              <a:t>keret</a:t>
            </a:r>
            <a:r>
              <a:rPr lang="en-US" sz="2200" dirty="0"/>
              <a:t> (IKER) </a:t>
            </a:r>
            <a:r>
              <a:rPr lang="en-US" sz="2200" dirty="0" err="1"/>
              <a:t>fejlesztése</a:t>
            </a:r>
            <a:r>
              <a:rPr lang="en-US" sz="2200" dirty="0"/>
              <a:t> </a:t>
            </a:r>
            <a:r>
              <a:rPr lang="en-US" sz="2200" dirty="0" err="1"/>
              <a:t>megkezdődött</a:t>
            </a:r>
            <a:r>
              <a:rPr lang="en-US" sz="2200" dirty="0"/>
              <a:t>, </a:t>
            </a:r>
            <a:r>
              <a:rPr lang="en-US" sz="2200" dirty="0" err="1"/>
              <a:t>és</a:t>
            </a:r>
            <a:r>
              <a:rPr lang="en-US" sz="2200" dirty="0"/>
              <a:t> </a:t>
            </a:r>
            <a:r>
              <a:rPr lang="en-US" sz="2200" dirty="0" smtClean="0"/>
              <a:t>	</a:t>
            </a:r>
            <a:r>
              <a:rPr lang="en-US" sz="2200" dirty="0" err="1" smtClean="0"/>
              <a:t>folyamatban</a:t>
            </a:r>
            <a:r>
              <a:rPr lang="en-US" sz="2200" dirty="0" smtClean="0"/>
              <a:t> van </a:t>
            </a:r>
            <a:r>
              <a:rPr lang="en-US" sz="2200" dirty="0" err="1"/>
              <a:t>az</a:t>
            </a:r>
            <a:r>
              <a:rPr lang="en-US" sz="2200" dirty="0"/>
              <a:t> </a:t>
            </a:r>
            <a:r>
              <a:rPr lang="en-US" sz="2200" dirty="0" err="1"/>
              <a:t>intézményi</a:t>
            </a:r>
            <a:r>
              <a:rPr lang="en-US" sz="2200" dirty="0"/>
              <a:t> </a:t>
            </a:r>
            <a:r>
              <a:rPr lang="en-US" sz="2200" dirty="0" err="1"/>
              <a:t>beágyazottság</a:t>
            </a:r>
            <a:r>
              <a:rPr lang="en-US" sz="2200" dirty="0"/>
              <a:t> </a:t>
            </a:r>
            <a:r>
              <a:rPr lang="en-US" sz="2200" dirty="0" err="1"/>
              <a:t>megteremtése</a:t>
            </a:r>
            <a:r>
              <a:rPr lang="en-US" sz="2200" dirty="0"/>
              <a:t>.</a:t>
            </a:r>
          </a:p>
        </p:txBody>
      </p:sp>
      <p:sp>
        <p:nvSpPr>
          <p:cNvPr id="2" name="AutoShape 2" descr="Képtalálat a következőre: „data protection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5725"/>
            <a:ext cx="1724025" cy="568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5728" y="160338"/>
            <a:ext cx="848272" cy="424136"/>
          </a:xfrm>
          <a:prstGeom prst="rect">
            <a:avLst/>
          </a:prstGeom>
        </p:spPr>
      </p:pic>
      <p:sp>
        <p:nvSpPr>
          <p:cNvPr id="8" name="Lekerekített téglalap 2"/>
          <p:cNvSpPr/>
          <p:nvPr/>
        </p:nvSpPr>
        <p:spPr>
          <a:xfrm>
            <a:off x="1805114" y="1024186"/>
            <a:ext cx="2539999" cy="35242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/>
              <a:t>Köznevelés</a:t>
            </a:r>
          </a:p>
        </p:txBody>
      </p:sp>
      <p:sp>
        <p:nvSpPr>
          <p:cNvPr id="9" name="Lekerekített téglalap 2"/>
          <p:cNvSpPr/>
          <p:nvPr/>
        </p:nvSpPr>
        <p:spPr>
          <a:xfrm>
            <a:off x="5080001" y="1024186"/>
            <a:ext cx="2539999" cy="35242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/>
              <a:t>Szakképzés</a:t>
            </a:r>
          </a:p>
        </p:txBody>
      </p:sp>
    </p:spTree>
    <p:extLst>
      <p:ext uri="{BB962C8B-B14F-4D97-AF65-F5344CB8AC3E}">
        <p14:creationId xmlns:p14="http://schemas.microsoft.com/office/powerpoint/2010/main" val="181137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/>
          <p:cNvSpPr/>
          <p:nvPr/>
        </p:nvSpPr>
        <p:spPr>
          <a:xfrm>
            <a:off x="275" y="0"/>
            <a:ext cx="9143725" cy="74734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A DOS Kormányhatározat</a:t>
            </a:r>
            <a:endParaRPr lang="hu-HU" sz="2400" b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241300" y="1598862"/>
            <a:ext cx="8721725" cy="34778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lvl="0" fontAlgn="base"/>
            <a:r>
              <a:rPr lang="en-US" sz="2200" dirty="0"/>
              <a:t>A </a:t>
            </a:r>
            <a:r>
              <a:rPr lang="en-US" sz="2200" dirty="0" err="1"/>
              <a:t>Kormány</a:t>
            </a:r>
            <a:r>
              <a:rPr lang="en-US" sz="2200" dirty="0"/>
              <a:t> a </a:t>
            </a:r>
            <a:r>
              <a:rPr lang="en-US" sz="2200" dirty="0" err="1"/>
              <a:t>digitális</a:t>
            </a:r>
            <a:r>
              <a:rPr lang="en-US" sz="2200" dirty="0"/>
              <a:t> </a:t>
            </a:r>
            <a:r>
              <a:rPr lang="en-US" sz="2200" dirty="0" err="1"/>
              <a:t>gazdaság</a:t>
            </a:r>
            <a:r>
              <a:rPr lang="en-US" sz="2200" dirty="0"/>
              <a:t>, </a:t>
            </a:r>
            <a:r>
              <a:rPr lang="en-US" sz="2200" dirty="0" err="1"/>
              <a:t>illetve</a:t>
            </a:r>
            <a:r>
              <a:rPr lang="en-US" sz="2200" dirty="0"/>
              <a:t> a </a:t>
            </a:r>
            <a:r>
              <a:rPr lang="en-US" sz="2200" dirty="0" err="1"/>
              <a:t>digitális</a:t>
            </a:r>
            <a:r>
              <a:rPr lang="en-US" sz="2200" dirty="0"/>
              <a:t> </a:t>
            </a:r>
            <a:r>
              <a:rPr lang="en-US" sz="2200" dirty="0" err="1"/>
              <a:t>ipar</a:t>
            </a:r>
            <a:r>
              <a:rPr lang="en-US" sz="2200" dirty="0"/>
              <a:t> </a:t>
            </a:r>
            <a:r>
              <a:rPr lang="en-US" sz="2200" dirty="0" err="1"/>
              <a:t>fejlesztését</a:t>
            </a:r>
            <a:r>
              <a:rPr lang="en-US" sz="2200" dirty="0"/>
              <a:t> </a:t>
            </a:r>
            <a:r>
              <a:rPr lang="en-US" sz="2200" dirty="0" err="1"/>
              <a:t>szolgáló</a:t>
            </a:r>
            <a:r>
              <a:rPr lang="en-US" sz="2200" dirty="0"/>
              <a:t> </a:t>
            </a:r>
            <a:r>
              <a:rPr lang="en-US" sz="2200" dirty="0" err="1"/>
              <a:t>kormányzati</a:t>
            </a:r>
            <a:r>
              <a:rPr lang="en-US" sz="2200" dirty="0"/>
              <a:t> </a:t>
            </a:r>
            <a:r>
              <a:rPr lang="en-US" sz="2200" dirty="0" err="1"/>
              <a:t>programok</a:t>
            </a:r>
            <a:r>
              <a:rPr lang="en-US" sz="2200" dirty="0"/>
              <a:t> (</a:t>
            </a:r>
            <a:r>
              <a:rPr lang="en-US" sz="2200" dirty="0" err="1"/>
              <a:t>Ipar</a:t>
            </a:r>
            <a:r>
              <a:rPr lang="en-US" sz="2200" dirty="0"/>
              <a:t> 4.0, </a:t>
            </a:r>
            <a:r>
              <a:rPr lang="en-US" sz="2200" dirty="0" err="1"/>
              <a:t>Irinyi</a:t>
            </a:r>
            <a:r>
              <a:rPr lang="en-US" sz="2200" dirty="0"/>
              <a:t> </a:t>
            </a:r>
            <a:r>
              <a:rPr lang="en-US" sz="2200" dirty="0" err="1"/>
              <a:t>Terv</a:t>
            </a:r>
            <a:r>
              <a:rPr lang="en-US" sz="2200" dirty="0"/>
              <a:t>, </a:t>
            </a:r>
            <a:r>
              <a:rPr lang="en-US" sz="2200" dirty="0" err="1"/>
              <a:t>Magyarország</a:t>
            </a:r>
            <a:r>
              <a:rPr lang="en-US" sz="2200" dirty="0"/>
              <a:t> </a:t>
            </a:r>
            <a:r>
              <a:rPr lang="en-US" sz="2200" dirty="0" err="1"/>
              <a:t>Digitális</a:t>
            </a:r>
            <a:r>
              <a:rPr lang="en-US" sz="2200" dirty="0"/>
              <a:t> </a:t>
            </a:r>
            <a:r>
              <a:rPr lang="en-US" sz="2200" dirty="0" err="1"/>
              <a:t>Exportfejlesztési</a:t>
            </a:r>
            <a:r>
              <a:rPr lang="en-US" sz="2200" dirty="0"/>
              <a:t> </a:t>
            </a:r>
            <a:r>
              <a:rPr lang="en-US" sz="2200" dirty="0" err="1"/>
              <a:t>Stratégiája</a:t>
            </a:r>
            <a:r>
              <a:rPr lang="en-US" sz="2200" dirty="0"/>
              <a:t>) </a:t>
            </a:r>
            <a:r>
              <a:rPr lang="en-US" sz="2200" dirty="0" err="1"/>
              <a:t>munkaerőigényének</a:t>
            </a:r>
            <a:r>
              <a:rPr lang="en-US" sz="2200" dirty="0"/>
              <a:t> </a:t>
            </a:r>
            <a:r>
              <a:rPr lang="en-US" sz="2200" dirty="0" err="1"/>
              <a:t>biztosítása</a:t>
            </a:r>
            <a:r>
              <a:rPr lang="en-US" sz="2200" dirty="0"/>
              <a:t> </a:t>
            </a:r>
            <a:r>
              <a:rPr lang="en-US" sz="2200" dirty="0" err="1"/>
              <a:t>érdekében</a:t>
            </a:r>
            <a:r>
              <a:rPr lang="en-US" sz="2200" dirty="0"/>
              <a:t> a </a:t>
            </a:r>
            <a:r>
              <a:rPr lang="en-US" sz="2200" dirty="0" err="1"/>
              <a:t>hagyományos</a:t>
            </a:r>
            <a:r>
              <a:rPr lang="en-US" sz="2200" dirty="0"/>
              <a:t> </a:t>
            </a:r>
            <a:r>
              <a:rPr lang="en-US" sz="2200" dirty="0" err="1"/>
              <a:t>képzési</a:t>
            </a:r>
            <a:r>
              <a:rPr lang="en-US" sz="2200" dirty="0"/>
              <a:t> </a:t>
            </a:r>
            <a:r>
              <a:rPr lang="en-US" sz="2200" dirty="0" err="1"/>
              <a:t>formákon</a:t>
            </a:r>
            <a:r>
              <a:rPr lang="en-US" sz="2200" dirty="0"/>
              <a:t> </a:t>
            </a:r>
            <a:r>
              <a:rPr lang="en-US" sz="2200" dirty="0" err="1"/>
              <a:t>túlmutató</a:t>
            </a:r>
            <a:r>
              <a:rPr lang="en-US" sz="2200" dirty="0"/>
              <a:t> </a:t>
            </a:r>
            <a:r>
              <a:rPr lang="en-US" sz="2200" dirty="0" err="1"/>
              <a:t>programokat</a:t>
            </a:r>
            <a:r>
              <a:rPr lang="en-US" sz="2200" dirty="0"/>
              <a:t> </a:t>
            </a:r>
            <a:r>
              <a:rPr lang="en-US" sz="2200" dirty="0" err="1"/>
              <a:t>indít</a:t>
            </a:r>
            <a:r>
              <a:rPr lang="en-US" sz="2200" dirty="0"/>
              <a:t>, </a:t>
            </a:r>
            <a:r>
              <a:rPr lang="en-US" sz="2200" dirty="0" err="1"/>
              <a:t>amelyek</a:t>
            </a:r>
            <a:r>
              <a:rPr lang="en-US" sz="2200" dirty="0"/>
              <a:t> </a:t>
            </a:r>
            <a:r>
              <a:rPr lang="en-US" sz="2200" dirty="0" err="1"/>
              <a:t>már</a:t>
            </a:r>
            <a:r>
              <a:rPr lang="en-US" sz="2200" dirty="0"/>
              <a:t> </a:t>
            </a:r>
            <a:r>
              <a:rPr lang="en-US" sz="2200" dirty="0" err="1"/>
              <a:t>rövidtávon</a:t>
            </a:r>
            <a:r>
              <a:rPr lang="en-US" sz="2200" dirty="0"/>
              <a:t> is </a:t>
            </a:r>
            <a:r>
              <a:rPr lang="en-US" sz="2200" dirty="0" err="1"/>
              <a:t>csökkentik</a:t>
            </a:r>
            <a:r>
              <a:rPr lang="en-US" sz="2200" dirty="0"/>
              <a:t> </a:t>
            </a:r>
            <a:r>
              <a:rPr lang="en-US" sz="2200" dirty="0" err="1"/>
              <a:t>az</a:t>
            </a:r>
            <a:r>
              <a:rPr lang="en-US" sz="2200" dirty="0"/>
              <a:t> </a:t>
            </a:r>
            <a:r>
              <a:rPr lang="en-US" sz="2200" dirty="0" err="1"/>
              <a:t>informatikai</a:t>
            </a:r>
            <a:r>
              <a:rPr lang="en-US" sz="2200" dirty="0"/>
              <a:t> </a:t>
            </a:r>
            <a:r>
              <a:rPr lang="en-US" sz="2200" dirty="0" err="1"/>
              <a:t>vállalkozások</a:t>
            </a:r>
            <a:r>
              <a:rPr lang="en-US" sz="2200" dirty="0"/>
              <a:t> </a:t>
            </a:r>
            <a:r>
              <a:rPr lang="en-US" sz="2200" dirty="0" err="1"/>
              <a:t>és</a:t>
            </a:r>
            <a:r>
              <a:rPr lang="en-US" sz="2200" dirty="0"/>
              <a:t> a </a:t>
            </a:r>
            <a:r>
              <a:rPr lang="en-US" sz="2200" dirty="0" err="1"/>
              <a:t>digitális</a:t>
            </a:r>
            <a:r>
              <a:rPr lang="en-US" sz="2200" dirty="0"/>
              <a:t> </a:t>
            </a:r>
            <a:r>
              <a:rPr lang="en-US" sz="2200" dirty="0" err="1"/>
              <a:t>gazdaság</a:t>
            </a:r>
            <a:r>
              <a:rPr lang="en-US" sz="2200" dirty="0"/>
              <a:t> </a:t>
            </a:r>
            <a:r>
              <a:rPr lang="en-US" sz="2200" dirty="0" err="1"/>
              <a:t>fejlődését</a:t>
            </a:r>
            <a:r>
              <a:rPr lang="en-US" sz="2200" dirty="0"/>
              <a:t> </a:t>
            </a:r>
            <a:r>
              <a:rPr lang="en-US" sz="2200" dirty="0" err="1"/>
              <a:t>veszélyeztető</a:t>
            </a:r>
            <a:r>
              <a:rPr lang="en-US" sz="2200" dirty="0"/>
              <a:t> </a:t>
            </a:r>
            <a:r>
              <a:rPr lang="en-US" sz="2200" dirty="0" err="1"/>
              <a:t>munkaerőhiányt</a:t>
            </a:r>
            <a:r>
              <a:rPr lang="en-US" sz="2200" dirty="0"/>
              <a:t>.</a:t>
            </a:r>
          </a:p>
          <a:p>
            <a:pPr lvl="0" fontAlgn="base"/>
            <a:r>
              <a:rPr lang="en-US" sz="2200" dirty="0" err="1"/>
              <a:t>Státusz</a:t>
            </a:r>
            <a:r>
              <a:rPr lang="en-US" sz="2200" dirty="0"/>
              <a:t>:</a:t>
            </a:r>
          </a:p>
          <a:p>
            <a:pPr lvl="0" fontAlgn="base"/>
            <a:r>
              <a:rPr lang="en-US" sz="2200" dirty="0" smtClean="0"/>
              <a:t>	A </a:t>
            </a:r>
            <a:r>
              <a:rPr lang="en-US" sz="2200" dirty="0" err="1"/>
              <a:t>feladat</a:t>
            </a:r>
            <a:r>
              <a:rPr lang="en-US" sz="2200" dirty="0"/>
              <a:t> </a:t>
            </a:r>
            <a:r>
              <a:rPr lang="en-US" sz="2200" dirty="0" err="1"/>
              <a:t>végrehajtását</a:t>
            </a:r>
            <a:r>
              <a:rPr lang="en-US" sz="2200" dirty="0"/>
              <a:t> a DOS a </a:t>
            </a:r>
            <a:r>
              <a:rPr lang="en-US" sz="2200" dirty="0" err="1"/>
              <a:t>Digitális</a:t>
            </a:r>
            <a:r>
              <a:rPr lang="en-US" sz="2200" dirty="0"/>
              <a:t> </a:t>
            </a:r>
            <a:r>
              <a:rPr lang="en-US" sz="2200" dirty="0" err="1"/>
              <a:t>Munkaerő</a:t>
            </a:r>
            <a:r>
              <a:rPr lang="en-US" sz="2200" dirty="0"/>
              <a:t> </a:t>
            </a:r>
            <a:r>
              <a:rPr lang="en-US" sz="2200" dirty="0" err="1"/>
              <a:t>Programhoz</a:t>
            </a:r>
            <a:r>
              <a:rPr lang="en-US" sz="2200" dirty="0"/>
              <a:t> </a:t>
            </a:r>
            <a:r>
              <a:rPr lang="en-US" sz="2200" dirty="0" smtClean="0"/>
              <a:t>	</a:t>
            </a:r>
            <a:r>
              <a:rPr lang="en-US" sz="2200" dirty="0" err="1" smtClean="0"/>
              <a:t>kapcsolódva</a:t>
            </a:r>
            <a:r>
              <a:rPr lang="en-US" sz="2200" dirty="0" smtClean="0"/>
              <a:t> </a:t>
            </a:r>
            <a:r>
              <a:rPr lang="en-US" sz="2200" dirty="0" err="1" smtClean="0"/>
              <a:t>támogatja</a:t>
            </a:r>
            <a:r>
              <a:rPr lang="en-US" sz="2200" dirty="0"/>
              <a:t>. A program </a:t>
            </a:r>
            <a:r>
              <a:rPr lang="en-US" sz="2200" dirty="0" err="1"/>
              <a:t>kidolgozása</a:t>
            </a:r>
            <a:r>
              <a:rPr lang="en-US" sz="2200" dirty="0"/>
              <a:t> </a:t>
            </a:r>
            <a:r>
              <a:rPr lang="en-US" sz="2200" dirty="0" err="1"/>
              <a:t>megkezdődött</a:t>
            </a:r>
            <a:r>
              <a:rPr lang="en-US" sz="2200" dirty="0"/>
              <a:t> a DJP 2.0 </a:t>
            </a:r>
            <a:r>
              <a:rPr lang="en-US" sz="2200" dirty="0" smtClean="0"/>
              <a:t>	</a:t>
            </a:r>
            <a:r>
              <a:rPr lang="en-US" sz="2200" dirty="0" err="1" smtClean="0"/>
              <a:t>bázisán</a:t>
            </a:r>
            <a:r>
              <a:rPr lang="en-US" sz="2200" dirty="0"/>
              <a:t>, </a:t>
            </a:r>
            <a:r>
              <a:rPr lang="en-US" sz="2200" dirty="0" err="1"/>
              <a:t>annak</a:t>
            </a:r>
            <a:r>
              <a:rPr lang="en-US" sz="2200" dirty="0"/>
              <a:t> </a:t>
            </a:r>
            <a:r>
              <a:rPr lang="en-US" sz="2200" dirty="0" smtClean="0"/>
              <a:t>	</a:t>
            </a:r>
            <a:r>
              <a:rPr lang="en-US" sz="2200" dirty="0" err="1" smtClean="0"/>
              <a:t>tovább</a:t>
            </a:r>
            <a:r>
              <a:rPr lang="en-US" sz="2200" dirty="0" smtClean="0"/>
              <a:t> </a:t>
            </a:r>
            <a:r>
              <a:rPr lang="en-US" sz="2200" dirty="0" err="1"/>
              <a:t>fejlesztésével</a:t>
            </a:r>
            <a:r>
              <a:rPr lang="en-US" sz="2200" dirty="0"/>
              <a:t>.</a:t>
            </a:r>
          </a:p>
        </p:txBody>
      </p:sp>
      <p:sp>
        <p:nvSpPr>
          <p:cNvPr id="2" name="AutoShape 2" descr="Képtalálat a következőre: „data protection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5725"/>
            <a:ext cx="1724025" cy="568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5728" y="160338"/>
            <a:ext cx="848272" cy="424136"/>
          </a:xfrm>
          <a:prstGeom prst="rect">
            <a:avLst/>
          </a:prstGeom>
        </p:spPr>
      </p:pic>
      <p:sp>
        <p:nvSpPr>
          <p:cNvPr id="8" name="Lekerekített téglalap 2"/>
          <p:cNvSpPr/>
          <p:nvPr/>
        </p:nvSpPr>
        <p:spPr>
          <a:xfrm>
            <a:off x="1805114" y="1024186"/>
            <a:ext cx="2539999" cy="35242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/>
              <a:t>Köznevelés</a:t>
            </a:r>
          </a:p>
        </p:txBody>
      </p:sp>
      <p:sp>
        <p:nvSpPr>
          <p:cNvPr id="9" name="Lekerekített téglalap 2"/>
          <p:cNvSpPr/>
          <p:nvPr/>
        </p:nvSpPr>
        <p:spPr>
          <a:xfrm>
            <a:off x="5080001" y="1024186"/>
            <a:ext cx="2539999" cy="35242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/>
              <a:t>Szakképzés</a:t>
            </a:r>
          </a:p>
        </p:txBody>
      </p:sp>
    </p:spTree>
    <p:extLst>
      <p:ext uri="{BB962C8B-B14F-4D97-AF65-F5344CB8AC3E}">
        <p14:creationId xmlns:p14="http://schemas.microsoft.com/office/powerpoint/2010/main" val="15623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/>
          <p:cNvSpPr/>
          <p:nvPr/>
        </p:nvSpPr>
        <p:spPr>
          <a:xfrm>
            <a:off x="275" y="0"/>
            <a:ext cx="9143725" cy="74734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A DOS Kormányhatározat</a:t>
            </a:r>
            <a:endParaRPr lang="hu-HU" sz="2400" b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241300" y="1598862"/>
            <a:ext cx="8721725" cy="34778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lvl="0" fontAlgn="base"/>
            <a:r>
              <a:rPr lang="en-US" sz="2200" dirty="0"/>
              <a:t>A </a:t>
            </a:r>
            <a:r>
              <a:rPr lang="en-US" sz="2200" dirty="0" err="1"/>
              <a:t>Kormány</a:t>
            </a:r>
            <a:r>
              <a:rPr lang="en-US" sz="2200" dirty="0"/>
              <a:t> a </a:t>
            </a:r>
            <a:r>
              <a:rPr lang="en-US" sz="2200" dirty="0" err="1"/>
              <a:t>felsőoktatás</a:t>
            </a:r>
            <a:r>
              <a:rPr lang="en-US" sz="2200" dirty="0"/>
              <a:t> </a:t>
            </a:r>
            <a:r>
              <a:rPr lang="en-US" sz="2200" dirty="0" err="1"/>
              <a:t>digitális</a:t>
            </a:r>
            <a:r>
              <a:rPr lang="en-US" sz="2200" dirty="0"/>
              <a:t> </a:t>
            </a:r>
            <a:r>
              <a:rPr lang="en-US" sz="2200" dirty="0" err="1"/>
              <a:t>megújítása</a:t>
            </a:r>
            <a:r>
              <a:rPr lang="en-US" sz="2200" dirty="0"/>
              <a:t>, </a:t>
            </a:r>
            <a:r>
              <a:rPr lang="en-US" sz="2200" dirty="0" err="1"/>
              <a:t>illetve</a:t>
            </a:r>
            <a:r>
              <a:rPr lang="en-US" sz="2200" dirty="0"/>
              <a:t> a </a:t>
            </a:r>
            <a:r>
              <a:rPr lang="en-US" sz="2200" dirty="0" err="1"/>
              <a:t>digitális</a:t>
            </a:r>
            <a:r>
              <a:rPr lang="en-US" sz="2200" dirty="0"/>
              <a:t> </a:t>
            </a:r>
            <a:r>
              <a:rPr lang="en-US" sz="2200" dirty="0" err="1"/>
              <a:t>gazdaság</a:t>
            </a:r>
            <a:r>
              <a:rPr lang="en-US" sz="2200" dirty="0"/>
              <a:t> </a:t>
            </a:r>
            <a:r>
              <a:rPr lang="en-US" sz="2200" dirty="0" err="1"/>
              <a:t>igényeinek</a:t>
            </a:r>
            <a:r>
              <a:rPr lang="en-US" sz="2200" dirty="0"/>
              <a:t> </a:t>
            </a:r>
            <a:r>
              <a:rPr lang="en-US" sz="2200" dirty="0" err="1"/>
              <a:t>megfelelő</a:t>
            </a:r>
            <a:r>
              <a:rPr lang="en-US" sz="2200" dirty="0"/>
              <a:t>, </a:t>
            </a:r>
            <a:r>
              <a:rPr lang="en-US" sz="2200" dirty="0" err="1"/>
              <a:t>nemzetközileg</a:t>
            </a:r>
            <a:r>
              <a:rPr lang="en-US" sz="2200" dirty="0"/>
              <a:t> is </a:t>
            </a:r>
            <a:r>
              <a:rPr lang="en-US" sz="2200" dirty="0" err="1"/>
              <a:t>versenyképes</a:t>
            </a:r>
            <a:r>
              <a:rPr lang="en-US" sz="2200" dirty="0"/>
              <a:t> </a:t>
            </a:r>
            <a:r>
              <a:rPr lang="en-US" sz="2200" dirty="0" err="1"/>
              <a:t>képzések</a:t>
            </a:r>
            <a:r>
              <a:rPr lang="en-US" sz="2200" dirty="0"/>
              <a:t> </a:t>
            </a:r>
            <a:r>
              <a:rPr lang="en-US" sz="2200" dirty="0" err="1"/>
              <a:t>bővítése</a:t>
            </a:r>
            <a:r>
              <a:rPr lang="en-US" sz="2200" dirty="0"/>
              <a:t> </a:t>
            </a:r>
            <a:r>
              <a:rPr lang="en-US" sz="2200" dirty="0" err="1"/>
              <a:t>érdekében</a:t>
            </a:r>
            <a:r>
              <a:rPr lang="en-US" sz="2200" dirty="0"/>
              <a:t> </a:t>
            </a:r>
            <a:r>
              <a:rPr lang="en-US" sz="2200" dirty="0" err="1"/>
              <a:t>elrendeli</a:t>
            </a:r>
            <a:r>
              <a:rPr lang="en-US" sz="2200" dirty="0"/>
              <a:t> a </a:t>
            </a:r>
            <a:r>
              <a:rPr lang="en-US" sz="2200" dirty="0" err="1"/>
              <a:t>Digitális</a:t>
            </a:r>
            <a:r>
              <a:rPr lang="en-US" sz="2200" dirty="0"/>
              <a:t> </a:t>
            </a:r>
            <a:r>
              <a:rPr lang="en-US" sz="2200" dirty="0" err="1"/>
              <a:t>Felsőoktatási</a:t>
            </a:r>
            <a:r>
              <a:rPr lang="en-US" sz="2200" dirty="0"/>
              <a:t> </a:t>
            </a:r>
            <a:r>
              <a:rPr lang="en-US" sz="2200" dirty="0" err="1"/>
              <a:t>Kompetenciaközpont</a:t>
            </a:r>
            <a:r>
              <a:rPr lang="en-US" sz="2200" dirty="0"/>
              <a:t> </a:t>
            </a:r>
            <a:r>
              <a:rPr lang="en-US" sz="2200" dirty="0" err="1"/>
              <a:t>létrehozását</a:t>
            </a:r>
            <a:r>
              <a:rPr lang="en-US" sz="2200" dirty="0"/>
              <a:t>, </a:t>
            </a:r>
            <a:r>
              <a:rPr lang="en-US" sz="2200" dirty="0" err="1"/>
              <a:t>amely</a:t>
            </a:r>
            <a:r>
              <a:rPr lang="en-US" sz="2200" dirty="0"/>
              <a:t> </a:t>
            </a:r>
            <a:r>
              <a:rPr lang="en-US" sz="2200" dirty="0" err="1"/>
              <a:t>közreműködik</a:t>
            </a:r>
            <a:r>
              <a:rPr lang="en-US" sz="2200" dirty="0"/>
              <a:t> a </a:t>
            </a:r>
            <a:r>
              <a:rPr lang="en-US" sz="2200" dirty="0" err="1"/>
              <a:t>felsőoktatás</a:t>
            </a:r>
            <a:r>
              <a:rPr lang="en-US" sz="2200" dirty="0"/>
              <a:t> </a:t>
            </a:r>
            <a:r>
              <a:rPr lang="en-US" sz="2200" dirty="0" err="1"/>
              <a:t>szabályozási</a:t>
            </a:r>
            <a:r>
              <a:rPr lang="en-US" sz="2200" dirty="0"/>
              <a:t> </a:t>
            </a:r>
            <a:r>
              <a:rPr lang="en-US" sz="2200" dirty="0" err="1"/>
              <a:t>és</a:t>
            </a:r>
            <a:r>
              <a:rPr lang="en-US" sz="2200" dirty="0"/>
              <a:t> </a:t>
            </a:r>
            <a:r>
              <a:rPr lang="en-US" sz="2200" dirty="0" err="1"/>
              <a:t>akkreditációs</a:t>
            </a:r>
            <a:r>
              <a:rPr lang="en-US" sz="2200" dirty="0"/>
              <a:t> </a:t>
            </a:r>
            <a:r>
              <a:rPr lang="en-US" sz="2200" dirty="0" err="1"/>
              <a:t>feltételeinek</a:t>
            </a:r>
            <a:r>
              <a:rPr lang="en-US" sz="2200" dirty="0"/>
              <a:t> </a:t>
            </a:r>
            <a:r>
              <a:rPr lang="en-US" sz="2200" dirty="0" err="1"/>
              <a:t>felülvizsgálatában</a:t>
            </a:r>
            <a:r>
              <a:rPr lang="en-US" sz="2200" dirty="0"/>
              <a:t>, </a:t>
            </a:r>
            <a:r>
              <a:rPr lang="en-US" sz="2200" dirty="0" err="1"/>
              <a:t>és</a:t>
            </a:r>
            <a:r>
              <a:rPr lang="en-US" sz="2200" dirty="0"/>
              <a:t> a </a:t>
            </a:r>
            <a:r>
              <a:rPr lang="en-US" sz="2200" dirty="0" err="1"/>
              <a:t>képzési</a:t>
            </a:r>
            <a:r>
              <a:rPr lang="en-US" sz="2200" dirty="0"/>
              <a:t> </a:t>
            </a:r>
            <a:r>
              <a:rPr lang="en-US" sz="2200" dirty="0" err="1"/>
              <a:t>kínálat</a:t>
            </a:r>
            <a:r>
              <a:rPr lang="en-US" sz="2200" dirty="0"/>
              <a:t> </a:t>
            </a:r>
            <a:r>
              <a:rPr lang="en-US" sz="2200" dirty="0" err="1"/>
              <a:t>megújításában</a:t>
            </a:r>
            <a:r>
              <a:rPr lang="en-US" sz="2200" dirty="0"/>
              <a:t>.</a:t>
            </a:r>
          </a:p>
          <a:p>
            <a:pPr lvl="0" fontAlgn="base"/>
            <a:r>
              <a:rPr lang="en-US" sz="2200" dirty="0" err="1"/>
              <a:t>Státusz</a:t>
            </a:r>
            <a:r>
              <a:rPr lang="en-US" sz="2200" dirty="0"/>
              <a:t>:</a:t>
            </a:r>
          </a:p>
          <a:p>
            <a:pPr lvl="0" fontAlgn="base"/>
            <a:r>
              <a:rPr lang="en-US" sz="2200" dirty="0" smtClean="0"/>
              <a:t>	A </a:t>
            </a:r>
            <a:r>
              <a:rPr lang="en-US" sz="2200" dirty="0" err="1"/>
              <a:t>feladat</a:t>
            </a:r>
            <a:r>
              <a:rPr lang="en-US" sz="2200" dirty="0"/>
              <a:t> </a:t>
            </a:r>
            <a:r>
              <a:rPr lang="en-US" sz="2200" dirty="0" err="1"/>
              <a:t>végrehajtása</a:t>
            </a:r>
            <a:r>
              <a:rPr lang="en-US" sz="2200" dirty="0"/>
              <a:t> </a:t>
            </a:r>
            <a:r>
              <a:rPr lang="en-US" sz="2200" dirty="0" err="1"/>
              <a:t>elmaradt</a:t>
            </a:r>
            <a:r>
              <a:rPr lang="en-US" sz="2200" dirty="0"/>
              <a:t> </a:t>
            </a:r>
            <a:r>
              <a:rPr lang="en-US" sz="2200" dirty="0" err="1"/>
              <a:t>az</a:t>
            </a:r>
            <a:r>
              <a:rPr lang="en-US" sz="2200" dirty="0"/>
              <a:t> </a:t>
            </a:r>
            <a:r>
              <a:rPr lang="en-US" sz="2200" dirty="0" err="1"/>
              <a:t>ütemezésben</a:t>
            </a:r>
            <a:r>
              <a:rPr lang="en-US" sz="2200" dirty="0"/>
              <a:t> </a:t>
            </a:r>
            <a:r>
              <a:rPr lang="en-US" sz="2200" dirty="0" err="1"/>
              <a:t>meghatározott</a:t>
            </a:r>
            <a:r>
              <a:rPr lang="en-US" sz="2200" dirty="0"/>
              <a:t> </a:t>
            </a:r>
            <a:r>
              <a:rPr lang="en-US" sz="2200" dirty="0" smtClean="0"/>
              <a:t>	</a:t>
            </a:r>
            <a:r>
              <a:rPr lang="en-US" sz="2200" dirty="0" err="1" smtClean="0"/>
              <a:t>határidőtől</a:t>
            </a:r>
            <a:r>
              <a:rPr lang="en-US" sz="2200" dirty="0"/>
              <a:t>, </a:t>
            </a:r>
            <a:r>
              <a:rPr lang="en-US" sz="2200" dirty="0" smtClean="0"/>
              <a:t>de </a:t>
            </a:r>
            <a:r>
              <a:rPr lang="en-US" sz="2200" dirty="0" err="1"/>
              <a:t>az</a:t>
            </a:r>
            <a:r>
              <a:rPr lang="en-US" sz="2200" dirty="0"/>
              <a:t> EMMI </a:t>
            </a:r>
            <a:r>
              <a:rPr lang="en-US" sz="2200" dirty="0" err="1"/>
              <a:t>és</a:t>
            </a:r>
            <a:r>
              <a:rPr lang="en-US" sz="2200" dirty="0"/>
              <a:t> a DPMK </a:t>
            </a:r>
            <a:r>
              <a:rPr lang="en-US" sz="2200" dirty="0" err="1"/>
              <a:t>közötti</a:t>
            </a:r>
            <a:r>
              <a:rPr lang="en-US" sz="2200" dirty="0"/>
              <a:t> </a:t>
            </a:r>
            <a:r>
              <a:rPr lang="en-US" sz="2200" dirty="0" err="1"/>
              <a:t>egyeztetés</a:t>
            </a:r>
            <a:r>
              <a:rPr lang="en-US" sz="2200" dirty="0"/>
              <a:t> </a:t>
            </a:r>
            <a:r>
              <a:rPr lang="en-US" sz="2200" dirty="0" err="1"/>
              <a:t>már</a:t>
            </a:r>
            <a:r>
              <a:rPr lang="en-US" sz="2200" dirty="0"/>
              <a:t> </a:t>
            </a:r>
            <a:r>
              <a:rPr lang="en-US" sz="2200" dirty="0" smtClean="0"/>
              <a:t>	</a:t>
            </a:r>
            <a:r>
              <a:rPr lang="en-US" sz="2200" dirty="0" err="1" smtClean="0"/>
              <a:t>megkezdődött</a:t>
            </a:r>
            <a:r>
              <a:rPr lang="en-US" sz="2200" dirty="0" smtClean="0"/>
              <a:t> </a:t>
            </a:r>
            <a:r>
              <a:rPr lang="en-US" sz="2200" dirty="0"/>
              <a:t>a </a:t>
            </a:r>
            <a:r>
              <a:rPr lang="en-US" sz="2200" dirty="0" err="1"/>
              <a:t>feladat</a:t>
            </a:r>
            <a:r>
              <a:rPr lang="en-US" sz="2200" dirty="0"/>
              <a:t> </a:t>
            </a:r>
            <a:r>
              <a:rPr lang="en-US" sz="2200" dirty="0" smtClean="0"/>
              <a:t>	</a:t>
            </a:r>
            <a:r>
              <a:rPr lang="en-US" sz="2200" dirty="0" err="1" smtClean="0"/>
              <a:t>végrehajtásával</a:t>
            </a:r>
            <a:r>
              <a:rPr lang="en-US" sz="2200" dirty="0" smtClean="0"/>
              <a:t> </a:t>
            </a:r>
            <a:r>
              <a:rPr lang="en-US" sz="2200" dirty="0" err="1"/>
              <a:t>kapcsolatban</a:t>
            </a:r>
            <a:r>
              <a:rPr lang="en-US" sz="2200" dirty="0"/>
              <a:t>.</a:t>
            </a:r>
          </a:p>
        </p:txBody>
      </p:sp>
      <p:sp>
        <p:nvSpPr>
          <p:cNvPr id="2" name="AutoShape 2" descr="Képtalálat a következőre: „data protection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5725"/>
            <a:ext cx="1724025" cy="568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5728" y="160338"/>
            <a:ext cx="848272" cy="424136"/>
          </a:xfrm>
          <a:prstGeom prst="rect">
            <a:avLst/>
          </a:prstGeom>
        </p:spPr>
      </p:pic>
      <p:sp>
        <p:nvSpPr>
          <p:cNvPr id="8" name="Lekerekített téglalap 2"/>
          <p:cNvSpPr/>
          <p:nvPr/>
        </p:nvSpPr>
        <p:spPr>
          <a:xfrm>
            <a:off x="1805114" y="1024186"/>
            <a:ext cx="2539999" cy="35242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/>
              <a:t>Köznevelés</a:t>
            </a:r>
          </a:p>
        </p:txBody>
      </p:sp>
      <p:sp>
        <p:nvSpPr>
          <p:cNvPr id="9" name="Lekerekített téglalap 2"/>
          <p:cNvSpPr/>
          <p:nvPr/>
        </p:nvSpPr>
        <p:spPr>
          <a:xfrm>
            <a:off x="5080001" y="1024186"/>
            <a:ext cx="2539999" cy="35242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/>
              <a:t>Szakképzés</a:t>
            </a:r>
          </a:p>
        </p:txBody>
      </p:sp>
    </p:spTree>
    <p:extLst>
      <p:ext uri="{BB962C8B-B14F-4D97-AF65-F5344CB8AC3E}">
        <p14:creationId xmlns:p14="http://schemas.microsoft.com/office/powerpoint/2010/main" val="6557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/>
          <p:cNvSpPr/>
          <p:nvPr/>
        </p:nvSpPr>
        <p:spPr>
          <a:xfrm>
            <a:off x="275" y="0"/>
            <a:ext cx="9143725" cy="74734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A DOS Kormányhatározat</a:t>
            </a:r>
            <a:endParaRPr lang="hu-HU" sz="2400" b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241300" y="1598862"/>
            <a:ext cx="8721725" cy="31393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lvl="0" fontAlgn="base"/>
            <a:r>
              <a:rPr lang="en-US" sz="2200" dirty="0" err="1"/>
              <a:t>Az</a:t>
            </a:r>
            <a:r>
              <a:rPr lang="en-US" sz="2200" dirty="0"/>
              <a:t> </a:t>
            </a:r>
            <a:r>
              <a:rPr lang="en-US" sz="2200" dirty="0" err="1"/>
              <a:t>oktatási</a:t>
            </a:r>
            <a:r>
              <a:rPr lang="en-US" sz="2200" dirty="0"/>
              <a:t> </a:t>
            </a:r>
            <a:r>
              <a:rPr lang="en-US" sz="2200" dirty="0" err="1"/>
              <a:t>intézmények</a:t>
            </a:r>
            <a:r>
              <a:rPr lang="en-US" sz="2200" dirty="0"/>
              <a:t> </a:t>
            </a:r>
            <a:r>
              <a:rPr lang="en-US" sz="2200" dirty="0" err="1"/>
              <a:t>és</a:t>
            </a:r>
            <a:r>
              <a:rPr lang="en-US" sz="2200" dirty="0"/>
              <a:t> a </a:t>
            </a:r>
            <a:r>
              <a:rPr lang="en-US" sz="2200" dirty="0" err="1"/>
              <a:t>pedagógusok</a:t>
            </a:r>
            <a:r>
              <a:rPr lang="en-US" sz="2200" dirty="0"/>
              <a:t> </a:t>
            </a:r>
            <a:r>
              <a:rPr lang="en-US" sz="2200" dirty="0" err="1"/>
              <a:t>adminisztrációs</a:t>
            </a:r>
            <a:r>
              <a:rPr lang="en-US" sz="2200" dirty="0"/>
              <a:t> </a:t>
            </a:r>
            <a:r>
              <a:rPr lang="en-US" sz="2200" dirty="0" err="1"/>
              <a:t>terheinek</a:t>
            </a:r>
            <a:r>
              <a:rPr lang="en-US" sz="2200" dirty="0"/>
              <a:t> </a:t>
            </a:r>
            <a:r>
              <a:rPr lang="en-US" sz="2200" dirty="0" err="1"/>
              <a:t>csökkentése</a:t>
            </a:r>
            <a:r>
              <a:rPr lang="en-US" sz="2200" dirty="0"/>
              <a:t>, </a:t>
            </a:r>
            <a:r>
              <a:rPr lang="en-US" sz="2200" dirty="0" err="1"/>
              <a:t>valamint</a:t>
            </a:r>
            <a:r>
              <a:rPr lang="en-US" sz="2200" dirty="0"/>
              <a:t> a </a:t>
            </a:r>
            <a:r>
              <a:rPr lang="en-US" sz="2200" dirty="0" err="1"/>
              <a:t>tanulási</a:t>
            </a:r>
            <a:r>
              <a:rPr lang="en-US" sz="2200" dirty="0"/>
              <a:t> </a:t>
            </a:r>
            <a:r>
              <a:rPr lang="en-US" sz="2200" dirty="0" err="1"/>
              <a:t>életút</a:t>
            </a:r>
            <a:r>
              <a:rPr lang="en-US" sz="2200" dirty="0"/>
              <a:t> </a:t>
            </a:r>
            <a:r>
              <a:rPr lang="en-US" sz="2200" dirty="0" err="1"/>
              <a:t>nyomon</a:t>
            </a:r>
            <a:r>
              <a:rPr lang="en-US" sz="2200" dirty="0"/>
              <a:t> </a:t>
            </a:r>
            <a:r>
              <a:rPr lang="en-US" sz="2200" dirty="0" err="1"/>
              <a:t>követhetőségének</a:t>
            </a:r>
            <a:r>
              <a:rPr lang="en-US" sz="2200" dirty="0"/>
              <a:t> </a:t>
            </a:r>
            <a:r>
              <a:rPr lang="en-US" sz="2200" dirty="0" err="1"/>
              <a:t>biztosítása</a:t>
            </a:r>
            <a:r>
              <a:rPr lang="en-US" sz="2200" dirty="0"/>
              <a:t> </a:t>
            </a:r>
            <a:r>
              <a:rPr lang="en-US" sz="2200" dirty="0" err="1"/>
              <a:t>érdekében</a:t>
            </a:r>
            <a:r>
              <a:rPr lang="en-US" sz="2200" dirty="0"/>
              <a:t> a </a:t>
            </a:r>
            <a:r>
              <a:rPr lang="en-US" sz="2200" dirty="0" err="1"/>
              <a:t>Kormány</a:t>
            </a:r>
            <a:r>
              <a:rPr lang="en-US" sz="2200" dirty="0"/>
              <a:t> </a:t>
            </a:r>
            <a:r>
              <a:rPr lang="en-US" sz="2200" dirty="0" err="1"/>
              <a:t>elrendeli</a:t>
            </a:r>
            <a:r>
              <a:rPr lang="en-US" sz="2200" dirty="0"/>
              <a:t> </a:t>
            </a:r>
            <a:r>
              <a:rPr lang="en-US" sz="2200" dirty="0" err="1"/>
              <a:t>az</a:t>
            </a:r>
            <a:r>
              <a:rPr lang="en-US" sz="2200" dirty="0"/>
              <a:t> </a:t>
            </a:r>
            <a:r>
              <a:rPr lang="en-US" sz="2200" dirty="0" err="1"/>
              <a:t>elektronikus</a:t>
            </a:r>
            <a:r>
              <a:rPr lang="en-US" sz="2200" dirty="0"/>
              <a:t> </a:t>
            </a:r>
            <a:r>
              <a:rPr lang="en-US" sz="2200" dirty="0" err="1"/>
              <a:t>oktatás-adminisztrációs</a:t>
            </a:r>
            <a:r>
              <a:rPr lang="en-US" sz="2200" dirty="0"/>
              <a:t> </a:t>
            </a:r>
            <a:r>
              <a:rPr lang="en-US" sz="2200" dirty="0" err="1"/>
              <a:t>szolgáltatások</a:t>
            </a:r>
            <a:r>
              <a:rPr lang="en-US" sz="2200" dirty="0"/>
              <a:t> </a:t>
            </a:r>
            <a:r>
              <a:rPr lang="en-US" sz="2200" dirty="0" err="1"/>
              <a:t>körének</a:t>
            </a:r>
            <a:r>
              <a:rPr lang="en-US" sz="2200" dirty="0"/>
              <a:t> </a:t>
            </a:r>
            <a:r>
              <a:rPr lang="en-US" sz="2200" dirty="0" err="1"/>
              <a:t>kibővítését</a:t>
            </a:r>
            <a:r>
              <a:rPr lang="en-US" sz="2200" dirty="0"/>
              <a:t>, a </a:t>
            </a:r>
            <a:r>
              <a:rPr lang="en-US" sz="2200" dirty="0" err="1"/>
              <a:t>tanulói</a:t>
            </a:r>
            <a:r>
              <a:rPr lang="en-US" sz="2200" dirty="0"/>
              <a:t> </a:t>
            </a:r>
            <a:r>
              <a:rPr lang="en-US" sz="2200" dirty="0" err="1"/>
              <a:t>életút</a:t>
            </a:r>
            <a:r>
              <a:rPr lang="en-US" sz="2200" dirty="0"/>
              <a:t> </a:t>
            </a:r>
            <a:r>
              <a:rPr lang="en-US" sz="2200" dirty="0" err="1"/>
              <a:t>szempontjából</a:t>
            </a:r>
            <a:r>
              <a:rPr lang="en-US" sz="2200" dirty="0"/>
              <a:t> </a:t>
            </a:r>
            <a:r>
              <a:rPr lang="en-US" sz="2200" dirty="0" err="1"/>
              <a:t>meghatározó</a:t>
            </a:r>
            <a:r>
              <a:rPr lang="en-US" sz="2200" dirty="0"/>
              <a:t> </a:t>
            </a:r>
            <a:r>
              <a:rPr lang="en-US" sz="2200" dirty="0" err="1"/>
              <a:t>adatbázisok</a:t>
            </a:r>
            <a:r>
              <a:rPr lang="en-US" sz="2200" dirty="0"/>
              <a:t> </a:t>
            </a:r>
            <a:r>
              <a:rPr lang="en-US" sz="2200" dirty="0" err="1"/>
              <a:t>összekapcsolását</a:t>
            </a:r>
            <a:r>
              <a:rPr lang="en-US" sz="2200" dirty="0"/>
              <a:t>, </a:t>
            </a:r>
            <a:r>
              <a:rPr lang="en-US" sz="2200" dirty="0" err="1"/>
              <a:t>valamint</a:t>
            </a:r>
            <a:r>
              <a:rPr lang="en-US" sz="2200" dirty="0"/>
              <a:t> a </a:t>
            </a:r>
            <a:r>
              <a:rPr lang="en-US" sz="2200" dirty="0" err="1"/>
              <a:t>megszerzett</a:t>
            </a:r>
            <a:r>
              <a:rPr lang="en-US" sz="2200" dirty="0"/>
              <a:t> </a:t>
            </a:r>
            <a:r>
              <a:rPr lang="en-US" sz="2200" dirty="0" err="1"/>
              <a:t>oktatási</a:t>
            </a:r>
            <a:r>
              <a:rPr lang="en-US" sz="2200" dirty="0"/>
              <a:t> </a:t>
            </a:r>
            <a:r>
              <a:rPr lang="en-US" sz="2200" dirty="0" err="1"/>
              <a:t>tanúsítványoknak</a:t>
            </a:r>
            <a:r>
              <a:rPr lang="en-US" sz="2200" dirty="0"/>
              <a:t> </a:t>
            </a:r>
            <a:r>
              <a:rPr lang="en-US" sz="2200" dirty="0" err="1"/>
              <a:t>az</a:t>
            </a:r>
            <a:r>
              <a:rPr lang="en-US" sz="2200" dirty="0"/>
              <a:t> </a:t>
            </a:r>
            <a:r>
              <a:rPr lang="en-US" sz="2200" dirty="0" err="1"/>
              <a:t>Oktatási</a:t>
            </a:r>
            <a:r>
              <a:rPr lang="en-US" sz="2200" dirty="0"/>
              <a:t> </a:t>
            </a:r>
            <a:r>
              <a:rPr lang="en-US" sz="2200" dirty="0" err="1"/>
              <a:t>Anyakönyv</a:t>
            </a:r>
            <a:r>
              <a:rPr lang="en-US" sz="2200" dirty="0"/>
              <a:t> </a:t>
            </a:r>
            <a:r>
              <a:rPr lang="en-US" sz="2200" dirty="0" err="1"/>
              <a:t>Rendszeren</a:t>
            </a:r>
            <a:r>
              <a:rPr lang="en-US" sz="2200" dirty="0"/>
              <a:t> </a:t>
            </a:r>
            <a:r>
              <a:rPr lang="en-US" sz="2200" dirty="0" err="1"/>
              <a:t>keresztül</a:t>
            </a:r>
            <a:r>
              <a:rPr lang="en-US" sz="2200" dirty="0"/>
              <a:t> </a:t>
            </a:r>
            <a:r>
              <a:rPr lang="en-US" sz="2200" dirty="0" err="1"/>
              <a:t>történő</a:t>
            </a:r>
            <a:r>
              <a:rPr lang="en-US" sz="2200" dirty="0"/>
              <a:t> </a:t>
            </a:r>
            <a:r>
              <a:rPr lang="en-US" sz="2200" dirty="0" err="1"/>
              <a:t>közhiteles</a:t>
            </a:r>
            <a:r>
              <a:rPr lang="en-US" sz="2200" dirty="0"/>
              <a:t>, </a:t>
            </a:r>
            <a:r>
              <a:rPr lang="en-US" sz="2200" dirty="0" err="1"/>
              <a:t>elektronikus</a:t>
            </a:r>
            <a:r>
              <a:rPr lang="en-US" sz="2200" dirty="0"/>
              <a:t> </a:t>
            </a:r>
            <a:r>
              <a:rPr lang="en-US" sz="2200" dirty="0" err="1"/>
              <a:t>hozzáférhetővé</a:t>
            </a:r>
            <a:r>
              <a:rPr lang="en-US" sz="2200" dirty="0"/>
              <a:t> </a:t>
            </a:r>
            <a:r>
              <a:rPr lang="en-US" sz="2200" dirty="0" err="1"/>
              <a:t>tételét</a:t>
            </a:r>
            <a:r>
              <a:rPr lang="en-US" sz="2200" dirty="0"/>
              <a:t>.</a:t>
            </a:r>
          </a:p>
          <a:p>
            <a:pPr lvl="0" fontAlgn="base"/>
            <a:r>
              <a:rPr lang="en-US" sz="2200" dirty="0" err="1"/>
              <a:t>Státusz</a:t>
            </a:r>
            <a:r>
              <a:rPr lang="en-US" sz="2200" dirty="0"/>
              <a:t>:</a:t>
            </a:r>
          </a:p>
          <a:p>
            <a:pPr lvl="0" fontAlgn="base"/>
            <a:r>
              <a:rPr lang="en-US" sz="2200" dirty="0" smtClean="0"/>
              <a:t>	A </a:t>
            </a:r>
            <a:r>
              <a:rPr lang="en-US" sz="2200" dirty="0" err="1"/>
              <a:t>feladat</a:t>
            </a:r>
            <a:r>
              <a:rPr lang="en-US" sz="2200" dirty="0"/>
              <a:t> </a:t>
            </a:r>
            <a:r>
              <a:rPr lang="en-US" sz="2200" dirty="0" err="1"/>
              <a:t>végrehajtása</a:t>
            </a:r>
            <a:r>
              <a:rPr lang="en-US" sz="2200" dirty="0"/>
              <a:t> </a:t>
            </a:r>
            <a:r>
              <a:rPr lang="en-US" sz="2200" dirty="0" err="1"/>
              <a:t>még</a:t>
            </a:r>
            <a:r>
              <a:rPr lang="en-US" sz="2200" dirty="0"/>
              <a:t> </a:t>
            </a:r>
            <a:r>
              <a:rPr lang="en-US" sz="2200" dirty="0" err="1"/>
              <a:t>nem</a:t>
            </a:r>
            <a:r>
              <a:rPr lang="en-US" sz="2200" dirty="0"/>
              <a:t> </a:t>
            </a:r>
            <a:r>
              <a:rPr lang="en-US" sz="2200" dirty="0" err="1"/>
              <a:t>kezdődött</a:t>
            </a:r>
            <a:r>
              <a:rPr lang="en-US" sz="2200" dirty="0"/>
              <a:t> meg </a:t>
            </a:r>
            <a:r>
              <a:rPr lang="en-US" sz="2200" dirty="0" err="1"/>
              <a:t>ütemezés</a:t>
            </a:r>
            <a:r>
              <a:rPr lang="en-US" sz="2200" dirty="0"/>
              <a:t> </a:t>
            </a:r>
            <a:r>
              <a:rPr lang="en-US" sz="2200" dirty="0" err="1"/>
              <a:t>szerint</a:t>
            </a:r>
            <a:r>
              <a:rPr lang="en-US" sz="2200" dirty="0"/>
              <a:t>.</a:t>
            </a:r>
          </a:p>
        </p:txBody>
      </p:sp>
      <p:sp>
        <p:nvSpPr>
          <p:cNvPr id="2" name="AutoShape 2" descr="Képtalálat a következőre: „data protection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5725"/>
            <a:ext cx="1724025" cy="568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5728" y="160338"/>
            <a:ext cx="848272" cy="424136"/>
          </a:xfrm>
          <a:prstGeom prst="rect">
            <a:avLst/>
          </a:prstGeom>
        </p:spPr>
      </p:pic>
      <p:sp>
        <p:nvSpPr>
          <p:cNvPr id="8" name="Lekerekített téglalap 2"/>
          <p:cNvSpPr/>
          <p:nvPr/>
        </p:nvSpPr>
        <p:spPr>
          <a:xfrm>
            <a:off x="1805114" y="1024186"/>
            <a:ext cx="2539999" cy="35242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/>
              <a:t>Köznevelés</a:t>
            </a:r>
          </a:p>
        </p:txBody>
      </p:sp>
      <p:sp>
        <p:nvSpPr>
          <p:cNvPr id="9" name="Lekerekített téglalap 2"/>
          <p:cNvSpPr/>
          <p:nvPr/>
        </p:nvSpPr>
        <p:spPr>
          <a:xfrm>
            <a:off x="5080001" y="1024186"/>
            <a:ext cx="2539999" cy="35242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/>
              <a:t>Szakképzés</a:t>
            </a:r>
          </a:p>
        </p:txBody>
      </p:sp>
    </p:spTree>
    <p:extLst>
      <p:ext uri="{BB962C8B-B14F-4D97-AF65-F5344CB8AC3E}">
        <p14:creationId xmlns:p14="http://schemas.microsoft.com/office/powerpoint/2010/main" val="165531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Digitális</a:t>
            </a:r>
            <a:r>
              <a:rPr lang="en-US" dirty="0" smtClean="0"/>
              <a:t> </a:t>
            </a:r>
            <a:r>
              <a:rPr lang="en-US" dirty="0" err="1" smtClean="0"/>
              <a:t>Jólét</a:t>
            </a:r>
            <a:r>
              <a:rPr lang="en-US" dirty="0" smtClean="0"/>
              <a:t>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InternetKon</a:t>
            </a:r>
            <a:endParaRPr lang="en-US" dirty="0"/>
          </a:p>
          <a:p>
            <a:r>
              <a:rPr lang="en-US" dirty="0" err="1" smtClean="0"/>
              <a:t>Nemzeti</a:t>
            </a:r>
            <a:r>
              <a:rPr lang="en-US" dirty="0" smtClean="0"/>
              <a:t> </a:t>
            </a:r>
            <a:r>
              <a:rPr lang="en-US" dirty="0" err="1" smtClean="0"/>
              <a:t>Konzultációk</a:t>
            </a:r>
            <a:endParaRPr lang="en-US" dirty="0" smtClean="0"/>
          </a:p>
          <a:p>
            <a:r>
              <a:rPr lang="en-US" dirty="0" smtClean="0"/>
              <a:t>DJP </a:t>
            </a:r>
            <a:r>
              <a:rPr lang="en-US" dirty="0" err="1" smtClean="0"/>
              <a:t>Stratégiák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DOS</a:t>
            </a:r>
          </a:p>
          <a:p>
            <a:pPr lvl="1"/>
            <a:r>
              <a:rPr lang="en-US" dirty="0" smtClean="0"/>
              <a:t>DES</a:t>
            </a:r>
          </a:p>
          <a:p>
            <a:pPr lvl="1"/>
            <a:r>
              <a:rPr lang="en-US" dirty="0" smtClean="0"/>
              <a:t>DAS</a:t>
            </a:r>
          </a:p>
          <a:p>
            <a:pPr lvl="1"/>
            <a:r>
              <a:rPr lang="en-US" dirty="0" smtClean="0"/>
              <a:t>DGYS</a:t>
            </a:r>
          </a:p>
          <a:p>
            <a:pPr lvl="1"/>
            <a:r>
              <a:rPr lang="en-US" dirty="0" smtClean="0"/>
              <a:t>DSS</a:t>
            </a:r>
          </a:p>
        </p:txBody>
      </p:sp>
    </p:spTree>
    <p:extLst>
      <p:ext uri="{BB962C8B-B14F-4D97-AF65-F5344CB8AC3E}">
        <p14:creationId xmlns:p14="http://schemas.microsoft.com/office/powerpoint/2010/main" val="9867032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/>
          <p:cNvSpPr/>
          <p:nvPr/>
        </p:nvSpPr>
        <p:spPr>
          <a:xfrm>
            <a:off x="275" y="0"/>
            <a:ext cx="9143725" cy="74734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A DOS Kormányhatározat</a:t>
            </a:r>
            <a:endParaRPr lang="hu-HU" sz="2400" b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241300" y="1598862"/>
            <a:ext cx="8721725" cy="21236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lvl="0" fontAlgn="base"/>
            <a:r>
              <a:rPr lang="en-US" sz="2200" dirty="0"/>
              <a:t>A </a:t>
            </a:r>
            <a:r>
              <a:rPr lang="en-US" sz="2200" dirty="0" err="1"/>
              <a:t>Kormány</a:t>
            </a:r>
            <a:r>
              <a:rPr lang="en-US" sz="2200" dirty="0"/>
              <a:t> </a:t>
            </a:r>
            <a:r>
              <a:rPr lang="en-US" sz="2200" dirty="0" err="1"/>
              <a:t>biztosítani</a:t>
            </a:r>
            <a:r>
              <a:rPr lang="en-US" sz="2200" dirty="0"/>
              <a:t> </a:t>
            </a:r>
            <a:r>
              <a:rPr lang="en-US" sz="2200" dirty="0" err="1"/>
              <a:t>kívánja</a:t>
            </a:r>
            <a:r>
              <a:rPr lang="en-US" sz="2200" dirty="0"/>
              <a:t>, </a:t>
            </a:r>
            <a:r>
              <a:rPr lang="en-US" sz="2200" dirty="0" err="1"/>
              <a:t>hogy</a:t>
            </a:r>
            <a:r>
              <a:rPr lang="en-US" sz="2200" dirty="0"/>
              <a:t> a </a:t>
            </a:r>
            <a:r>
              <a:rPr lang="en-US" sz="2200" dirty="0" err="1"/>
              <a:t>Nemzeti</a:t>
            </a:r>
            <a:r>
              <a:rPr lang="en-US" sz="2200" dirty="0"/>
              <a:t> </a:t>
            </a:r>
            <a:r>
              <a:rPr lang="en-US" sz="2200" dirty="0" err="1"/>
              <a:t>alaptanterv</a:t>
            </a:r>
            <a:r>
              <a:rPr lang="en-US" sz="2200" dirty="0"/>
              <a:t> (Nat) </a:t>
            </a:r>
            <a:r>
              <a:rPr lang="en-US" sz="2200" dirty="0" err="1"/>
              <a:t>és</a:t>
            </a:r>
            <a:r>
              <a:rPr lang="en-US" sz="2200" dirty="0"/>
              <a:t> a </a:t>
            </a:r>
            <a:r>
              <a:rPr lang="en-US" sz="2200" dirty="0" err="1"/>
              <a:t>kerettantervek</a:t>
            </a:r>
            <a:r>
              <a:rPr lang="en-US" sz="2200" dirty="0"/>
              <a:t> </a:t>
            </a:r>
            <a:r>
              <a:rPr lang="en-US" sz="2200" dirty="0" err="1"/>
              <a:t>már</a:t>
            </a:r>
            <a:r>
              <a:rPr lang="en-US" sz="2200" dirty="0"/>
              <a:t> </a:t>
            </a:r>
            <a:r>
              <a:rPr lang="en-US" sz="2200" dirty="0" err="1"/>
              <a:t>megkezdett</a:t>
            </a:r>
            <a:r>
              <a:rPr lang="en-US" sz="2200" dirty="0"/>
              <a:t> </a:t>
            </a:r>
            <a:r>
              <a:rPr lang="en-US" sz="2200" dirty="0" err="1"/>
              <a:t>felülvizsgálata</a:t>
            </a:r>
            <a:r>
              <a:rPr lang="en-US" sz="2200" dirty="0"/>
              <a:t> </a:t>
            </a:r>
            <a:r>
              <a:rPr lang="en-US" sz="2200" dirty="0" err="1"/>
              <a:t>során</a:t>
            </a:r>
            <a:r>
              <a:rPr lang="en-US" sz="2200" dirty="0"/>
              <a:t> a </a:t>
            </a:r>
            <a:r>
              <a:rPr lang="en-US" sz="2200" dirty="0" err="1"/>
              <a:t>Stratégia</a:t>
            </a:r>
            <a:r>
              <a:rPr lang="en-US" sz="2200" dirty="0"/>
              <a:t> </a:t>
            </a:r>
            <a:r>
              <a:rPr lang="en-US" sz="2200" dirty="0" err="1"/>
              <a:t>célkitűzései</a:t>
            </a:r>
            <a:r>
              <a:rPr lang="en-US" sz="2200" dirty="0"/>
              <a:t> </a:t>
            </a:r>
            <a:r>
              <a:rPr lang="en-US" sz="2200" dirty="0" err="1"/>
              <a:t>érvényesüljenek</a:t>
            </a:r>
            <a:r>
              <a:rPr lang="en-US" sz="2200" dirty="0"/>
              <a:t>. </a:t>
            </a:r>
          </a:p>
          <a:p>
            <a:pPr lvl="0" fontAlgn="base"/>
            <a:r>
              <a:rPr lang="en-US" sz="2200" dirty="0" err="1"/>
              <a:t>Státusz</a:t>
            </a:r>
            <a:r>
              <a:rPr lang="en-US" sz="2200" dirty="0"/>
              <a:t>:</a:t>
            </a:r>
          </a:p>
          <a:p>
            <a:pPr lvl="0" fontAlgn="base"/>
            <a:r>
              <a:rPr lang="en-US" sz="2200" dirty="0" smtClean="0"/>
              <a:t>	A </a:t>
            </a:r>
            <a:r>
              <a:rPr lang="en-US" sz="2200" dirty="0" err="1"/>
              <a:t>feladat</a:t>
            </a:r>
            <a:r>
              <a:rPr lang="en-US" sz="2200" dirty="0"/>
              <a:t> </a:t>
            </a:r>
            <a:r>
              <a:rPr lang="en-US" sz="2200" dirty="0" err="1"/>
              <a:t>végrehajtása</a:t>
            </a:r>
            <a:r>
              <a:rPr lang="en-US" sz="2200" dirty="0"/>
              <a:t> </a:t>
            </a:r>
            <a:r>
              <a:rPr lang="en-US" sz="2200" dirty="0" err="1"/>
              <a:t>az</a:t>
            </a:r>
            <a:r>
              <a:rPr lang="en-US" sz="2200" dirty="0"/>
              <a:t> EFOP 3.2.15. </a:t>
            </a:r>
            <a:r>
              <a:rPr lang="en-US" sz="2200" dirty="0" err="1"/>
              <a:t>konstrukció</a:t>
            </a:r>
            <a:r>
              <a:rPr lang="en-US" sz="2200" dirty="0"/>
              <a:t> </a:t>
            </a:r>
            <a:r>
              <a:rPr lang="en-US" sz="2200" dirty="0" err="1"/>
              <a:t>keretében</a:t>
            </a:r>
            <a:r>
              <a:rPr lang="en-US" sz="2200" dirty="0"/>
              <a:t> </a:t>
            </a:r>
            <a:r>
              <a:rPr lang="en-US" sz="2200" dirty="0" smtClean="0"/>
              <a:t>	</a:t>
            </a:r>
            <a:r>
              <a:rPr lang="en-US" sz="2200" dirty="0" err="1" smtClean="0"/>
              <a:t>megkezdődött</a:t>
            </a:r>
            <a:r>
              <a:rPr lang="en-US" sz="2200" dirty="0"/>
              <a:t>.</a:t>
            </a:r>
          </a:p>
        </p:txBody>
      </p:sp>
      <p:sp>
        <p:nvSpPr>
          <p:cNvPr id="2" name="AutoShape 2" descr="Képtalálat a következőre: „data protection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5725"/>
            <a:ext cx="1724025" cy="568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5728" y="160338"/>
            <a:ext cx="848272" cy="424136"/>
          </a:xfrm>
          <a:prstGeom prst="rect">
            <a:avLst/>
          </a:prstGeom>
        </p:spPr>
      </p:pic>
      <p:sp>
        <p:nvSpPr>
          <p:cNvPr id="8" name="Lekerekített téglalap 2"/>
          <p:cNvSpPr/>
          <p:nvPr/>
        </p:nvSpPr>
        <p:spPr>
          <a:xfrm>
            <a:off x="1805114" y="1024186"/>
            <a:ext cx="2539999" cy="35242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/>
              <a:t>Köznevelés</a:t>
            </a:r>
          </a:p>
        </p:txBody>
      </p:sp>
      <p:sp>
        <p:nvSpPr>
          <p:cNvPr id="9" name="Lekerekített téglalap 2"/>
          <p:cNvSpPr/>
          <p:nvPr/>
        </p:nvSpPr>
        <p:spPr>
          <a:xfrm>
            <a:off x="5080001" y="1024186"/>
            <a:ext cx="2539999" cy="35242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/>
              <a:t>Szakképzés</a:t>
            </a:r>
          </a:p>
        </p:txBody>
      </p:sp>
    </p:spTree>
    <p:extLst>
      <p:ext uri="{BB962C8B-B14F-4D97-AF65-F5344CB8AC3E}">
        <p14:creationId xmlns:p14="http://schemas.microsoft.com/office/powerpoint/2010/main" val="131277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/>
          <p:cNvSpPr/>
          <p:nvPr/>
        </p:nvSpPr>
        <p:spPr>
          <a:xfrm>
            <a:off x="275" y="0"/>
            <a:ext cx="9143725" cy="74734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A DOS megalapozása</a:t>
            </a:r>
            <a:endParaRPr lang="hu-HU" sz="2400" b="1" dirty="0"/>
          </a:p>
        </p:txBody>
      </p:sp>
      <p:sp>
        <p:nvSpPr>
          <p:cNvPr id="2" name="AutoShape 2" descr="Képtalálat a következőre: „data protection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5725"/>
            <a:ext cx="1724025" cy="568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5728" y="160338"/>
            <a:ext cx="848272" cy="424136"/>
          </a:xfrm>
          <a:prstGeom prst="rect">
            <a:avLst/>
          </a:prstGeom>
        </p:spPr>
      </p:pic>
      <p:sp>
        <p:nvSpPr>
          <p:cNvPr id="8" name="Lekerekített téglalap 2"/>
          <p:cNvSpPr/>
          <p:nvPr/>
        </p:nvSpPr>
        <p:spPr>
          <a:xfrm>
            <a:off x="2688966" y="1091474"/>
            <a:ext cx="3766341" cy="35242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/>
              <a:t>Hagyományos oktatás</a:t>
            </a:r>
            <a:endParaRPr lang="hu-HU" sz="2000" b="1" dirty="0"/>
          </a:p>
        </p:txBody>
      </p:sp>
      <p:sp>
        <p:nvSpPr>
          <p:cNvPr id="4" name="Smiley Face 3"/>
          <p:cNvSpPr/>
          <p:nvPr/>
        </p:nvSpPr>
        <p:spPr>
          <a:xfrm>
            <a:off x="505297" y="5575570"/>
            <a:ext cx="415046" cy="408562"/>
          </a:xfrm>
          <a:prstGeom prst="smileyFac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miley Face 9"/>
          <p:cNvSpPr/>
          <p:nvPr/>
        </p:nvSpPr>
        <p:spPr>
          <a:xfrm>
            <a:off x="1366869" y="5575570"/>
            <a:ext cx="415046" cy="408562"/>
          </a:xfrm>
          <a:prstGeom prst="smileyFac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miley Face 12"/>
          <p:cNvSpPr/>
          <p:nvPr/>
        </p:nvSpPr>
        <p:spPr>
          <a:xfrm>
            <a:off x="2228441" y="5575570"/>
            <a:ext cx="415046" cy="408562"/>
          </a:xfrm>
          <a:prstGeom prst="smileyFac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miley Face 14"/>
          <p:cNvSpPr/>
          <p:nvPr/>
        </p:nvSpPr>
        <p:spPr>
          <a:xfrm>
            <a:off x="3090013" y="5575570"/>
            <a:ext cx="415046" cy="408562"/>
          </a:xfrm>
          <a:prstGeom prst="smileyFac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iley Face 15"/>
          <p:cNvSpPr/>
          <p:nvPr/>
        </p:nvSpPr>
        <p:spPr>
          <a:xfrm>
            <a:off x="3951585" y="5575570"/>
            <a:ext cx="415046" cy="408562"/>
          </a:xfrm>
          <a:prstGeom prst="smileyFac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miley Face 16"/>
          <p:cNvSpPr/>
          <p:nvPr/>
        </p:nvSpPr>
        <p:spPr>
          <a:xfrm>
            <a:off x="4813157" y="5575570"/>
            <a:ext cx="415046" cy="408562"/>
          </a:xfrm>
          <a:prstGeom prst="smileyFac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miley Face 17"/>
          <p:cNvSpPr/>
          <p:nvPr/>
        </p:nvSpPr>
        <p:spPr>
          <a:xfrm>
            <a:off x="5674729" y="5575570"/>
            <a:ext cx="415046" cy="408562"/>
          </a:xfrm>
          <a:prstGeom prst="smileyFac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miley Face 18"/>
          <p:cNvSpPr/>
          <p:nvPr/>
        </p:nvSpPr>
        <p:spPr>
          <a:xfrm>
            <a:off x="6536301" y="5575570"/>
            <a:ext cx="415046" cy="408562"/>
          </a:xfrm>
          <a:prstGeom prst="smileyFac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miley Face 19"/>
          <p:cNvSpPr/>
          <p:nvPr/>
        </p:nvSpPr>
        <p:spPr>
          <a:xfrm>
            <a:off x="7397873" y="5575570"/>
            <a:ext cx="415046" cy="408562"/>
          </a:xfrm>
          <a:prstGeom prst="smileyFac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miley Face 20"/>
          <p:cNvSpPr/>
          <p:nvPr/>
        </p:nvSpPr>
        <p:spPr>
          <a:xfrm>
            <a:off x="8259444" y="5575570"/>
            <a:ext cx="415046" cy="408562"/>
          </a:xfrm>
          <a:prstGeom prst="smileyFac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iley Face 5"/>
          <p:cNvSpPr/>
          <p:nvPr/>
        </p:nvSpPr>
        <p:spPr>
          <a:xfrm>
            <a:off x="3633814" y="3073940"/>
            <a:ext cx="1050587" cy="1050588"/>
          </a:xfrm>
          <a:prstGeom prst="smileyFac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Curved Connector 8"/>
          <p:cNvCxnSpPr>
            <a:stCxn id="6" idx="4"/>
            <a:endCxn id="4" idx="0"/>
          </p:cNvCxnSpPr>
          <p:nvPr/>
        </p:nvCxnSpPr>
        <p:spPr>
          <a:xfrm rot="5400000">
            <a:off x="1710443" y="3126905"/>
            <a:ext cx="1451042" cy="3446288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31"/>
          <p:cNvCxnSpPr>
            <a:stCxn id="6" idx="4"/>
            <a:endCxn id="10" idx="0"/>
          </p:cNvCxnSpPr>
          <p:nvPr/>
        </p:nvCxnSpPr>
        <p:spPr>
          <a:xfrm rot="5400000">
            <a:off x="2141229" y="3557691"/>
            <a:ext cx="1451042" cy="2584716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urved Connector 34"/>
          <p:cNvCxnSpPr>
            <a:stCxn id="6" idx="4"/>
            <a:endCxn id="13" idx="0"/>
          </p:cNvCxnSpPr>
          <p:nvPr/>
        </p:nvCxnSpPr>
        <p:spPr>
          <a:xfrm rot="5400000">
            <a:off x="2572015" y="3988477"/>
            <a:ext cx="1451042" cy="1723144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urved Connector 37"/>
          <p:cNvCxnSpPr>
            <a:stCxn id="6" idx="4"/>
            <a:endCxn id="15" idx="0"/>
          </p:cNvCxnSpPr>
          <p:nvPr/>
        </p:nvCxnSpPr>
        <p:spPr>
          <a:xfrm rot="5400000">
            <a:off x="3002801" y="4419263"/>
            <a:ext cx="1451042" cy="861572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urved Connector 40"/>
          <p:cNvCxnSpPr>
            <a:stCxn id="6" idx="4"/>
            <a:endCxn id="16" idx="0"/>
          </p:cNvCxnSpPr>
          <p:nvPr/>
        </p:nvCxnSpPr>
        <p:spPr>
          <a:xfrm rot="5400000">
            <a:off x="3433587" y="4850049"/>
            <a:ext cx="1451042" cy="12700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urved Connector 43"/>
          <p:cNvCxnSpPr>
            <a:stCxn id="6" idx="4"/>
            <a:endCxn id="17" idx="0"/>
          </p:cNvCxnSpPr>
          <p:nvPr/>
        </p:nvCxnSpPr>
        <p:spPr>
          <a:xfrm rot="16200000" flipH="1">
            <a:off x="3864373" y="4419263"/>
            <a:ext cx="1451042" cy="861572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urved Connector 46"/>
          <p:cNvCxnSpPr>
            <a:stCxn id="6" idx="4"/>
            <a:endCxn id="18" idx="0"/>
          </p:cNvCxnSpPr>
          <p:nvPr/>
        </p:nvCxnSpPr>
        <p:spPr>
          <a:xfrm rot="16200000" flipH="1">
            <a:off x="4295159" y="3988477"/>
            <a:ext cx="1451042" cy="1723144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urved Connector 49"/>
          <p:cNvCxnSpPr>
            <a:stCxn id="6" idx="4"/>
            <a:endCxn id="19" idx="0"/>
          </p:cNvCxnSpPr>
          <p:nvPr/>
        </p:nvCxnSpPr>
        <p:spPr>
          <a:xfrm rot="16200000" flipH="1">
            <a:off x="4725945" y="3557691"/>
            <a:ext cx="1451042" cy="2584716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urved Connector 52"/>
          <p:cNvCxnSpPr>
            <a:stCxn id="6" idx="4"/>
            <a:endCxn id="20" idx="0"/>
          </p:cNvCxnSpPr>
          <p:nvPr/>
        </p:nvCxnSpPr>
        <p:spPr>
          <a:xfrm rot="16200000" flipH="1">
            <a:off x="5156731" y="3126905"/>
            <a:ext cx="1451042" cy="3446288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Curved Connector 55"/>
          <p:cNvCxnSpPr>
            <a:stCxn id="6" idx="4"/>
            <a:endCxn id="21" idx="0"/>
          </p:cNvCxnSpPr>
          <p:nvPr/>
        </p:nvCxnSpPr>
        <p:spPr>
          <a:xfrm rot="16200000" flipH="1">
            <a:off x="5587516" y="2696119"/>
            <a:ext cx="1451042" cy="4307859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644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7174" y="755988"/>
            <a:ext cx="4826000" cy="3619500"/>
          </a:xfrm>
          <a:prstGeom prst="rect">
            <a:avLst/>
          </a:prstGeom>
        </p:spPr>
      </p:pic>
      <p:sp>
        <p:nvSpPr>
          <p:cNvPr id="11" name="Téglalap 10"/>
          <p:cNvSpPr/>
          <p:nvPr/>
        </p:nvSpPr>
        <p:spPr>
          <a:xfrm>
            <a:off x="275" y="0"/>
            <a:ext cx="9143725" cy="74734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A DOS megalapozása</a:t>
            </a:r>
            <a:endParaRPr lang="hu-HU" sz="2400" b="1" dirty="0"/>
          </a:p>
        </p:txBody>
      </p:sp>
      <p:sp>
        <p:nvSpPr>
          <p:cNvPr id="2" name="AutoShape 2" descr="Képtalálat a következőre: „data protection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5725"/>
            <a:ext cx="1724025" cy="568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5728" y="160338"/>
            <a:ext cx="848272" cy="424136"/>
          </a:xfrm>
          <a:prstGeom prst="rect">
            <a:avLst/>
          </a:prstGeom>
        </p:spPr>
      </p:pic>
      <p:sp>
        <p:nvSpPr>
          <p:cNvPr id="8" name="Lekerekített téglalap 2"/>
          <p:cNvSpPr/>
          <p:nvPr/>
        </p:nvSpPr>
        <p:spPr>
          <a:xfrm>
            <a:off x="2688966" y="1091474"/>
            <a:ext cx="3766341" cy="35242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/>
              <a:t>Digitális oktatás</a:t>
            </a:r>
            <a:endParaRPr lang="hu-HU" sz="2000" b="1" dirty="0"/>
          </a:p>
        </p:txBody>
      </p:sp>
      <p:sp>
        <p:nvSpPr>
          <p:cNvPr id="4" name="Smiley Face 3"/>
          <p:cNvSpPr/>
          <p:nvPr/>
        </p:nvSpPr>
        <p:spPr>
          <a:xfrm>
            <a:off x="505297" y="5575570"/>
            <a:ext cx="415046" cy="408562"/>
          </a:xfrm>
          <a:prstGeom prst="smileyFac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miley Face 9"/>
          <p:cNvSpPr/>
          <p:nvPr/>
        </p:nvSpPr>
        <p:spPr>
          <a:xfrm>
            <a:off x="1366869" y="5575570"/>
            <a:ext cx="415046" cy="408562"/>
          </a:xfrm>
          <a:prstGeom prst="smileyFac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miley Face 12"/>
          <p:cNvSpPr/>
          <p:nvPr/>
        </p:nvSpPr>
        <p:spPr>
          <a:xfrm>
            <a:off x="2228441" y="5575570"/>
            <a:ext cx="415046" cy="408562"/>
          </a:xfrm>
          <a:prstGeom prst="smileyFac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miley Face 14"/>
          <p:cNvSpPr/>
          <p:nvPr/>
        </p:nvSpPr>
        <p:spPr>
          <a:xfrm>
            <a:off x="3090013" y="5575570"/>
            <a:ext cx="415046" cy="408562"/>
          </a:xfrm>
          <a:prstGeom prst="smileyFac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iley Face 15"/>
          <p:cNvSpPr/>
          <p:nvPr/>
        </p:nvSpPr>
        <p:spPr>
          <a:xfrm>
            <a:off x="3951585" y="5575570"/>
            <a:ext cx="415046" cy="408562"/>
          </a:xfrm>
          <a:prstGeom prst="smileyFace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miley Face 16"/>
          <p:cNvSpPr/>
          <p:nvPr/>
        </p:nvSpPr>
        <p:spPr>
          <a:xfrm>
            <a:off x="4813157" y="5575570"/>
            <a:ext cx="415046" cy="408562"/>
          </a:xfrm>
          <a:prstGeom prst="smileyFace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miley Face 17"/>
          <p:cNvSpPr/>
          <p:nvPr/>
        </p:nvSpPr>
        <p:spPr>
          <a:xfrm>
            <a:off x="5674729" y="5575570"/>
            <a:ext cx="415046" cy="408562"/>
          </a:xfrm>
          <a:prstGeom prst="smileyFace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miley Face 18"/>
          <p:cNvSpPr/>
          <p:nvPr/>
        </p:nvSpPr>
        <p:spPr>
          <a:xfrm>
            <a:off x="6536301" y="5575570"/>
            <a:ext cx="415046" cy="408562"/>
          </a:xfrm>
          <a:prstGeom prst="smileyFac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miley Face 19"/>
          <p:cNvSpPr/>
          <p:nvPr/>
        </p:nvSpPr>
        <p:spPr>
          <a:xfrm>
            <a:off x="7397873" y="5575570"/>
            <a:ext cx="415046" cy="408562"/>
          </a:xfrm>
          <a:prstGeom prst="smileyFac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miley Face 20"/>
          <p:cNvSpPr/>
          <p:nvPr/>
        </p:nvSpPr>
        <p:spPr>
          <a:xfrm>
            <a:off x="8259444" y="5575570"/>
            <a:ext cx="415046" cy="408562"/>
          </a:xfrm>
          <a:prstGeom prst="smileyFac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iley Face 5"/>
          <p:cNvSpPr/>
          <p:nvPr/>
        </p:nvSpPr>
        <p:spPr>
          <a:xfrm>
            <a:off x="3633814" y="3073940"/>
            <a:ext cx="1050587" cy="1050588"/>
          </a:xfrm>
          <a:prstGeom prst="smileyFac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Curved Connector 8"/>
          <p:cNvCxnSpPr>
            <a:stCxn id="10" idx="1"/>
            <a:endCxn id="4" idx="7"/>
          </p:cNvCxnSpPr>
          <p:nvPr/>
        </p:nvCxnSpPr>
        <p:spPr>
          <a:xfrm rot="16200000" flipV="1">
            <a:off x="1143606" y="5351358"/>
            <a:ext cx="12700" cy="568090"/>
          </a:xfrm>
          <a:prstGeom prst="curvedConnector3">
            <a:avLst>
              <a:gd name="adj1" fmla="val 2271126"/>
            </a:avLst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31"/>
          <p:cNvCxnSpPr>
            <a:stCxn id="6" idx="4"/>
            <a:endCxn id="10" idx="0"/>
          </p:cNvCxnSpPr>
          <p:nvPr/>
        </p:nvCxnSpPr>
        <p:spPr>
          <a:xfrm rot="5400000">
            <a:off x="2141229" y="3557691"/>
            <a:ext cx="1451042" cy="2584716"/>
          </a:xfrm>
          <a:prstGeom prst="curved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urved Connector 34"/>
          <p:cNvCxnSpPr>
            <a:stCxn id="10" idx="7"/>
            <a:endCxn id="13" idx="1"/>
          </p:cNvCxnSpPr>
          <p:nvPr/>
        </p:nvCxnSpPr>
        <p:spPr>
          <a:xfrm rot="5400000" flipH="1" flipV="1">
            <a:off x="2005178" y="5351358"/>
            <a:ext cx="12700" cy="568090"/>
          </a:xfrm>
          <a:prstGeom prst="curvedConnector3">
            <a:avLst>
              <a:gd name="adj1" fmla="val 2271126"/>
            </a:avLst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urved Connector 37"/>
          <p:cNvCxnSpPr>
            <a:stCxn id="13" idx="7"/>
            <a:endCxn id="15" idx="1"/>
          </p:cNvCxnSpPr>
          <p:nvPr/>
        </p:nvCxnSpPr>
        <p:spPr>
          <a:xfrm rot="5400000" flipH="1" flipV="1">
            <a:off x="2866750" y="5351358"/>
            <a:ext cx="12700" cy="568090"/>
          </a:xfrm>
          <a:prstGeom prst="curvedConnector3">
            <a:avLst>
              <a:gd name="adj1" fmla="val 2271126"/>
            </a:avLst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urved Connector 40"/>
          <p:cNvCxnSpPr>
            <a:stCxn id="17" idx="1"/>
            <a:endCxn id="16" idx="7"/>
          </p:cNvCxnSpPr>
          <p:nvPr/>
        </p:nvCxnSpPr>
        <p:spPr>
          <a:xfrm rot="16200000" flipV="1">
            <a:off x="4589894" y="5351358"/>
            <a:ext cx="12700" cy="568090"/>
          </a:xfrm>
          <a:prstGeom prst="curvedConnector3">
            <a:avLst>
              <a:gd name="adj1" fmla="val 2271126"/>
            </a:avLst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urved Connector 43"/>
          <p:cNvCxnSpPr>
            <a:stCxn id="6" idx="4"/>
            <a:endCxn id="17" idx="0"/>
          </p:cNvCxnSpPr>
          <p:nvPr/>
        </p:nvCxnSpPr>
        <p:spPr>
          <a:xfrm rot="16200000" flipH="1">
            <a:off x="3864373" y="4419263"/>
            <a:ext cx="1451042" cy="861572"/>
          </a:xfrm>
          <a:prstGeom prst="curvedConnector3">
            <a:avLst>
              <a:gd name="adj1" fmla="val 50000"/>
            </a:avLst>
          </a:prstGeom>
          <a:ln>
            <a:headEnd type="triangle" w="med" len="me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urved Connector 46"/>
          <p:cNvCxnSpPr>
            <a:stCxn id="17" idx="7"/>
            <a:endCxn id="18" idx="1"/>
          </p:cNvCxnSpPr>
          <p:nvPr/>
        </p:nvCxnSpPr>
        <p:spPr>
          <a:xfrm rot="5400000" flipH="1" flipV="1">
            <a:off x="5451466" y="5351358"/>
            <a:ext cx="12700" cy="568090"/>
          </a:xfrm>
          <a:prstGeom prst="curvedConnector3">
            <a:avLst>
              <a:gd name="adj1" fmla="val 2271126"/>
            </a:avLst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urved Connector 49"/>
          <p:cNvCxnSpPr>
            <a:stCxn id="20" idx="1"/>
            <a:endCxn id="19" idx="7"/>
          </p:cNvCxnSpPr>
          <p:nvPr/>
        </p:nvCxnSpPr>
        <p:spPr>
          <a:xfrm rot="16200000" flipV="1">
            <a:off x="7174610" y="5351358"/>
            <a:ext cx="12700" cy="568090"/>
          </a:xfrm>
          <a:prstGeom prst="curvedConnector3">
            <a:avLst>
              <a:gd name="adj1" fmla="val 2271126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urved Connector 52"/>
          <p:cNvCxnSpPr>
            <a:stCxn id="26" idx="2"/>
            <a:endCxn id="20" idx="0"/>
          </p:cNvCxnSpPr>
          <p:nvPr/>
        </p:nvCxnSpPr>
        <p:spPr>
          <a:xfrm rot="16200000" flipH="1">
            <a:off x="6847532" y="4817706"/>
            <a:ext cx="1510876" cy="4851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Curved Connector 55"/>
          <p:cNvCxnSpPr>
            <a:stCxn id="20" idx="7"/>
            <a:endCxn id="21" idx="1"/>
          </p:cNvCxnSpPr>
          <p:nvPr/>
        </p:nvCxnSpPr>
        <p:spPr>
          <a:xfrm rot="5400000" flipH="1" flipV="1">
            <a:off x="8036181" y="5351359"/>
            <a:ext cx="12700" cy="568089"/>
          </a:xfrm>
          <a:prstGeom prst="curvedConnector3">
            <a:avLst>
              <a:gd name="adj1" fmla="val 2271126"/>
            </a:avLst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Bevel 25"/>
          <p:cNvSpPr/>
          <p:nvPr/>
        </p:nvSpPr>
        <p:spPr>
          <a:xfrm>
            <a:off x="7250349" y="3623707"/>
            <a:ext cx="700391" cy="440987"/>
          </a:xfrm>
          <a:prstGeom prst="beve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NKP</a:t>
            </a:r>
            <a:endParaRPr lang="en-US"/>
          </a:p>
        </p:txBody>
      </p:sp>
      <p:sp>
        <p:nvSpPr>
          <p:cNvPr id="37" name="Bevel 36"/>
          <p:cNvSpPr/>
          <p:nvPr/>
        </p:nvSpPr>
        <p:spPr>
          <a:xfrm>
            <a:off x="920343" y="3630057"/>
            <a:ext cx="1375230" cy="440987"/>
          </a:xfrm>
          <a:prstGeom prst="beve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Internet</a:t>
            </a:r>
            <a:endParaRPr lang="en-US" dirty="0"/>
          </a:p>
        </p:txBody>
      </p:sp>
      <p:cxnSp>
        <p:nvCxnSpPr>
          <p:cNvPr id="39" name="Curved Connector 38"/>
          <p:cNvCxnSpPr>
            <a:stCxn id="37" idx="3"/>
            <a:endCxn id="15" idx="0"/>
          </p:cNvCxnSpPr>
          <p:nvPr/>
        </p:nvCxnSpPr>
        <p:spPr>
          <a:xfrm rot="16200000" flipH="1">
            <a:off x="1672923" y="3950956"/>
            <a:ext cx="1559649" cy="1689578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urved Connector 56"/>
          <p:cNvCxnSpPr>
            <a:stCxn id="18" idx="5"/>
            <a:endCxn id="19" idx="3"/>
          </p:cNvCxnSpPr>
          <p:nvPr/>
        </p:nvCxnSpPr>
        <p:spPr>
          <a:xfrm rot="16200000" flipH="1">
            <a:off x="6313038" y="5640254"/>
            <a:ext cx="12700" cy="568090"/>
          </a:xfrm>
          <a:prstGeom prst="curvedConnector3">
            <a:avLst>
              <a:gd name="adj1" fmla="val 1811551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Curved Connector 60"/>
          <p:cNvCxnSpPr>
            <a:stCxn id="18" idx="4"/>
            <a:endCxn id="20" idx="4"/>
          </p:cNvCxnSpPr>
          <p:nvPr/>
        </p:nvCxnSpPr>
        <p:spPr>
          <a:xfrm rot="16200000" flipH="1">
            <a:off x="6743824" y="5122560"/>
            <a:ext cx="12700" cy="1723144"/>
          </a:xfrm>
          <a:prstGeom prst="curvedConnector3">
            <a:avLst>
              <a:gd name="adj1" fmla="val 2361701"/>
            </a:avLst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Curved Up Arrow 66"/>
          <p:cNvSpPr/>
          <p:nvPr/>
        </p:nvSpPr>
        <p:spPr>
          <a:xfrm>
            <a:off x="1511030" y="6096000"/>
            <a:ext cx="3662741" cy="709157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8" name="Curved Connector 67"/>
          <p:cNvCxnSpPr>
            <a:stCxn id="26" idx="5"/>
            <a:endCxn id="18" idx="0"/>
          </p:cNvCxnSpPr>
          <p:nvPr/>
        </p:nvCxnSpPr>
        <p:spPr>
          <a:xfrm rot="10800000" flipV="1">
            <a:off x="5882252" y="3844200"/>
            <a:ext cx="1423220" cy="1731369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Curved Connector 70"/>
          <p:cNvCxnSpPr>
            <a:stCxn id="6" idx="6"/>
            <a:endCxn id="26" idx="5"/>
          </p:cNvCxnSpPr>
          <p:nvPr/>
        </p:nvCxnSpPr>
        <p:spPr>
          <a:xfrm>
            <a:off x="4684401" y="3599234"/>
            <a:ext cx="2621071" cy="244967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Curved Connector 86"/>
          <p:cNvCxnSpPr>
            <a:stCxn id="37" idx="2"/>
            <a:endCxn id="4" idx="0"/>
          </p:cNvCxnSpPr>
          <p:nvPr/>
        </p:nvCxnSpPr>
        <p:spPr>
          <a:xfrm rot="5400000">
            <a:off x="408126" y="4375738"/>
            <a:ext cx="1504526" cy="895138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Curved Connector 91"/>
          <p:cNvCxnSpPr>
            <a:stCxn id="37" idx="0"/>
            <a:endCxn id="16" idx="0"/>
          </p:cNvCxnSpPr>
          <p:nvPr/>
        </p:nvCxnSpPr>
        <p:spPr>
          <a:xfrm>
            <a:off x="2295573" y="3850551"/>
            <a:ext cx="1863535" cy="1725019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6887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6" grpId="0" animBg="1"/>
      <p:bldP spid="37" grpId="0" animBg="1"/>
      <p:bldP spid="6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3780" y="2537647"/>
            <a:ext cx="2720942" cy="2040707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017145" y="1041011"/>
            <a:ext cx="7086339" cy="484532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775"/>
            <a:r>
              <a:rPr lang="en-GB" sz="1800" dirty="0">
                <a:solidFill>
                  <a:srgbClr val="FFFFFF"/>
                </a:solidFill>
              </a:rPr>
              <a:t>Which form factor is most appropriate for students, teachers and staff?</a:t>
            </a: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0" name="Text Placeholder 5"/>
          <p:cNvSpPr txBox="1">
            <a:spLocks/>
          </p:cNvSpPr>
          <p:nvPr/>
        </p:nvSpPr>
        <p:spPr bwMode="auto">
          <a:xfrm>
            <a:off x="68580" y="1903874"/>
            <a:ext cx="3079811" cy="3599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algn="l" defTabSz="1217613" rtl="0" fontAlgn="base">
              <a:lnSpc>
                <a:spcPct val="95000"/>
              </a:lnSpc>
              <a:spcBef>
                <a:spcPct val="0"/>
              </a:spcBef>
              <a:spcAft>
                <a:spcPts val="1600"/>
              </a:spcAft>
              <a:buClr>
                <a:schemeClr val="accent1"/>
              </a:buClr>
              <a:buSzPct val="110000"/>
              <a:buFont typeface="Avenir LT Pro 45 Book"/>
              <a:defRPr lang="en-US" sz="3200" kern="1200" dirty="0" smtClean="0">
                <a:solidFill>
                  <a:schemeClr val="bg1"/>
                </a:solidFill>
                <a:latin typeface="Segoe UI Light"/>
                <a:ea typeface="ＭＳ Ｐゴシック" charset="0"/>
                <a:cs typeface="Segoe UI Light"/>
              </a:defRPr>
            </a:lvl1pPr>
            <a:lvl2pPr marL="300038" indent="-300038" algn="l" defTabSz="1217613" rtl="0" fontAlgn="base">
              <a:lnSpc>
                <a:spcPct val="95000"/>
              </a:lnSpc>
              <a:spcBef>
                <a:spcPct val="0"/>
              </a:spcBef>
              <a:spcAft>
                <a:spcPts val="1600"/>
              </a:spcAft>
              <a:buFont typeface="Arial" pitchFamily="34" charset="0"/>
              <a:buChar char="•"/>
              <a:defRPr lang="en-US" sz="1900" kern="1200" dirty="0">
                <a:solidFill>
                  <a:schemeClr val="bg1"/>
                </a:solidFill>
                <a:latin typeface="+mn-lt"/>
                <a:ea typeface="ＭＳ Ｐゴシック" pitchFamily="34" charset="-128"/>
                <a:cs typeface="+mn-cs"/>
              </a:defRPr>
            </a:lvl2pPr>
            <a:lvl3pPr marL="608013" indent="-303213" algn="l" defTabSz="1217613" rtl="0" fontAlgn="base">
              <a:lnSpc>
                <a:spcPct val="95000"/>
              </a:lnSpc>
              <a:spcBef>
                <a:spcPct val="0"/>
              </a:spcBef>
              <a:spcAft>
                <a:spcPts val="1600"/>
              </a:spcAft>
              <a:buFont typeface="Lucida Grande"/>
              <a:buChar char="-"/>
              <a:defRPr lang="en-US" sz="1900" kern="1200" dirty="0">
                <a:solidFill>
                  <a:schemeClr val="bg1"/>
                </a:solidFill>
                <a:latin typeface="+mn-lt"/>
                <a:ea typeface="ＭＳ Ｐゴシック" pitchFamily="34" charset="-128"/>
                <a:cs typeface="+mn-cs"/>
              </a:defRPr>
            </a:lvl3pPr>
            <a:lvl4pPr marL="835025" indent="-225425" algn="l" defTabSz="1217613" rtl="0" fontAlgn="base">
              <a:lnSpc>
                <a:spcPct val="95000"/>
              </a:lnSpc>
              <a:spcBef>
                <a:spcPct val="0"/>
              </a:spcBef>
              <a:spcAft>
                <a:spcPts val="1600"/>
              </a:spcAft>
              <a:buFont typeface="Arial" pitchFamily="34" charset="0"/>
              <a:buChar char="•"/>
              <a:defRPr lang="en-US" sz="1900" kern="1200" dirty="0">
                <a:solidFill>
                  <a:schemeClr val="bg1"/>
                </a:solidFill>
                <a:latin typeface="+mn-lt"/>
                <a:ea typeface="ＭＳ Ｐゴシック" pitchFamily="34" charset="-128"/>
                <a:cs typeface="+mn-cs"/>
              </a:defRPr>
            </a:lvl4pPr>
            <a:lvl5pPr marL="1217613" indent="-303213" algn="l" defTabSz="1217613" rtl="0" fontAlgn="base">
              <a:lnSpc>
                <a:spcPct val="95000"/>
              </a:lnSpc>
              <a:spcBef>
                <a:spcPct val="0"/>
              </a:spcBef>
              <a:spcAft>
                <a:spcPts val="1600"/>
              </a:spcAft>
              <a:buFont typeface="Lucida Grande"/>
              <a:buChar char="-"/>
              <a:defRPr lang="en-US" sz="1900" kern="1200" dirty="0">
                <a:solidFill>
                  <a:schemeClr val="bg1"/>
                </a:solidFill>
                <a:latin typeface="+mn-lt"/>
                <a:ea typeface="ＭＳ Ｐゴシック" pitchFamily="34" charset="-128"/>
                <a:cs typeface="+mn-cs"/>
              </a:defRPr>
            </a:lvl5pPr>
            <a:lvl6pPr marL="3351999" indent="-304727" algn="l" defTabSz="12189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453" indent="-304727" algn="l" defTabSz="12189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908" indent="-304727" algn="l" defTabSz="12189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361" indent="-304727" algn="l" defTabSz="12189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BCF2"/>
              </a:buClr>
            </a:pPr>
            <a:r>
              <a:rPr lang="en-GB" sz="1800" dirty="0">
                <a:solidFill>
                  <a:srgbClr val="000000">
                    <a:lumMod val="50000"/>
                    <a:lumOff val="50000"/>
                  </a:srgbClr>
                </a:solidFill>
              </a:rPr>
              <a:t>File-ok </a:t>
            </a:r>
            <a:r>
              <a:rPr lang="en-GB" sz="1800" dirty="0" err="1">
                <a:solidFill>
                  <a:srgbClr val="000000">
                    <a:lumMod val="50000"/>
                    <a:lumOff val="50000"/>
                  </a:srgbClr>
                </a:solidFill>
              </a:rPr>
              <a:t>és</a:t>
            </a:r>
            <a:r>
              <a:rPr lang="en-GB" sz="1800" dirty="0">
                <a:solidFill>
                  <a:srgbClr val="000000">
                    <a:lumMod val="50000"/>
                    <a:lumOff val="50000"/>
                  </a:srgbClr>
                </a:solidFill>
              </a:rPr>
              <a:t> </a:t>
            </a:r>
            <a:r>
              <a:rPr lang="en-GB" sz="1800" dirty="0" err="1">
                <a:solidFill>
                  <a:srgbClr val="000000">
                    <a:lumMod val="50000"/>
                    <a:lumOff val="50000"/>
                  </a:srgbClr>
                </a:solidFill>
              </a:rPr>
              <a:t>mappák</a:t>
            </a:r>
            <a:r>
              <a:rPr lang="en-GB" sz="1800" dirty="0">
                <a:solidFill>
                  <a:srgbClr val="000000">
                    <a:lumMod val="50000"/>
                    <a:lumOff val="50000"/>
                  </a:srgbClr>
                </a:solidFill>
              </a:rPr>
              <a:t>, </a:t>
            </a:r>
            <a:r>
              <a:rPr lang="en-GB" sz="1800" dirty="0" err="1">
                <a:solidFill>
                  <a:srgbClr val="000000">
                    <a:lumMod val="50000"/>
                    <a:lumOff val="50000"/>
                  </a:srgbClr>
                </a:solidFill>
              </a:rPr>
              <a:t>saját</a:t>
            </a:r>
            <a:r>
              <a:rPr lang="en-GB" sz="1800" dirty="0">
                <a:solidFill>
                  <a:srgbClr val="000000">
                    <a:lumMod val="50000"/>
                    <a:lumOff val="50000"/>
                  </a:srgbClr>
                </a:solidFill>
              </a:rPr>
              <a:t> </a:t>
            </a:r>
            <a:r>
              <a:rPr lang="en-GB" sz="1800" dirty="0" err="1">
                <a:solidFill>
                  <a:srgbClr val="000000">
                    <a:lumMod val="50000"/>
                    <a:lumOff val="50000"/>
                  </a:srgbClr>
                </a:solidFill>
              </a:rPr>
              <a:t>anyagok</a:t>
            </a:r>
            <a:endParaRPr lang="en-GB" sz="1800" dirty="0">
              <a:solidFill>
                <a:srgbClr val="000000">
                  <a:lumMod val="50000"/>
                  <a:lumOff val="50000"/>
                </a:srgbClr>
              </a:solidFill>
            </a:endParaRPr>
          </a:p>
          <a:p>
            <a:pPr>
              <a:buClr>
                <a:srgbClr val="00BCF2"/>
              </a:buClr>
            </a:pPr>
            <a:r>
              <a:rPr lang="en-GB" sz="1800" dirty="0">
                <a:solidFill>
                  <a:srgbClr val="000000">
                    <a:lumMod val="50000"/>
                    <a:lumOff val="50000"/>
                  </a:srgbClr>
                </a:solidFill>
              </a:rPr>
              <a:t>E-mail</a:t>
            </a:r>
          </a:p>
          <a:p>
            <a:pPr>
              <a:buClr>
                <a:srgbClr val="00BCF2"/>
              </a:buClr>
            </a:pPr>
            <a:r>
              <a:rPr lang="en-GB" sz="1800" dirty="0" err="1">
                <a:solidFill>
                  <a:srgbClr val="000000">
                    <a:lumMod val="50000"/>
                    <a:lumOff val="50000"/>
                  </a:srgbClr>
                </a:solidFill>
              </a:rPr>
              <a:t>Kollaborációs</a:t>
            </a:r>
            <a:r>
              <a:rPr lang="en-GB" sz="1800" dirty="0">
                <a:solidFill>
                  <a:srgbClr val="000000">
                    <a:lumMod val="50000"/>
                    <a:lumOff val="50000"/>
                  </a:srgbClr>
                </a:solidFill>
              </a:rPr>
              <a:t> </a:t>
            </a:r>
            <a:r>
              <a:rPr lang="en-GB" sz="1800" dirty="0" err="1">
                <a:solidFill>
                  <a:srgbClr val="000000">
                    <a:lumMod val="50000"/>
                    <a:lumOff val="50000"/>
                  </a:srgbClr>
                </a:solidFill>
              </a:rPr>
              <a:t>felületek</a:t>
            </a:r>
            <a:endParaRPr lang="en-GB" sz="1800" dirty="0">
              <a:solidFill>
                <a:srgbClr val="000000">
                  <a:lumMod val="50000"/>
                  <a:lumOff val="50000"/>
                </a:srgbClr>
              </a:solidFill>
            </a:endParaRPr>
          </a:p>
          <a:p>
            <a:pPr>
              <a:buClr>
                <a:srgbClr val="00BCF2"/>
              </a:buClr>
            </a:pPr>
            <a:r>
              <a:rPr lang="en-GB" sz="1800" dirty="0" err="1">
                <a:solidFill>
                  <a:srgbClr val="000000">
                    <a:lumMod val="50000"/>
                    <a:lumOff val="50000"/>
                  </a:srgbClr>
                </a:solidFill>
              </a:rPr>
              <a:t>Tanulásmenedzsment</a:t>
            </a:r>
            <a:r>
              <a:rPr lang="en-GB" sz="1800" dirty="0">
                <a:solidFill>
                  <a:srgbClr val="000000">
                    <a:lumMod val="50000"/>
                    <a:lumOff val="50000"/>
                  </a:srgbClr>
                </a:solidFill>
              </a:rPr>
              <a:t> </a:t>
            </a:r>
            <a:r>
              <a:rPr lang="en-GB" sz="1800" dirty="0" err="1">
                <a:solidFill>
                  <a:srgbClr val="000000">
                    <a:lumMod val="50000"/>
                    <a:lumOff val="50000"/>
                  </a:srgbClr>
                </a:solidFill>
              </a:rPr>
              <a:t>rendszerek</a:t>
            </a:r>
            <a:endParaRPr lang="en-GB" sz="1800" dirty="0">
              <a:solidFill>
                <a:srgbClr val="000000">
                  <a:lumMod val="50000"/>
                  <a:lumOff val="50000"/>
                </a:srgbClr>
              </a:solidFill>
            </a:endParaRPr>
          </a:p>
          <a:p>
            <a:pPr>
              <a:buClr>
                <a:srgbClr val="00BCF2"/>
              </a:buClr>
            </a:pPr>
            <a:r>
              <a:rPr lang="en-GB" sz="1800" dirty="0" err="1">
                <a:solidFill>
                  <a:srgbClr val="000000">
                    <a:lumMod val="50000"/>
                    <a:lumOff val="50000"/>
                  </a:srgbClr>
                </a:solidFill>
              </a:rPr>
              <a:t>Tartalommenedzsment</a:t>
            </a:r>
            <a:r>
              <a:rPr lang="en-GB" sz="1800" dirty="0">
                <a:solidFill>
                  <a:srgbClr val="000000">
                    <a:lumMod val="50000"/>
                    <a:lumOff val="50000"/>
                  </a:srgbClr>
                </a:solidFill>
              </a:rPr>
              <a:t> </a:t>
            </a:r>
            <a:r>
              <a:rPr lang="en-GB" sz="1800" dirty="0" err="1">
                <a:solidFill>
                  <a:srgbClr val="000000">
                    <a:lumMod val="50000"/>
                    <a:lumOff val="50000"/>
                  </a:srgbClr>
                </a:solidFill>
              </a:rPr>
              <a:t>rendszerek</a:t>
            </a:r>
            <a:endParaRPr lang="en-GB" sz="1800" dirty="0">
              <a:solidFill>
                <a:srgbClr val="000000">
                  <a:lumMod val="50000"/>
                  <a:lumOff val="50000"/>
                </a:srgbClr>
              </a:solidFill>
            </a:endParaRPr>
          </a:p>
          <a:p>
            <a:pPr>
              <a:buClr>
                <a:srgbClr val="00BCF2"/>
              </a:buClr>
            </a:pPr>
            <a:r>
              <a:rPr lang="en-GB" sz="1800" dirty="0" err="1">
                <a:solidFill>
                  <a:srgbClr val="000000">
                    <a:lumMod val="50000"/>
                    <a:lumOff val="50000"/>
                  </a:srgbClr>
                </a:solidFill>
              </a:rPr>
              <a:t>Tartalmak</a:t>
            </a:r>
            <a:endParaRPr lang="en-GB" sz="1800" dirty="0">
              <a:solidFill>
                <a:srgbClr val="000000">
                  <a:lumMod val="50000"/>
                  <a:lumOff val="50000"/>
                </a:srgbClr>
              </a:solidFill>
            </a:endParaRPr>
          </a:p>
          <a:p>
            <a:pPr>
              <a:buClr>
                <a:srgbClr val="00BCF2"/>
              </a:buClr>
            </a:pPr>
            <a:r>
              <a:rPr lang="en-GB" sz="1800" dirty="0" err="1">
                <a:solidFill>
                  <a:srgbClr val="000000">
                    <a:lumMod val="50000"/>
                    <a:lumOff val="50000"/>
                  </a:srgbClr>
                </a:solidFill>
              </a:rPr>
              <a:t>eKönyvek</a:t>
            </a:r>
            <a:endParaRPr lang="en-GB" sz="1800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1" name="Text Placeholder 5"/>
          <p:cNvSpPr txBox="1">
            <a:spLocks/>
          </p:cNvSpPr>
          <p:nvPr/>
        </p:nvSpPr>
        <p:spPr bwMode="auto">
          <a:xfrm>
            <a:off x="6178585" y="2167024"/>
            <a:ext cx="2894549" cy="3073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algn="l" defTabSz="1217613" rtl="0" fontAlgn="base">
              <a:lnSpc>
                <a:spcPct val="95000"/>
              </a:lnSpc>
              <a:spcBef>
                <a:spcPct val="0"/>
              </a:spcBef>
              <a:spcAft>
                <a:spcPts val="1600"/>
              </a:spcAft>
              <a:buClr>
                <a:schemeClr val="accent1"/>
              </a:buClr>
              <a:buSzPct val="110000"/>
              <a:buFont typeface="Avenir LT Pro 45 Book"/>
              <a:defRPr lang="en-US" sz="3200" kern="1200" dirty="0" smtClean="0">
                <a:solidFill>
                  <a:schemeClr val="bg1"/>
                </a:solidFill>
                <a:latin typeface="Segoe UI Light"/>
                <a:ea typeface="ＭＳ Ｐゴシック" charset="0"/>
                <a:cs typeface="Segoe UI Light"/>
              </a:defRPr>
            </a:lvl1pPr>
            <a:lvl2pPr marL="300038" indent="-300038" algn="l" defTabSz="1217613" rtl="0" fontAlgn="base">
              <a:lnSpc>
                <a:spcPct val="95000"/>
              </a:lnSpc>
              <a:spcBef>
                <a:spcPct val="0"/>
              </a:spcBef>
              <a:spcAft>
                <a:spcPts val="1600"/>
              </a:spcAft>
              <a:buFont typeface="Arial" pitchFamily="34" charset="0"/>
              <a:buChar char="•"/>
              <a:defRPr lang="en-US" sz="1900" kern="1200" dirty="0">
                <a:solidFill>
                  <a:schemeClr val="bg1"/>
                </a:solidFill>
                <a:latin typeface="+mn-lt"/>
                <a:ea typeface="ＭＳ Ｐゴシック" pitchFamily="34" charset="-128"/>
                <a:cs typeface="+mn-cs"/>
              </a:defRPr>
            </a:lvl2pPr>
            <a:lvl3pPr marL="608013" indent="-303213" algn="l" defTabSz="1217613" rtl="0" fontAlgn="base">
              <a:lnSpc>
                <a:spcPct val="95000"/>
              </a:lnSpc>
              <a:spcBef>
                <a:spcPct val="0"/>
              </a:spcBef>
              <a:spcAft>
                <a:spcPts val="1600"/>
              </a:spcAft>
              <a:buFont typeface="Lucida Grande"/>
              <a:buChar char="-"/>
              <a:defRPr lang="en-US" sz="1900" kern="1200" dirty="0">
                <a:solidFill>
                  <a:schemeClr val="bg1"/>
                </a:solidFill>
                <a:latin typeface="+mn-lt"/>
                <a:ea typeface="ＭＳ Ｐゴシック" pitchFamily="34" charset="-128"/>
                <a:cs typeface="+mn-cs"/>
              </a:defRPr>
            </a:lvl3pPr>
            <a:lvl4pPr marL="835025" indent="-225425" algn="l" defTabSz="1217613" rtl="0" fontAlgn="base">
              <a:lnSpc>
                <a:spcPct val="95000"/>
              </a:lnSpc>
              <a:spcBef>
                <a:spcPct val="0"/>
              </a:spcBef>
              <a:spcAft>
                <a:spcPts val="1600"/>
              </a:spcAft>
              <a:buFont typeface="Arial" pitchFamily="34" charset="0"/>
              <a:buChar char="•"/>
              <a:defRPr lang="en-US" sz="1900" kern="1200" dirty="0">
                <a:solidFill>
                  <a:schemeClr val="bg1"/>
                </a:solidFill>
                <a:latin typeface="+mn-lt"/>
                <a:ea typeface="ＭＳ Ｐゴシック" pitchFamily="34" charset="-128"/>
                <a:cs typeface="+mn-cs"/>
              </a:defRPr>
            </a:lvl4pPr>
            <a:lvl5pPr marL="1217613" indent="-303213" algn="l" defTabSz="1217613" rtl="0" fontAlgn="base">
              <a:lnSpc>
                <a:spcPct val="95000"/>
              </a:lnSpc>
              <a:spcBef>
                <a:spcPct val="0"/>
              </a:spcBef>
              <a:spcAft>
                <a:spcPts val="1600"/>
              </a:spcAft>
              <a:buFont typeface="Lucida Grande"/>
              <a:buChar char="-"/>
              <a:defRPr lang="en-US" sz="1900" kern="1200" dirty="0">
                <a:solidFill>
                  <a:schemeClr val="bg1"/>
                </a:solidFill>
                <a:latin typeface="+mn-lt"/>
                <a:ea typeface="ＭＳ Ｐゴシック" pitchFamily="34" charset="-128"/>
                <a:cs typeface="+mn-cs"/>
              </a:defRPr>
            </a:lvl5pPr>
            <a:lvl6pPr marL="3351999" indent="-304727" algn="l" defTabSz="12189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453" indent="-304727" algn="l" defTabSz="12189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908" indent="-304727" algn="l" defTabSz="12189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361" indent="-304727" algn="l" defTabSz="12189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Clr>
                <a:srgbClr val="00BCF2"/>
              </a:buClr>
            </a:pPr>
            <a:r>
              <a:rPr lang="en-GB" sz="1800" dirty="0">
                <a:solidFill>
                  <a:srgbClr val="000000">
                    <a:lumMod val="50000"/>
                    <a:lumOff val="50000"/>
                  </a:srgbClr>
                </a:solidFill>
              </a:rPr>
              <a:t>KRÉTA</a:t>
            </a:r>
          </a:p>
          <a:p>
            <a:pPr algn="r">
              <a:buClr>
                <a:srgbClr val="00BCF2"/>
              </a:buClr>
            </a:pPr>
            <a:r>
              <a:rPr lang="en-GB" sz="1800" dirty="0" err="1">
                <a:solidFill>
                  <a:srgbClr val="000000">
                    <a:lumMod val="50000"/>
                    <a:lumOff val="50000"/>
                  </a:srgbClr>
                </a:solidFill>
              </a:rPr>
              <a:t>Iskolai</a:t>
            </a:r>
            <a:r>
              <a:rPr lang="en-GB" sz="1800" dirty="0">
                <a:solidFill>
                  <a:srgbClr val="000000">
                    <a:lumMod val="50000"/>
                    <a:lumOff val="50000"/>
                  </a:srgbClr>
                </a:solidFill>
              </a:rPr>
              <a:t>/</a:t>
            </a:r>
            <a:r>
              <a:rPr lang="en-GB" sz="1800" dirty="0" err="1">
                <a:solidFill>
                  <a:srgbClr val="000000">
                    <a:lumMod val="50000"/>
                    <a:lumOff val="50000"/>
                  </a:srgbClr>
                </a:solidFill>
              </a:rPr>
              <a:t>egyéb</a:t>
            </a:r>
            <a:r>
              <a:rPr lang="en-GB" sz="1800" dirty="0">
                <a:solidFill>
                  <a:srgbClr val="000000">
                    <a:lumMod val="50000"/>
                    <a:lumOff val="50000"/>
                  </a:srgbClr>
                </a:solidFill>
              </a:rPr>
              <a:t> </a:t>
            </a:r>
            <a:r>
              <a:rPr lang="en-GB" sz="1800" dirty="0" err="1">
                <a:solidFill>
                  <a:srgbClr val="000000">
                    <a:lumMod val="50000"/>
                    <a:lumOff val="50000"/>
                  </a:srgbClr>
                </a:solidFill>
              </a:rPr>
              <a:t>könyvtárak</a:t>
            </a:r>
            <a:endParaRPr lang="en-GB" sz="1800" dirty="0">
              <a:solidFill>
                <a:srgbClr val="000000">
                  <a:lumMod val="50000"/>
                  <a:lumOff val="50000"/>
                </a:srgbClr>
              </a:solidFill>
            </a:endParaRPr>
          </a:p>
          <a:p>
            <a:pPr algn="r">
              <a:buClr>
                <a:srgbClr val="00BCF2"/>
              </a:buClr>
            </a:pPr>
            <a:r>
              <a:rPr lang="en-GB" sz="1800" dirty="0" err="1">
                <a:solidFill>
                  <a:srgbClr val="000000">
                    <a:lumMod val="50000"/>
                    <a:lumOff val="50000"/>
                  </a:srgbClr>
                </a:solidFill>
              </a:rPr>
              <a:t>Házifeladat</a:t>
            </a:r>
            <a:r>
              <a:rPr lang="en-GB" sz="1800" dirty="0">
                <a:solidFill>
                  <a:srgbClr val="000000">
                    <a:lumMod val="50000"/>
                    <a:lumOff val="50000"/>
                  </a:srgbClr>
                </a:solidFill>
              </a:rPr>
              <a:t> </a:t>
            </a:r>
            <a:r>
              <a:rPr lang="en-GB" sz="1800" dirty="0" err="1">
                <a:solidFill>
                  <a:srgbClr val="000000">
                    <a:lumMod val="50000"/>
                    <a:lumOff val="50000"/>
                  </a:srgbClr>
                </a:solidFill>
              </a:rPr>
              <a:t>készítése</a:t>
            </a:r>
            <a:endParaRPr lang="en-GB" sz="1800" dirty="0">
              <a:solidFill>
                <a:srgbClr val="000000">
                  <a:lumMod val="50000"/>
                  <a:lumOff val="50000"/>
                </a:srgbClr>
              </a:solidFill>
            </a:endParaRPr>
          </a:p>
          <a:p>
            <a:pPr algn="r">
              <a:buClr>
                <a:srgbClr val="00BCF2"/>
              </a:buClr>
            </a:pPr>
            <a:r>
              <a:rPr lang="en-GB" sz="1800" dirty="0" err="1">
                <a:solidFill>
                  <a:srgbClr val="000000">
                    <a:lumMod val="50000"/>
                    <a:lumOff val="50000"/>
                  </a:srgbClr>
                </a:solidFill>
              </a:rPr>
              <a:t>Kommunikáció</a:t>
            </a:r>
            <a:endParaRPr lang="en-GB" sz="1800" dirty="0">
              <a:solidFill>
                <a:srgbClr val="000000">
                  <a:lumMod val="50000"/>
                  <a:lumOff val="50000"/>
                </a:srgbClr>
              </a:solidFill>
            </a:endParaRPr>
          </a:p>
          <a:p>
            <a:pPr algn="r">
              <a:buClr>
                <a:srgbClr val="00BCF2"/>
              </a:buClr>
            </a:pPr>
            <a:r>
              <a:rPr lang="en-GB" sz="1800" dirty="0" err="1">
                <a:solidFill>
                  <a:srgbClr val="000000">
                    <a:lumMod val="50000"/>
                    <a:lumOff val="50000"/>
                  </a:srgbClr>
                </a:solidFill>
              </a:rPr>
              <a:t>Közösségi</a:t>
            </a:r>
            <a:r>
              <a:rPr lang="en-GB" sz="1800" dirty="0">
                <a:solidFill>
                  <a:srgbClr val="000000">
                    <a:lumMod val="50000"/>
                    <a:lumOff val="50000"/>
                  </a:srgbClr>
                </a:solidFill>
              </a:rPr>
              <a:t> </a:t>
            </a:r>
            <a:r>
              <a:rPr lang="en-GB" sz="1800" dirty="0" err="1">
                <a:solidFill>
                  <a:srgbClr val="000000">
                    <a:lumMod val="50000"/>
                    <a:lumOff val="50000"/>
                  </a:srgbClr>
                </a:solidFill>
              </a:rPr>
              <a:t>terek</a:t>
            </a:r>
            <a:endParaRPr lang="en-GB" sz="1800" dirty="0">
              <a:solidFill>
                <a:srgbClr val="000000">
                  <a:lumMod val="50000"/>
                  <a:lumOff val="50000"/>
                </a:srgbClr>
              </a:solidFill>
            </a:endParaRPr>
          </a:p>
          <a:p>
            <a:pPr algn="r">
              <a:buClr>
                <a:srgbClr val="00BCF2"/>
              </a:buClr>
            </a:pPr>
            <a:r>
              <a:rPr lang="en-GB" sz="1800" dirty="0">
                <a:solidFill>
                  <a:srgbClr val="000000">
                    <a:lumMod val="50000"/>
                    <a:lumOff val="50000"/>
                  </a:srgbClr>
                </a:solidFill>
              </a:rPr>
              <a:t>Video </a:t>
            </a:r>
            <a:r>
              <a:rPr lang="en-GB" sz="1800" dirty="0" err="1">
                <a:solidFill>
                  <a:srgbClr val="000000">
                    <a:lumMod val="50000"/>
                    <a:lumOff val="50000"/>
                  </a:srgbClr>
                </a:solidFill>
              </a:rPr>
              <a:t>megosztók</a:t>
            </a:r>
            <a:endParaRPr lang="en-GB" sz="1800" dirty="0">
              <a:solidFill>
                <a:srgbClr val="000000">
                  <a:lumMod val="50000"/>
                  <a:lumOff val="50000"/>
                </a:srgbClr>
              </a:solidFill>
            </a:endParaRPr>
          </a:p>
          <a:p>
            <a:pPr algn="r">
              <a:buClr>
                <a:srgbClr val="00BCF2"/>
              </a:buClr>
            </a:pPr>
            <a:r>
              <a:rPr lang="en-GB" sz="1800" dirty="0">
                <a:solidFill>
                  <a:srgbClr val="000000">
                    <a:lumMod val="50000"/>
                    <a:lumOff val="50000"/>
                  </a:srgbClr>
                </a:solidFill>
              </a:rPr>
              <a:t>Internet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3044623" y="2853315"/>
            <a:ext cx="1524288" cy="580319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051450" y="3267822"/>
            <a:ext cx="1426050" cy="161179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3056335" y="3429000"/>
            <a:ext cx="1421165" cy="282547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3036026" y="3495822"/>
            <a:ext cx="1469153" cy="628042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21" idx="7"/>
          </p:cNvCxnSpPr>
          <p:nvPr/>
        </p:nvCxnSpPr>
        <p:spPr>
          <a:xfrm flipV="1">
            <a:off x="3096852" y="3495822"/>
            <a:ext cx="1408327" cy="111021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24" idx="7"/>
          </p:cNvCxnSpPr>
          <p:nvPr/>
        </p:nvCxnSpPr>
        <p:spPr>
          <a:xfrm flipV="1">
            <a:off x="3028656" y="3495822"/>
            <a:ext cx="1476523" cy="1570065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4650405" y="2841658"/>
            <a:ext cx="1524288" cy="580319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4657232" y="3256164"/>
            <a:ext cx="1426050" cy="161179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 flipV="1">
            <a:off x="4662118" y="3417343"/>
            <a:ext cx="1421165" cy="282547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 flipV="1">
            <a:off x="4650405" y="3484164"/>
            <a:ext cx="1460556" cy="1040548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 flipV="1">
            <a:off x="4650405" y="3484164"/>
            <a:ext cx="1460556" cy="1471081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4659673" y="2422313"/>
            <a:ext cx="1515020" cy="99503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333008" y="2339470"/>
            <a:ext cx="1235903" cy="108953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6070793" y="2752148"/>
            <a:ext cx="189000" cy="189000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rgbClr val="FFFFFF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6080060" y="2339471"/>
            <a:ext cx="189000" cy="189000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rgbClr val="FFFFFF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6083798" y="3609095"/>
            <a:ext cx="189000" cy="189000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rgbClr val="FFFFFF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6080060" y="3183387"/>
            <a:ext cx="189000" cy="189000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rgbClr val="FFFFFF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6073237" y="4442041"/>
            <a:ext cx="189000" cy="189000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rgbClr val="FFFFFF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6082505" y="4029363"/>
            <a:ext cx="189000" cy="189000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rgbClr val="FFFFFF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6082505" y="4873280"/>
            <a:ext cx="189000" cy="189000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rgbClr val="FFFFFF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3151890" y="2181440"/>
            <a:ext cx="189000" cy="189000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rgbClr val="FFFFFF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950123" y="2752148"/>
            <a:ext cx="189000" cy="189000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rgbClr val="FFFFFF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2963129" y="3609095"/>
            <a:ext cx="189000" cy="189000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rgbClr val="FFFFFF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2959391" y="3183387"/>
            <a:ext cx="189000" cy="189000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2935531" y="4578353"/>
            <a:ext cx="189000" cy="189000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2961835" y="4029363"/>
            <a:ext cx="189000" cy="189000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rgbClr val="FFFFFF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2867335" y="5038208"/>
            <a:ext cx="189000" cy="189000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rgbClr val="FFFFFF"/>
              </a:solidFill>
            </a:endParaRPr>
          </a:p>
        </p:txBody>
      </p:sp>
      <p:sp>
        <p:nvSpPr>
          <p:cNvPr id="39" name="Title 4"/>
          <p:cNvSpPr txBox="1">
            <a:spLocks/>
          </p:cNvSpPr>
          <p:nvPr/>
        </p:nvSpPr>
        <p:spPr>
          <a:xfrm>
            <a:off x="68580" y="146124"/>
            <a:ext cx="8383136" cy="994172"/>
          </a:xfrm>
          <a:prstGeom prst="rect">
            <a:avLst/>
          </a:prstGeom>
        </p:spPr>
        <p:txBody>
          <a:bodyPr>
            <a:normAutofit/>
          </a:bodyPr>
          <a:lstStyle>
            <a:lvl1pPr eaLnBrk="1" hangingPunct="1">
              <a:defRPr sz="2667" kern="800">
                <a:solidFill>
                  <a:schemeClr val="tx1"/>
                </a:solidFill>
                <a:latin typeface="+mn-lt"/>
                <a:cs typeface="Segoe UI Light"/>
              </a:defRPr>
            </a:lvl1pPr>
          </a:lstStyle>
          <a:p>
            <a:r>
              <a:rPr lang="en-GB" sz="2400" dirty="0">
                <a:solidFill>
                  <a:srgbClr val="00188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Mire </a:t>
            </a:r>
            <a:r>
              <a:rPr lang="en-GB" sz="2400" dirty="0" err="1">
                <a:solidFill>
                  <a:srgbClr val="00188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használjuk</a:t>
            </a:r>
            <a:r>
              <a:rPr lang="en-GB" sz="2400" dirty="0">
                <a:solidFill>
                  <a:srgbClr val="00188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GB" sz="2400" dirty="0" err="1">
                <a:solidFill>
                  <a:srgbClr val="00188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az</a:t>
            </a:r>
            <a:r>
              <a:rPr lang="en-GB" sz="2400" dirty="0">
                <a:solidFill>
                  <a:srgbClr val="00188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GB" sz="2400" dirty="0" err="1">
                <a:solidFill>
                  <a:srgbClr val="00188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eszközeinket</a:t>
            </a:r>
            <a:r>
              <a:rPr lang="en-GB" sz="2400" dirty="0">
                <a:solidFill>
                  <a:srgbClr val="00188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GB" sz="2400" dirty="0" err="1">
                <a:solidFill>
                  <a:srgbClr val="00188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az</a:t>
            </a:r>
            <a:r>
              <a:rPr lang="en-GB" sz="2400" dirty="0">
                <a:solidFill>
                  <a:srgbClr val="00188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GB" sz="2400" dirty="0" err="1">
                <a:solidFill>
                  <a:srgbClr val="00188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oktatásban</a:t>
            </a:r>
            <a:r>
              <a:rPr lang="en-GB" sz="2400" dirty="0">
                <a:solidFill>
                  <a:srgbClr val="00188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?</a:t>
            </a: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28" r="-269" b="661"/>
          <a:stretch/>
        </p:blipFill>
        <p:spPr bwMode="auto">
          <a:xfrm>
            <a:off x="-1" y="944266"/>
            <a:ext cx="9165157" cy="550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200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Források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7855" y="1565386"/>
            <a:ext cx="3076141" cy="3980149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57200" y="1780163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Magyarország</a:t>
            </a:r>
            <a:r>
              <a:rPr lang="en-US" dirty="0"/>
              <a:t> </a:t>
            </a:r>
            <a:r>
              <a:rPr lang="en-US" dirty="0" err="1"/>
              <a:t>Digitális</a:t>
            </a:r>
            <a:r>
              <a:rPr lang="en-US" dirty="0"/>
              <a:t> </a:t>
            </a:r>
            <a:r>
              <a:rPr lang="en-US" dirty="0" err="1"/>
              <a:t>Oktatási</a:t>
            </a:r>
            <a:r>
              <a:rPr lang="en-US" dirty="0"/>
              <a:t> </a:t>
            </a:r>
            <a:r>
              <a:rPr lang="en-US" dirty="0" err="1"/>
              <a:t>Stratégiája</a:t>
            </a:r>
            <a:endParaRPr lang="en-US" dirty="0" smtClean="0"/>
          </a:p>
          <a:p>
            <a:r>
              <a:rPr lang="en-US" dirty="0" smtClean="0"/>
              <a:t>European </a:t>
            </a:r>
            <a:r>
              <a:rPr lang="en-US" dirty="0" err="1" smtClean="0"/>
              <a:t>Schoolnet</a:t>
            </a:r>
            <a:r>
              <a:rPr lang="en-US" dirty="0" smtClean="0"/>
              <a:t> </a:t>
            </a:r>
            <a:r>
              <a:rPr lang="en-US" dirty="0" err="1" smtClean="0"/>
              <a:t>InSight</a:t>
            </a:r>
            <a:endParaRPr lang="en-US" dirty="0" smtClean="0"/>
          </a:p>
          <a:p>
            <a:r>
              <a:rPr lang="en-US" dirty="0" err="1" smtClean="0"/>
              <a:t>Országajánlások</a:t>
            </a:r>
            <a:endParaRPr lang="en-US" dirty="0" smtClean="0"/>
          </a:p>
          <a:p>
            <a:r>
              <a:rPr lang="en-US" dirty="0" smtClean="0"/>
              <a:t>McKinsey report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ajánlások</a:t>
            </a:r>
            <a:endParaRPr lang="en-US" dirty="0" smtClean="0"/>
          </a:p>
          <a:p>
            <a:r>
              <a:rPr lang="en-US" dirty="0" smtClean="0"/>
              <a:t>OECD </a:t>
            </a:r>
            <a:r>
              <a:rPr lang="en-US" dirty="0" err="1" smtClean="0"/>
              <a:t>ajánlások</a:t>
            </a:r>
            <a:endParaRPr lang="en-US" dirty="0" smtClean="0"/>
          </a:p>
          <a:p>
            <a:r>
              <a:rPr lang="en-US" smtClean="0"/>
              <a:t>Microsoft PIL</a:t>
            </a:r>
            <a:endParaRPr lang="en-US" dirty="0" smtClean="0"/>
          </a:p>
          <a:p>
            <a:r>
              <a:rPr lang="en-US" dirty="0" smtClean="0"/>
              <a:t>HP NETR </a:t>
            </a:r>
            <a:r>
              <a:rPr lang="en-US" dirty="0" err="1" smtClean="0"/>
              <a:t>kutatás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5053" y="5693283"/>
            <a:ext cx="3221747" cy="104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71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7558" y="2842846"/>
            <a:ext cx="76053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400" kern="800" dirty="0">
                <a:solidFill>
                  <a:srgbClr val="00188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Köszönöm a figyelmet!</a:t>
            </a:r>
          </a:p>
        </p:txBody>
      </p:sp>
    </p:spTree>
    <p:extLst>
      <p:ext uri="{BB962C8B-B14F-4D97-AF65-F5344CB8AC3E}">
        <p14:creationId xmlns:p14="http://schemas.microsoft.com/office/powerpoint/2010/main" val="111247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47724"/>
            <a:ext cx="9144000" cy="515302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857250"/>
            <a:ext cx="5586154" cy="5143500"/>
          </a:xfrm>
          <a:prstGeom prst="rect">
            <a:avLst/>
          </a:prstGeom>
          <a:solidFill>
            <a:srgbClr val="000000">
              <a:alpha val="4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7" tIns="45718" rIns="91437" bIns="45718" rtlCol="0" anchor="ctr"/>
          <a:lstStyle/>
          <a:p>
            <a:pPr algn="ctr"/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275822" y="1948297"/>
            <a:ext cx="7727577" cy="646331"/>
            <a:chOff x="275820" y="1454727"/>
            <a:chExt cx="7727577" cy="861775"/>
          </a:xfrm>
        </p:grpSpPr>
        <p:sp>
          <p:nvSpPr>
            <p:cNvPr id="13" name="TextBox 12"/>
            <p:cNvSpPr txBox="1"/>
            <p:nvPr/>
          </p:nvSpPr>
          <p:spPr>
            <a:xfrm>
              <a:off x="275820" y="1592275"/>
              <a:ext cx="5205271" cy="5745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solidFill>
                    <a:srgbClr val="FFFFFF"/>
                  </a:solidFill>
                  <a:latin typeface="Century Gothic"/>
                  <a:cs typeface="Century Gothic"/>
                </a:rPr>
                <a:t>Are seven (7) years </a:t>
              </a:r>
              <a:r>
                <a:rPr lang="en-US" sz="2200" b="1" dirty="0">
                  <a:solidFill>
                    <a:srgbClr val="FFFFFF"/>
                  </a:solidFill>
                  <a:latin typeface="Century Gothic"/>
                  <a:cs typeface="Century Gothic"/>
                </a:rPr>
                <a:t>YOUNGER</a:t>
              </a:r>
              <a:r>
                <a:rPr lang="en-US" sz="2200" dirty="0">
                  <a:solidFill>
                    <a:srgbClr val="FFFFFF"/>
                  </a:solidFill>
                  <a:latin typeface="Century Gothic"/>
                  <a:cs typeface="Century Gothic"/>
                </a:rPr>
                <a:t> than…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581028" y="1454727"/>
              <a:ext cx="1422369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Century Gothic"/>
                  <a:cs typeface="Century Gothic"/>
                </a:rPr>
                <a:t>The World Wide Web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29768" y="1543432"/>
              <a:ext cx="654682" cy="654682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2686807" y="1125872"/>
            <a:ext cx="2666108" cy="523216"/>
          </a:xfrm>
          <a:prstGeom prst="rect">
            <a:avLst/>
          </a:prstGeom>
          <a:noFill/>
        </p:spPr>
        <p:txBody>
          <a:bodyPr wrap="none" lIns="91437" tIns="45718" rIns="91437" bIns="45718" rtlCol="0">
            <a:spAutoFit/>
          </a:bodyPr>
          <a:lstStyle/>
          <a:p>
            <a:r>
              <a:rPr lang="en-US" sz="2800" dirty="0">
                <a:solidFill>
                  <a:srgbClr val="FFFFFF"/>
                </a:solidFill>
                <a:latin typeface="Century Gothic"/>
                <a:cs typeface="Century Gothic"/>
              </a:rPr>
              <a:t>Let’s Meet the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735322" y="1131974"/>
            <a:ext cx="2414437" cy="523216"/>
          </a:xfrm>
          <a:prstGeom prst="rect">
            <a:avLst/>
          </a:prstGeom>
          <a:noFill/>
        </p:spPr>
        <p:txBody>
          <a:bodyPr wrap="none" lIns="91437" tIns="45718" rIns="91437" bIns="45718" rtlCol="0">
            <a:spAutoFit/>
          </a:bodyPr>
          <a:lstStyle/>
          <a:p>
            <a:r>
              <a:rPr lang="en-US" sz="2800" dirty="0">
                <a:solidFill>
                  <a:srgbClr val="FFFFFF"/>
                </a:solidFill>
                <a:latin typeface="Century Gothic"/>
                <a:cs typeface="Century Gothic"/>
              </a:rPr>
              <a:t>Class of 2016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012738" y="3863509"/>
            <a:ext cx="6239799" cy="1213478"/>
            <a:chOff x="1012737" y="3641258"/>
            <a:chExt cx="6239799" cy="1213478"/>
          </a:xfrm>
        </p:grpSpPr>
        <p:grpSp>
          <p:nvGrpSpPr>
            <p:cNvPr id="22" name="Group 21"/>
            <p:cNvGrpSpPr/>
            <p:nvPr/>
          </p:nvGrpSpPr>
          <p:grpSpPr>
            <a:xfrm>
              <a:off x="1012737" y="3641258"/>
              <a:ext cx="6239799" cy="1213478"/>
              <a:chOff x="976876" y="4855011"/>
              <a:chExt cx="6239799" cy="1617970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942679" y="5925961"/>
                <a:ext cx="1273996" cy="547020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6" cstate="screen">
                <a:lum bright="70000" contrast="-7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958959" y="4901750"/>
                <a:ext cx="1139228" cy="325985"/>
              </a:xfrm>
              <a:prstGeom prst="rect">
                <a:avLst/>
              </a:prstGeom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976876" y="4855011"/>
                <a:ext cx="4495141" cy="574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solidFill>
                      <a:schemeClr val="bg1"/>
                    </a:solidFill>
                    <a:latin typeface="Century Gothic"/>
                    <a:cs typeface="Century Gothic"/>
                  </a:rPr>
                  <a:t>Were born the </a:t>
                </a:r>
                <a:r>
                  <a:rPr lang="en-US" sz="2200" b="1" dirty="0">
                    <a:solidFill>
                      <a:schemeClr val="bg1"/>
                    </a:solidFill>
                    <a:latin typeface="Century Gothic"/>
                    <a:cs typeface="Century Gothic"/>
                  </a:rPr>
                  <a:t>SAME YEAR </a:t>
                </a:r>
                <a:r>
                  <a:rPr lang="en-US" sz="2200" dirty="0">
                    <a:solidFill>
                      <a:schemeClr val="bg1"/>
                    </a:solidFill>
                    <a:latin typeface="Century Gothic"/>
                    <a:cs typeface="Century Gothic"/>
                  </a:rPr>
                  <a:t>as… </a:t>
                </a:r>
              </a:p>
            </p:txBody>
          </p:sp>
        </p:grpSp>
        <p:pic>
          <p:nvPicPr>
            <p:cNvPr id="5122" name="Picture 2" descr="C:\Users\SIMON~1.HAL\AppData\Local\Temp\SNAGHTML1b521bf1.PNG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5982" y="3948553"/>
              <a:ext cx="962123" cy="4567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608350" y="2827504"/>
            <a:ext cx="6207245" cy="609600"/>
            <a:chOff x="608350" y="1970254"/>
            <a:chExt cx="6207244" cy="609600"/>
          </a:xfrm>
        </p:grpSpPr>
        <p:sp>
          <p:nvSpPr>
            <p:cNvPr id="11" name="TextBox 10"/>
            <p:cNvSpPr txBox="1"/>
            <p:nvPr/>
          </p:nvSpPr>
          <p:spPr>
            <a:xfrm>
              <a:off x="608350" y="2060107"/>
              <a:ext cx="488627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solidFill>
                    <a:srgbClr val="FFFFFF"/>
                  </a:solidFill>
                  <a:latin typeface="Century Gothic"/>
                  <a:cs typeface="Century Gothic"/>
                </a:rPr>
                <a:t>Are five (5) years </a:t>
              </a:r>
              <a:r>
                <a:rPr lang="en-US" sz="2200" b="1" dirty="0">
                  <a:solidFill>
                    <a:srgbClr val="FFFFFF"/>
                  </a:solidFill>
                  <a:latin typeface="Century Gothic"/>
                  <a:cs typeface="Century Gothic"/>
                </a:rPr>
                <a:t>YOUNGER </a:t>
              </a:r>
              <a:r>
                <a:rPr lang="en-US" sz="2200" dirty="0">
                  <a:solidFill>
                    <a:srgbClr val="FFFFFF"/>
                  </a:solidFill>
                  <a:latin typeface="Century Gothic"/>
                  <a:cs typeface="Century Gothic"/>
                </a:rPr>
                <a:t>than…</a:t>
              </a:r>
            </a:p>
          </p:txBody>
        </p:sp>
        <p:pic>
          <p:nvPicPr>
            <p:cNvPr id="5128" name="Picture 8" descr="C:\Users\SIMON~1.HAL\AppData\Local\Temp\SNAGHTML1b59996c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9769" y="1970254"/>
              <a:ext cx="885825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4704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Képtalálat a következőre: „data protection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" name="Lekerekített téglalap 2"/>
          <p:cNvSpPr/>
          <p:nvPr/>
        </p:nvSpPr>
        <p:spPr>
          <a:xfrm>
            <a:off x="2639552" y="300291"/>
            <a:ext cx="3766341" cy="35242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/>
              <a:t>Változó munkaerőpiaci igények</a:t>
            </a:r>
            <a:endParaRPr lang="hu-HU" sz="2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433" y="1027274"/>
            <a:ext cx="8360580" cy="557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61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Képtalálat a következőre: „data protection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" name="Lekerekített téglalap 2"/>
          <p:cNvSpPr/>
          <p:nvPr/>
        </p:nvSpPr>
        <p:spPr>
          <a:xfrm>
            <a:off x="2687051" y="287321"/>
            <a:ext cx="3766341" cy="35242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/>
              <a:t>Változó munkaerőpiaci igények</a:t>
            </a:r>
            <a:endParaRPr lang="hu-HU" sz="2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509" y="1355386"/>
            <a:ext cx="7461427" cy="536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3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919" y="1832087"/>
            <a:ext cx="8693942" cy="4452731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760871" y="1372766"/>
            <a:ext cx="2977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>
                <a:solidFill>
                  <a:schemeClr val="accent1">
                    <a:lumMod val="75000"/>
                  </a:schemeClr>
                </a:solidFill>
              </a:rPr>
              <a:t>DIGITÁLIS TRANSZFORMÁCIÓ</a:t>
            </a:r>
          </a:p>
        </p:txBody>
      </p:sp>
      <p:sp>
        <p:nvSpPr>
          <p:cNvPr id="7" name="Lekerekített téglalap 2"/>
          <p:cNvSpPr/>
          <p:nvPr/>
        </p:nvSpPr>
        <p:spPr>
          <a:xfrm>
            <a:off x="2603578" y="339202"/>
            <a:ext cx="3766341" cy="35242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/>
              <a:t>Változó munkaerőpiaci igények</a:t>
            </a:r>
            <a:endParaRPr lang="hu-HU" sz="2000" b="1" dirty="0"/>
          </a:p>
        </p:txBody>
      </p:sp>
    </p:spTree>
    <p:extLst>
      <p:ext uri="{BB962C8B-B14F-4D97-AF65-F5344CB8AC3E}">
        <p14:creationId xmlns:p14="http://schemas.microsoft.com/office/powerpoint/2010/main" val="4811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downloads.bbc.co.uk/rmhttp/schools/primaryhistory/images/victorian_britain/victorian_schools/v_class_boys_row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4613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46138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72307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/>
          <p:cNvSpPr/>
          <p:nvPr/>
        </p:nvSpPr>
        <p:spPr>
          <a:xfrm>
            <a:off x="275" y="0"/>
            <a:ext cx="9143725" cy="74734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A DOS célja</a:t>
            </a:r>
            <a:endParaRPr lang="hu-HU" sz="2400" b="1" dirty="0"/>
          </a:p>
        </p:txBody>
      </p:sp>
      <p:sp>
        <p:nvSpPr>
          <p:cNvPr id="2" name="AutoShape 2" descr="Képtalálat a következőre: „data protection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" name="Rectangle 2"/>
          <p:cNvSpPr/>
          <p:nvPr/>
        </p:nvSpPr>
        <p:spPr>
          <a:xfrm>
            <a:off x="234047" y="857250"/>
            <a:ext cx="8689389" cy="1000125"/>
          </a:xfrm>
          <a:prstGeom prst="rect">
            <a:avLst/>
          </a:prstGeom>
          <a:solidFill>
            <a:srgbClr val="5C8E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000" b="1" dirty="0" smtClean="0"/>
              <a:t>A </a:t>
            </a:r>
            <a:r>
              <a:rPr lang="hu-HU" sz="2000" b="1" dirty="0"/>
              <a:t>DOS a digitális kompetenciák elsajátítását biztosítja mindenki számára: senki nem hagyhatja el az </a:t>
            </a:r>
            <a:r>
              <a:rPr lang="hu-HU" sz="2000" b="1" dirty="0" smtClean="0"/>
              <a:t>oktatási és képzési rendszert </a:t>
            </a:r>
            <a:r>
              <a:rPr lang="hu-HU" sz="2000" b="1" dirty="0"/>
              <a:t>anélkül, hogy </a:t>
            </a:r>
            <a:r>
              <a:rPr lang="hu-HU" sz="2000" b="1" dirty="0" smtClean="0"/>
              <a:t>a munkaerőpiac által elvárt digitális </a:t>
            </a:r>
            <a:r>
              <a:rPr lang="hu-HU" sz="2000" b="1" dirty="0"/>
              <a:t>alapkészségekkel </a:t>
            </a:r>
            <a:r>
              <a:rPr lang="hu-HU" sz="2000" b="1" dirty="0" smtClean="0"/>
              <a:t>rendelkezne.</a:t>
            </a:r>
            <a:endParaRPr lang="hu-HU" sz="2000" b="1" dirty="0">
              <a:solidFill>
                <a:schemeClr val="l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192" y="2093383"/>
            <a:ext cx="4242703" cy="28623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u-HU" sz="2000" dirty="0"/>
              <a:t>A DOS célja, hogy az ágazati stratégiákkal és szakmai célkitűzésekkel összhangban az oktatási rendszer minden szintjén megteremtse a digitális írástudás tényleges elterjesztésének lehetőségét, hozzájárulva Magyarország versenyképességének növeléséhez.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681" y="5048247"/>
            <a:ext cx="3511420" cy="1701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5397" y="2087267"/>
            <a:ext cx="4238039" cy="4646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401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/>
          <p:cNvSpPr/>
          <p:nvPr/>
        </p:nvSpPr>
        <p:spPr>
          <a:xfrm>
            <a:off x="275" y="0"/>
            <a:ext cx="9143725" cy="74734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A DOS Kormányhatározat</a:t>
            </a:r>
            <a:endParaRPr lang="hu-HU" sz="2400" b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307975" y="1456521"/>
            <a:ext cx="8721725" cy="54014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/>
              <a:t>A Kormány az oktatás digitális megújítása érdekében úgy határozott, hogy létre kell hozni a Digitális Pedagógiai Módszertani Központot (DPMK), amely kidolgozza a tanulókra, a pedagógusokra, az intézményvezetőkre és valamennyi oktatási intézmény-típusra vonatkozó digitális kompetencia követelmények keretrendszerét és mérési-értékelési eszközeit, illetve a Stratégia keretében megvalósítandó fejlesztéseket beválás-vizsgálatokkal megalapozó pilot programokat indít</a:t>
            </a:r>
            <a:r>
              <a:rPr lang="hu-HU" sz="2000" dirty="0" smtClean="0"/>
              <a:t>.</a:t>
            </a:r>
            <a:endParaRPr lang="en-GB" sz="2000" dirty="0" smtClean="0"/>
          </a:p>
          <a:p>
            <a:pPr lvl="1" fontAlgn="base"/>
            <a:r>
              <a:rPr lang="hu-HU" sz="2000" dirty="0"/>
              <a:t>A DPMK létrejött a Digitális Jólét Nonprofit Kft. keretében és feladatait a a Digitális Jólét Program végrehajtásával összefüggő egyes feladatokról, valamint a Kormányzati Informatikai Fejlesztési Ügynökségről szóló 268/2010. (XII. 3.) Korm. rendelet módosításáról szóló 127/2017. (VI. 8.) Korm. rendelet rögzítette.</a:t>
            </a:r>
            <a:endParaRPr lang="en-GB" sz="2000" dirty="0"/>
          </a:p>
          <a:p>
            <a:pPr lvl="1" fontAlgn="base"/>
            <a:r>
              <a:rPr lang="hu-HU" sz="2000" dirty="0"/>
              <a:t>Az EFOP 3.2.15. kiemelt projekt konzorciumi tagjaként a DPMK megkezdte 2017. június 1-vel a DOS IT I. pontjában meghatározott, a felelősségi körébe feladatok végrehajtását. Az EMMI, az OH, illetve az EKE felelőssági körébe tartozó feladatok végrehajtása szintén megkezdődött részben az EFOP 3.2.15. keretében, részben egyéb forrásból. </a:t>
            </a:r>
            <a:endParaRPr lang="en-GB" sz="2000" dirty="0"/>
          </a:p>
        </p:txBody>
      </p:sp>
      <p:sp>
        <p:nvSpPr>
          <p:cNvPr id="2" name="AutoShape 2" descr="Képtalálat a következőre: „data protection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5725"/>
            <a:ext cx="1724025" cy="568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5728" y="160338"/>
            <a:ext cx="848272" cy="424136"/>
          </a:xfrm>
          <a:prstGeom prst="rect">
            <a:avLst/>
          </a:prstGeom>
        </p:spPr>
      </p:pic>
      <p:sp>
        <p:nvSpPr>
          <p:cNvPr id="8" name="Lekerekített téglalap 2"/>
          <p:cNvSpPr/>
          <p:nvPr/>
        </p:nvSpPr>
        <p:spPr>
          <a:xfrm>
            <a:off x="1805114" y="1024186"/>
            <a:ext cx="2539999" cy="35242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/>
              <a:t>Köznevelés</a:t>
            </a:r>
          </a:p>
        </p:txBody>
      </p:sp>
      <p:sp>
        <p:nvSpPr>
          <p:cNvPr id="9" name="Lekerekített téglalap 2"/>
          <p:cNvSpPr/>
          <p:nvPr/>
        </p:nvSpPr>
        <p:spPr>
          <a:xfrm>
            <a:off x="5080001" y="1024186"/>
            <a:ext cx="2539999" cy="35242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/>
              <a:t>Szakképzés</a:t>
            </a:r>
          </a:p>
        </p:txBody>
      </p:sp>
    </p:spTree>
    <p:extLst>
      <p:ext uri="{BB962C8B-B14F-4D97-AF65-F5344CB8AC3E}">
        <p14:creationId xmlns:p14="http://schemas.microsoft.com/office/powerpoint/2010/main" val="42825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4587</TotalTime>
  <Words>1006</Words>
  <Application>Microsoft Macintosh PowerPoint</Application>
  <PresentationFormat>On-screen Show (4:3)</PresentationFormat>
  <Paragraphs>149</Paragraphs>
  <Slides>25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Avenir LT Pro 45 Book</vt:lpstr>
      <vt:lpstr>Calibri</vt:lpstr>
      <vt:lpstr>Century Gothic</vt:lpstr>
      <vt:lpstr>ＭＳ Ｐゴシック</vt:lpstr>
      <vt:lpstr>Segoe UI Light</vt:lpstr>
      <vt:lpstr>Arial</vt:lpstr>
      <vt:lpstr>Office Theme</vt:lpstr>
      <vt:lpstr>PowerPoint Presentation</vt:lpstr>
      <vt:lpstr>Digitális Jólét Program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Források</vt:lpstr>
      <vt:lpstr>PowerPoint Presentation</vt:lpstr>
    </vt:vector>
  </TitlesOfParts>
  <Company>BOTTOM LINE</Company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Vilmos Both</dc:creator>
  <cp:lastModifiedBy>Horváth Ádám</cp:lastModifiedBy>
  <cp:revision>226</cp:revision>
  <dcterms:created xsi:type="dcterms:W3CDTF">2015-03-16T21:34:10Z</dcterms:created>
  <dcterms:modified xsi:type="dcterms:W3CDTF">2017-06-30T12:19:41Z</dcterms:modified>
</cp:coreProperties>
</file>