
<file path=[Content_Types].xml><?xml version="1.0" encoding="utf-8"?>
<Types xmlns="http://schemas.openxmlformats.org/package/2006/content-types">
  <Default Extension="jpg" ContentType="image/jpeg"/>
  <Default Extension="xlsx" ContentType="application/vnd.openxmlformats-officedocument.spreadsheetml.sheet"/>
  <Default Extension="emf" ContentType="image/x-emf"/>
  <Default Extension="xls" ContentType="application/vnd.ms-excel"/>
  <Default Extension="jpeg" ContentType="image/jpeg"/>
  <Default Extension="xml" ContentType="application/xml"/>
  <Default Extension="vml" ContentType="application/vnd.openxmlformats-officedocument.vmlDrawing"/>
  <Default Extension="png" ContentType="image/png"/>
  <Default Extension="bin" ContentType="application/vnd.openxmlformats-officedocument.oleObject"/>
  <Default Extension="rels" ContentType="application/vnd.openxmlformats-package.relationships+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353" r:id="rId2"/>
    <p:sldId id="367" r:id="rId3"/>
    <p:sldId id="368" r:id="rId4"/>
    <p:sldId id="354" r:id="rId5"/>
    <p:sldId id="332" r:id="rId6"/>
    <p:sldId id="335" r:id="rId7"/>
    <p:sldId id="341" r:id="rId8"/>
    <p:sldId id="348" r:id="rId9"/>
    <p:sldId id="349" r:id="rId10"/>
    <p:sldId id="339" r:id="rId11"/>
    <p:sldId id="323" r:id="rId12"/>
    <p:sldId id="326" r:id="rId13"/>
    <p:sldId id="314" r:id="rId14"/>
    <p:sldId id="317" r:id="rId15"/>
    <p:sldId id="370" r:id="rId16"/>
    <p:sldId id="371" r:id="rId17"/>
    <p:sldId id="372" r:id="rId18"/>
    <p:sldId id="373" r:id="rId19"/>
    <p:sldId id="333" r:id="rId20"/>
    <p:sldId id="334" r:id="rId21"/>
    <p:sldId id="356" r:id="rId22"/>
    <p:sldId id="357" r:id="rId23"/>
    <p:sldId id="358" r:id="rId24"/>
    <p:sldId id="359" r:id="rId25"/>
    <p:sldId id="360" r:id="rId26"/>
    <p:sldId id="361" r:id="rId27"/>
    <p:sldId id="362" r:id="rId28"/>
    <p:sldId id="363" r:id="rId29"/>
    <p:sldId id="364" r:id="rId30"/>
    <p:sldId id="365" r:id="rId31"/>
    <p:sldId id="369" r:id="rId32"/>
    <p:sldId id="36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C4C56D7B-8A3C-4E31-A8A5-DC2D341792DB}">
          <p14:sldIdLst>
            <p14:sldId id="353"/>
            <p14:sldId id="367"/>
            <p14:sldId id="368"/>
            <p14:sldId id="354"/>
            <p14:sldId id="332"/>
            <p14:sldId id="335"/>
            <p14:sldId id="341"/>
            <p14:sldId id="348"/>
            <p14:sldId id="349"/>
            <p14:sldId id="339"/>
            <p14:sldId id="323"/>
            <p14:sldId id="326"/>
            <p14:sldId id="314"/>
            <p14:sldId id="317"/>
            <p14:sldId id="370"/>
            <p14:sldId id="371"/>
            <p14:sldId id="372"/>
            <p14:sldId id="373"/>
            <p14:sldId id="333"/>
            <p14:sldId id="334"/>
            <p14:sldId id="356"/>
            <p14:sldId id="357"/>
            <p14:sldId id="358"/>
            <p14:sldId id="359"/>
            <p14:sldId id="360"/>
            <p14:sldId id="361"/>
            <p14:sldId id="362"/>
            <p14:sldId id="363"/>
            <p14:sldId id="364"/>
            <p14:sldId id="365"/>
            <p14:sldId id="369"/>
            <p14:sldId id="366"/>
          </p14:sldIdLst>
        </p14:section>
        <p14:section name="Névtelen szakasz" id="{E13F8EB3-E2A8-4EDC-A789-92AD643A7D3A}">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E26"/>
    <a:srgbClr val="009A46"/>
    <a:srgbClr val="7F1800"/>
    <a:srgbClr val="DE2A00"/>
    <a:srgbClr val="E4EFFD"/>
    <a:srgbClr val="800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25" autoAdjust="0"/>
    <p:restoredTop sz="87416" autoAdjust="0"/>
  </p:normalViewPr>
  <p:slideViewPr>
    <p:cSldViewPr snapToGrid="0" snapToObjects="1">
      <p:cViewPr varScale="1">
        <p:scale>
          <a:sx n="89" d="100"/>
          <a:sy n="89" d="100"/>
        </p:scale>
        <p:origin x="320"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681989826915"/>
          <c:y val="0.0476489942616048"/>
          <c:w val="0.620698059489918"/>
          <c:h val="0.59767054958184"/>
        </c:manualLayout>
      </c:layout>
      <c:barChart>
        <c:barDir val="bar"/>
        <c:grouping val="percentStacked"/>
        <c:varyColors val="0"/>
        <c:ser>
          <c:idx val="0"/>
          <c:order val="0"/>
          <c:tx>
            <c:strRef>
              <c:f>Munka1!$B$1</c:f>
              <c:strCache>
                <c:ptCount val="1"/>
                <c:pt idx="0">
                  <c:v>1. helyen</c:v>
                </c:pt>
              </c:strCache>
            </c:strRef>
          </c:tx>
          <c:spPr>
            <a:solidFill>
              <a:srgbClr val="91C000">
                <a:lumMod val="75000"/>
              </a:srgbClr>
            </a:solidFill>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Munka1!$A$2:$A$7</c:f>
              <c:strCache>
                <c:ptCount val="6"/>
                <c:pt idx="0">
                  <c:v>Total</c:v>
                </c:pt>
                <c:pt idx="2">
                  <c:v>Humán beállítottságú</c:v>
                </c:pt>
                <c:pt idx="3">
                  <c:v>Reál beállítottságú</c:v>
                </c:pt>
                <c:pt idx="4">
                  <c:v>Mindkét terület érdekli</c:v>
                </c:pt>
                <c:pt idx="5">
                  <c:v>Bizonytalan</c:v>
                </c:pt>
              </c:strCache>
            </c:strRef>
          </c:cat>
          <c:val>
            <c:numRef>
              <c:f>Munka1!$B$2:$B$7</c:f>
              <c:numCache>
                <c:formatCode>General</c:formatCode>
                <c:ptCount val="6"/>
                <c:pt idx="0">
                  <c:v>8.423</c:v>
                </c:pt>
                <c:pt idx="2">
                  <c:v>2.472960653699998</c:v>
                </c:pt>
                <c:pt idx="3">
                  <c:v>14.3886200529</c:v>
                </c:pt>
                <c:pt idx="4">
                  <c:v>8.0920652035</c:v>
                </c:pt>
                <c:pt idx="5">
                  <c:v>10.5649995839</c:v>
                </c:pt>
              </c:numCache>
            </c:numRef>
          </c:val>
        </c:ser>
        <c:ser>
          <c:idx val="1"/>
          <c:order val="1"/>
          <c:tx>
            <c:strRef>
              <c:f>Munka1!$C$1</c:f>
              <c:strCache>
                <c:ptCount val="1"/>
                <c:pt idx="0">
                  <c:v>2. helyen</c:v>
                </c:pt>
              </c:strCache>
            </c:strRef>
          </c:tx>
          <c:spPr>
            <a:solidFill>
              <a:srgbClr val="91C000"/>
            </a:solidFill>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Munka1!$A$2:$A$7</c:f>
              <c:strCache>
                <c:ptCount val="6"/>
                <c:pt idx="0">
                  <c:v>Total</c:v>
                </c:pt>
                <c:pt idx="2">
                  <c:v>Humán beállítottságú</c:v>
                </c:pt>
                <c:pt idx="3">
                  <c:v>Reál beállítottságú</c:v>
                </c:pt>
                <c:pt idx="4">
                  <c:v>Mindkét terület érdekli</c:v>
                </c:pt>
                <c:pt idx="5">
                  <c:v>Bizonytalan</c:v>
                </c:pt>
              </c:strCache>
            </c:strRef>
          </c:cat>
          <c:val>
            <c:numRef>
              <c:f>Munka1!$C$2:$C$7</c:f>
              <c:numCache>
                <c:formatCode>General</c:formatCode>
                <c:ptCount val="6"/>
                <c:pt idx="0">
                  <c:v>3.609</c:v>
                </c:pt>
                <c:pt idx="2">
                  <c:v>1.5795005682</c:v>
                </c:pt>
                <c:pt idx="3">
                  <c:v>6.54978918180001</c:v>
                </c:pt>
                <c:pt idx="4">
                  <c:v>2.3665732314</c:v>
                </c:pt>
                <c:pt idx="5">
                  <c:v>4.253857346399974</c:v>
                </c:pt>
              </c:numCache>
            </c:numRef>
          </c:val>
        </c:ser>
        <c:ser>
          <c:idx val="2"/>
          <c:order val="2"/>
          <c:tx>
            <c:strRef>
              <c:f>Munka1!$D$1</c:f>
              <c:strCache>
                <c:ptCount val="1"/>
                <c:pt idx="0">
                  <c:v>3. helyen</c:v>
                </c:pt>
              </c:strCache>
            </c:strRef>
          </c:tx>
          <c:spPr>
            <a:solidFill>
              <a:srgbClr val="91C000">
                <a:lumMod val="60000"/>
                <a:lumOff val="40000"/>
              </a:srgbClr>
            </a:solidFill>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Munka1!$A$2:$A$7</c:f>
              <c:strCache>
                <c:ptCount val="6"/>
                <c:pt idx="0">
                  <c:v>Total</c:v>
                </c:pt>
                <c:pt idx="2">
                  <c:v>Humán beállítottságú</c:v>
                </c:pt>
                <c:pt idx="3">
                  <c:v>Reál beállítottságú</c:v>
                </c:pt>
                <c:pt idx="4">
                  <c:v>Mindkét terület érdekli</c:v>
                </c:pt>
                <c:pt idx="5">
                  <c:v>Bizonytalan</c:v>
                </c:pt>
              </c:strCache>
            </c:strRef>
          </c:cat>
          <c:val>
            <c:numRef>
              <c:f>Munka1!$D$2:$D$7</c:f>
              <c:numCache>
                <c:formatCode>General</c:formatCode>
                <c:ptCount val="6"/>
                <c:pt idx="0">
                  <c:v>2.293</c:v>
                </c:pt>
                <c:pt idx="2">
                  <c:v>1.613018126600002</c:v>
                </c:pt>
                <c:pt idx="3">
                  <c:v>4.048535580899975</c:v>
                </c:pt>
                <c:pt idx="4">
                  <c:v>1.2947495351</c:v>
                </c:pt>
                <c:pt idx="5">
                  <c:v>1.842007160500002</c:v>
                </c:pt>
              </c:numCache>
            </c:numRef>
          </c:val>
        </c:ser>
        <c:ser>
          <c:idx val="3"/>
          <c:order val="3"/>
          <c:tx>
            <c:strRef>
              <c:f>Munka1!$E$1</c:f>
              <c:strCache>
                <c:ptCount val="1"/>
                <c:pt idx="0">
                  <c:v>Nem szerepel az első 3 kedvenc szakirány között</c:v>
                </c:pt>
              </c:strCache>
            </c:strRef>
          </c:tx>
          <c:spPr>
            <a:solidFill>
              <a:srgbClr val="FBA52D"/>
            </a:solidFill>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Munka1!$A$2:$A$7</c:f>
              <c:strCache>
                <c:ptCount val="6"/>
                <c:pt idx="0">
                  <c:v>Total</c:v>
                </c:pt>
                <c:pt idx="2">
                  <c:v>Humán beállítottságú</c:v>
                </c:pt>
                <c:pt idx="3">
                  <c:v>Reál beállítottságú</c:v>
                </c:pt>
                <c:pt idx="4">
                  <c:v>Mindkét terület érdekli</c:v>
                </c:pt>
                <c:pt idx="5">
                  <c:v>Bizonytalan</c:v>
                </c:pt>
              </c:strCache>
            </c:strRef>
          </c:cat>
          <c:val>
            <c:numRef>
              <c:f>Munka1!$E$2:$E$7</c:f>
              <c:numCache>
                <c:formatCode>General</c:formatCode>
                <c:ptCount val="6"/>
                <c:pt idx="0">
                  <c:v>65.1</c:v>
                </c:pt>
                <c:pt idx="2">
                  <c:v>75.82913030679907</c:v>
                </c:pt>
                <c:pt idx="3">
                  <c:v>62.5500489881</c:v>
                </c:pt>
                <c:pt idx="4">
                  <c:v>74.766694105</c:v>
                </c:pt>
                <c:pt idx="5">
                  <c:v>30.27348915749999</c:v>
                </c:pt>
              </c:numCache>
            </c:numRef>
          </c:val>
        </c:ser>
        <c:ser>
          <c:idx val="4"/>
          <c:order val="4"/>
          <c:tx>
            <c:strRef>
              <c:f>Munka1!$F$1</c:f>
              <c:strCache>
                <c:ptCount val="1"/>
                <c:pt idx="0">
                  <c:v>Nem tudom még milyen irányba szeretnék továbbtanulni</c:v>
                </c:pt>
              </c:strCache>
            </c:strRef>
          </c:tx>
          <c:spPr>
            <a:solidFill>
              <a:srgbClr val="F7D112"/>
            </a:solidFill>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Munka1!$A$2:$A$7</c:f>
              <c:strCache>
                <c:ptCount val="6"/>
                <c:pt idx="0">
                  <c:v>Total</c:v>
                </c:pt>
                <c:pt idx="2">
                  <c:v>Humán beállítottságú</c:v>
                </c:pt>
                <c:pt idx="3">
                  <c:v>Reál beállítottságú</c:v>
                </c:pt>
                <c:pt idx="4">
                  <c:v>Mindkét terület érdekli</c:v>
                </c:pt>
                <c:pt idx="5">
                  <c:v>Bizonytalan</c:v>
                </c:pt>
              </c:strCache>
            </c:strRef>
          </c:cat>
          <c:val>
            <c:numRef>
              <c:f>Munka1!$F$2:$F$7</c:f>
              <c:numCache>
                <c:formatCode>General</c:formatCode>
                <c:ptCount val="6"/>
                <c:pt idx="0">
                  <c:v>12.949</c:v>
                </c:pt>
                <c:pt idx="2">
                  <c:v>13.53952625560001</c:v>
                </c:pt>
                <c:pt idx="3">
                  <c:v>9.032449450800006</c:v>
                </c:pt>
                <c:pt idx="4">
                  <c:v>7.359260033100007</c:v>
                </c:pt>
                <c:pt idx="5">
                  <c:v>28.3262818459</c:v>
                </c:pt>
              </c:numCache>
            </c:numRef>
          </c:val>
        </c:ser>
        <c:ser>
          <c:idx val="5"/>
          <c:order val="5"/>
          <c:tx>
            <c:strRef>
              <c:f>Munka1!$G$1</c:f>
              <c:strCache>
                <c:ptCount val="1"/>
                <c:pt idx="0">
                  <c:v>NV</c:v>
                </c:pt>
              </c:strCache>
            </c:strRef>
          </c:tx>
          <c:spPr>
            <a:solidFill>
              <a:srgbClr val="FFFFFF">
                <a:lumMod val="75000"/>
              </a:srgbClr>
            </a:solidFill>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Munka1!$A$2:$A$7</c:f>
              <c:strCache>
                <c:ptCount val="6"/>
                <c:pt idx="0">
                  <c:v>Total</c:v>
                </c:pt>
                <c:pt idx="2">
                  <c:v>Humán beállítottságú</c:v>
                </c:pt>
                <c:pt idx="3">
                  <c:v>Reál beállítottságú</c:v>
                </c:pt>
                <c:pt idx="4">
                  <c:v>Mindkét terület érdekli</c:v>
                </c:pt>
                <c:pt idx="5">
                  <c:v>Bizonytalan</c:v>
                </c:pt>
              </c:strCache>
            </c:strRef>
          </c:cat>
          <c:val>
            <c:numRef>
              <c:f>Munka1!$G$2:$G$7</c:f>
              <c:numCache>
                <c:formatCode>General</c:formatCode>
                <c:ptCount val="6"/>
                <c:pt idx="0">
                  <c:v>7.623999999999976</c:v>
                </c:pt>
                <c:pt idx="2">
                  <c:v>4.9658640888</c:v>
                </c:pt>
                <c:pt idx="3">
                  <c:v>3.4305567451</c:v>
                </c:pt>
                <c:pt idx="4">
                  <c:v>6.120657891599985</c:v>
                </c:pt>
                <c:pt idx="5">
                  <c:v>24.7393649057</c:v>
                </c:pt>
              </c:numCache>
            </c:numRef>
          </c:val>
        </c:ser>
        <c:dLbls>
          <c:showLegendKey val="0"/>
          <c:showVal val="0"/>
          <c:showCatName val="0"/>
          <c:showSerName val="0"/>
          <c:showPercent val="0"/>
          <c:showBubbleSize val="0"/>
        </c:dLbls>
        <c:gapWidth val="10"/>
        <c:overlap val="100"/>
        <c:axId val="-1811527392"/>
        <c:axId val="-1811526032"/>
      </c:barChart>
      <c:catAx>
        <c:axId val="-1811527392"/>
        <c:scaling>
          <c:orientation val="maxMin"/>
        </c:scaling>
        <c:delete val="0"/>
        <c:axPos val="l"/>
        <c:numFmt formatCode="General" sourceLinked="0"/>
        <c:majorTickMark val="out"/>
        <c:minorTickMark val="none"/>
        <c:tickLblPos val="nextTo"/>
        <c:spPr>
          <a:ln>
            <a:solidFill>
              <a:srgbClr val="FFFFFF">
                <a:lumMod val="85000"/>
              </a:srgbClr>
            </a:solidFill>
          </a:ln>
        </c:spPr>
        <c:txPr>
          <a:bodyPr/>
          <a:lstStyle/>
          <a:p>
            <a:pPr algn="r">
              <a:defRPr/>
            </a:pPr>
            <a:endParaRPr lang="en-US"/>
          </a:p>
        </c:txPr>
        <c:crossAx val="-1811526032"/>
        <c:crosses val="autoZero"/>
        <c:auto val="1"/>
        <c:lblAlgn val="ctr"/>
        <c:lblOffset val="100"/>
        <c:noMultiLvlLbl val="0"/>
      </c:catAx>
      <c:valAx>
        <c:axId val="-1811526032"/>
        <c:scaling>
          <c:orientation val="minMax"/>
        </c:scaling>
        <c:delete val="0"/>
        <c:axPos val="b"/>
        <c:majorGridlines>
          <c:spPr>
            <a:ln>
              <a:solidFill>
                <a:sysClr val="window" lastClr="FFFFFF">
                  <a:lumMod val="85000"/>
                </a:sysClr>
              </a:solidFill>
            </a:ln>
          </c:spPr>
        </c:majorGridlines>
        <c:numFmt formatCode="0%" sourceLinked="1"/>
        <c:majorTickMark val="out"/>
        <c:minorTickMark val="none"/>
        <c:tickLblPos val="nextTo"/>
        <c:spPr>
          <a:ln>
            <a:solidFill>
              <a:srgbClr val="FFFFFF">
                <a:lumMod val="85000"/>
              </a:srgbClr>
            </a:solidFill>
          </a:ln>
        </c:spPr>
        <c:crossAx val="-1811527392"/>
        <c:crosses val="max"/>
        <c:crossBetween val="between"/>
        <c:majorUnit val="0.2"/>
      </c:valAx>
    </c:plotArea>
    <c:legend>
      <c:legendPos val="b"/>
      <c:layout>
        <c:manualLayout>
          <c:xMode val="edge"/>
          <c:yMode val="edge"/>
          <c:x val="0.0"/>
          <c:y val="0.707864097968937"/>
          <c:w val="0.962027707958594"/>
          <c:h val="0.292135902031063"/>
        </c:manualLayout>
      </c:layout>
      <c:overlay val="0"/>
    </c:legend>
    <c:plotVisOnly val="1"/>
    <c:dispBlanksAs val="gap"/>
    <c:showDLblsOverMax val="0"/>
  </c:chart>
  <c:spPr>
    <a:noFill/>
    <a:ln w="12700">
      <a:solidFill>
        <a:srgbClr val="BFBFBF"/>
      </a:solidFill>
      <a:prstDash val="solid"/>
    </a:ln>
  </c:spPr>
  <c:txPr>
    <a:bodyPr/>
    <a:lstStyle/>
    <a:p>
      <a:pPr>
        <a:defRPr sz="12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image" Target="../media/image26.emf"/><Relationship Id="rId2"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D8558-CBE7-E147-A150-E36F77A249AA}" type="datetimeFigureOut">
              <a:rPr lang="en-US" smtClean="0"/>
              <a:pPr/>
              <a:t>5/24/17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4BA5D6-6FE9-0344-9CED-2661D16A5C97}" type="slidenum">
              <a:rPr lang="en-US" smtClean="0"/>
              <a:pPr/>
              <a:t>‹#›</a:t>
            </a:fld>
            <a:endParaRPr lang="en-US"/>
          </a:p>
        </p:txBody>
      </p:sp>
    </p:spTree>
    <p:extLst>
      <p:ext uri="{BB962C8B-B14F-4D97-AF65-F5344CB8AC3E}">
        <p14:creationId xmlns:p14="http://schemas.microsoft.com/office/powerpoint/2010/main" val="143403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That’s 1998 in case you</a:t>
            </a:r>
            <a:r>
              <a:rPr lang="en-GB" baseline="0" dirty="0" smtClean="0"/>
              <a:t> </a:t>
            </a:r>
            <a:r>
              <a:rPr lang="en-GB" baseline="0" smtClean="0"/>
              <a:t>were wondering.</a:t>
            </a:r>
            <a:endParaRPr lang="en-GB"/>
          </a:p>
        </p:txBody>
      </p:sp>
      <p:sp>
        <p:nvSpPr>
          <p:cNvPr id="4" name="Slide Number Placeholder 3"/>
          <p:cNvSpPr>
            <a:spLocks noGrp="1"/>
          </p:cNvSpPr>
          <p:nvPr>
            <p:ph type="sldNum" sz="quarter" idx="10"/>
          </p:nvPr>
        </p:nvSpPr>
        <p:spPr/>
        <p:txBody>
          <a:bodyPr/>
          <a:lstStyle/>
          <a:p>
            <a:fld id="{C9B1EF1F-5C10-BE45-9FD3-EAC1AB9EA586}" type="slidenum">
              <a:rPr lang="en-US" smtClean="0"/>
              <a:t>4</a:t>
            </a:fld>
            <a:endParaRPr lang="en-US"/>
          </a:p>
        </p:txBody>
      </p:sp>
    </p:spTree>
    <p:extLst>
      <p:ext uri="{BB962C8B-B14F-4D97-AF65-F5344CB8AC3E}">
        <p14:creationId xmlns:p14="http://schemas.microsoft.com/office/powerpoint/2010/main" val="2002903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Points:	</a:t>
            </a:r>
            <a:endParaRPr lang="en-GB" dirty="0"/>
          </a:p>
        </p:txBody>
      </p:sp>
      <p:sp>
        <p:nvSpPr>
          <p:cNvPr id="4" name="Slide Number Placeholder 3"/>
          <p:cNvSpPr>
            <a:spLocks noGrp="1"/>
          </p:cNvSpPr>
          <p:nvPr>
            <p:ph type="sldNum" sz="quarter" idx="10"/>
          </p:nvPr>
        </p:nvSpPr>
        <p:spPr/>
        <p:txBody>
          <a:bodyPr/>
          <a:lstStyle/>
          <a:p>
            <a:fld id="{BB7C3CBC-2DBE-42BA-9AFF-27387B7C8EC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05623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BA5D6-6FE9-0344-9CED-2661D16A5C97}" type="slidenum">
              <a:rPr lang="en-US" smtClean="0"/>
              <a:pPr/>
              <a:t>5</a:t>
            </a:fld>
            <a:endParaRPr lang="en-US"/>
          </a:p>
        </p:txBody>
      </p:sp>
    </p:spTree>
    <p:extLst>
      <p:ext uri="{BB962C8B-B14F-4D97-AF65-F5344CB8AC3E}">
        <p14:creationId xmlns:p14="http://schemas.microsoft.com/office/powerpoint/2010/main" val="8227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BA5D6-6FE9-0344-9CED-2661D16A5C97}" type="slidenum">
              <a:rPr lang="en-US" smtClean="0"/>
              <a:pPr/>
              <a:t>6</a:t>
            </a:fld>
            <a:endParaRPr lang="en-US"/>
          </a:p>
        </p:txBody>
      </p:sp>
    </p:spTree>
    <p:extLst>
      <p:ext uri="{BB962C8B-B14F-4D97-AF65-F5344CB8AC3E}">
        <p14:creationId xmlns:p14="http://schemas.microsoft.com/office/powerpoint/2010/main" val="157931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BA5D6-6FE9-0344-9CED-2661D16A5C97}" type="slidenum">
              <a:rPr lang="en-US" smtClean="0"/>
              <a:pPr/>
              <a:t>13</a:t>
            </a:fld>
            <a:endParaRPr lang="en-US"/>
          </a:p>
        </p:txBody>
      </p:sp>
    </p:spTree>
    <p:extLst>
      <p:ext uri="{BB962C8B-B14F-4D97-AF65-F5344CB8AC3E}">
        <p14:creationId xmlns:p14="http://schemas.microsoft.com/office/powerpoint/2010/main" val="153253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BA5D6-6FE9-0344-9CED-2661D16A5C97}" type="slidenum">
              <a:rPr lang="en-US" smtClean="0"/>
              <a:pPr/>
              <a:t>14</a:t>
            </a:fld>
            <a:endParaRPr lang="en-US"/>
          </a:p>
        </p:txBody>
      </p:sp>
    </p:spTree>
    <p:extLst>
      <p:ext uri="{BB962C8B-B14F-4D97-AF65-F5344CB8AC3E}">
        <p14:creationId xmlns:p14="http://schemas.microsoft.com/office/powerpoint/2010/main" val="127813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buFontTx/>
              <a:buNone/>
            </a:pPr>
            <a:r>
              <a:rPr lang="en-US" sz="1400" dirty="0" smtClean="0">
                <a:solidFill>
                  <a:srgbClr val="000000"/>
                </a:solidFill>
              </a:rPr>
              <a:t>Remember that our purpose is to motivate the student to learn. But that our partner in using our transformational technologies is the teacher. And that is where ClassFlow starts. In the Classroom.</a:t>
            </a:r>
          </a:p>
          <a:p>
            <a:pPr marL="0" indent="0">
              <a:buFontTx/>
              <a:buNone/>
            </a:pPr>
            <a:endParaRPr lang="en-US" sz="1400" dirty="0" smtClean="0">
              <a:solidFill>
                <a:srgbClr val="000000"/>
              </a:solidFill>
            </a:endParaRPr>
          </a:p>
          <a:p>
            <a:pPr marL="0" indent="0">
              <a:buFontTx/>
              <a:buNone/>
            </a:pPr>
            <a:r>
              <a:rPr lang="en-US" sz="1400" dirty="0" smtClean="0">
                <a:solidFill>
                  <a:srgbClr val="000000"/>
                </a:solidFill>
              </a:rPr>
              <a:t>Our market research distilled the views and comments of hundreds</a:t>
            </a:r>
            <a:r>
              <a:rPr lang="en-US" sz="1400" baseline="0" dirty="0" smtClean="0">
                <a:solidFill>
                  <a:srgbClr val="000000"/>
                </a:solidFill>
              </a:rPr>
              <a:t> of teachers into four key areas of concern where they look for technology to help.</a:t>
            </a:r>
            <a:endParaRPr lang="en-US" sz="1400" dirty="0" smtClean="0">
              <a:solidFill>
                <a:srgbClr val="000000"/>
              </a:solidFill>
            </a:endParaRPr>
          </a:p>
          <a:p>
            <a:pPr marL="0" indent="0">
              <a:buFontTx/>
              <a:buNone/>
            </a:pPr>
            <a:endParaRPr lang="en-US" sz="1400" dirty="0" smtClean="0">
              <a:solidFill>
                <a:srgbClr val="000000"/>
              </a:solidFill>
            </a:endParaRPr>
          </a:p>
          <a:p>
            <a:pPr marL="0" indent="0">
              <a:buFontTx/>
              <a:buNone/>
            </a:pPr>
            <a:r>
              <a:rPr lang="en-US" sz="1400" dirty="0" smtClean="0">
                <a:solidFill>
                  <a:srgbClr val="000000"/>
                </a:solidFill>
              </a:rPr>
              <a:t>These common challenges can be summed up (anti-clockwise) as</a:t>
            </a:r>
          </a:p>
          <a:p>
            <a:pPr marL="285750" indent="-285750">
              <a:buFont typeface="Arial" panose="020B0604020202020204" pitchFamily="34" charset="0"/>
              <a:buChar char="•"/>
            </a:pPr>
            <a:r>
              <a:rPr lang="en-US" sz="1400" dirty="0" smtClean="0">
                <a:solidFill>
                  <a:srgbClr val="000000"/>
                </a:solidFill>
              </a:rPr>
              <a:t>Content (from</a:t>
            </a:r>
            <a:r>
              <a:rPr lang="en-US" sz="1400" baseline="0" dirty="0" smtClean="0">
                <a:solidFill>
                  <a:srgbClr val="000000"/>
                </a:solidFill>
              </a:rPr>
              <a:t> many sources)</a:t>
            </a:r>
          </a:p>
          <a:p>
            <a:pPr marL="285750" indent="-285750">
              <a:buFont typeface="Arial" panose="020B0604020202020204" pitchFamily="34" charset="0"/>
              <a:buChar char="•"/>
            </a:pPr>
            <a:r>
              <a:rPr lang="en-US" sz="1400" baseline="0" dirty="0" smtClean="0">
                <a:solidFill>
                  <a:srgbClr val="000000"/>
                </a:solidFill>
              </a:rPr>
              <a:t>Use of technology</a:t>
            </a:r>
          </a:p>
          <a:p>
            <a:pPr marL="285750" indent="-285750">
              <a:buFont typeface="Arial" panose="020B0604020202020204" pitchFamily="34" charset="0"/>
              <a:buChar char="•"/>
            </a:pPr>
            <a:r>
              <a:rPr lang="en-US" sz="1400" baseline="0" dirty="0" smtClean="0">
                <a:solidFill>
                  <a:srgbClr val="000000"/>
                </a:solidFill>
              </a:rPr>
              <a:t>Data-driven decision making</a:t>
            </a:r>
          </a:p>
          <a:p>
            <a:pPr marL="285750" indent="-285750">
              <a:buFont typeface="Arial" panose="020B0604020202020204" pitchFamily="34" charset="0"/>
              <a:buChar char="•"/>
            </a:pPr>
            <a:r>
              <a:rPr lang="en-US" sz="1400" baseline="0" dirty="0" smtClean="0">
                <a:solidFill>
                  <a:srgbClr val="000000"/>
                </a:solidFill>
              </a:rPr>
              <a:t>Pedagogical change</a:t>
            </a:r>
            <a:endParaRPr lang="en-US" sz="1400" dirty="0" smtClean="0">
              <a:solidFill>
                <a:srgbClr val="000000"/>
              </a:solidFill>
            </a:endParaRPr>
          </a:p>
        </p:txBody>
      </p:sp>
      <p:sp>
        <p:nvSpPr>
          <p:cNvPr id="3584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09" indent="-285734" eaLnBrk="0" hangingPunct="0">
              <a:defRPr sz="2400">
                <a:solidFill>
                  <a:schemeClr val="tx1"/>
                </a:solidFill>
                <a:latin typeface="Arial" charset="0"/>
                <a:ea typeface="ＭＳ Ｐゴシック" pitchFamily="34" charset="-128"/>
              </a:defRPr>
            </a:lvl2pPr>
            <a:lvl3pPr marL="1142937" indent="-228587" eaLnBrk="0" hangingPunct="0">
              <a:defRPr sz="2400">
                <a:solidFill>
                  <a:schemeClr val="tx1"/>
                </a:solidFill>
                <a:latin typeface="Arial" charset="0"/>
                <a:ea typeface="ＭＳ Ｐゴシック" pitchFamily="34" charset="-128"/>
              </a:defRPr>
            </a:lvl3pPr>
            <a:lvl4pPr marL="1600112" indent="-228587" eaLnBrk="0" hangingPunct="0">
              <a:defRPr sz="2400">
                <a:solidFill>
                  <a:schemeClr val="tx1"/>
                </a:solidFill>
                <a:latin typeface="Arial" charset="0"/>
                <a:ea typeface="ＭＳ Ｐゴシック" pitchFamily="34" charset="-128"/>
              </a:defRPr>
            </a:lvl4pPr>
            <a:lvl5pPr marL="2057287" indent="-228587" eaLnBrk="0" hangingPunct="0">
              <a:defRPr sz="2400">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sz="2400">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sz="2400">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sz="2400">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sz="1200" dirty="0">
              <a:solidFill>
                <a:prstClr val="black"/>
              </a:solidFill>
              <a:latin typeface="Calibri" pitchFamily="34" charset="0"/>
            </a:endParaRPr>
          </a:p>
        </p:txBody>
      </p:sp>
    </p:spTree>
    <p:extLst>
      <p:ext uri="{BB962C8B-B14F-4D97-AF65-F5344CB8AC3E}">
        <p14:creationId xmlns:p14="http://schemas.microsoft.com/office/powerpoint/2010/main" val="64778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iakép helye 1"/>
          <p:cNvSpPr>
            <a:spLocks noGrp="1" noRot="1" noChangeAspect="1" noTextEdit="1"/>
          </p:cNvSpPr>
          <p:nvPr>
            <p:ph type="sldImg"/>
          </p:nvPr>
        </p:nvSpPr>
        <p:spPr bwMode="auto">
          <a:noFill/>
          <a:ln>
            <a:solidFill>
              <a:srgbClr val="000000"/>
            </a:solidFill>
            <a:miter lim="800000"/>
            <a:headEnd/>
            <a:tailEnd/>
          </a:ln>
        </p:spPr>
      </p:sp>
      <p:sp>
        <p:nvSpPr>
          <p:cNvPr id="74755" name="Jegyzetek helye 2"/>
          <p:cNvSpPr>
            <a:spLocks noGrp="1"/>
          </p:cNvSpPr>
          <p:nvPr>
            <p:ph type="body" idx="1"/>
          </p:nvPr>
        </p:nvSpPr>
        <p:spPr bwMode="auto">
          <a:noFill/>
        </p:spPr>
        <p:txBody>
          <a:bodyPr wrap="square" numCol="1" anchor="t" anchorCtr="0" compatLnSpc="1">
            <a:prstTxWarp prst="textNoShape">
              <a:avLst/>
            </a:prstTxWarp>
          </a:bodyPr>
          <a:lstStyle/>
          <a:p>
            <a:endParaRPr lang="hu-HU" smtClean="0"/>
          </a:p>
        </p:txBody>
      </p:sp>
      <p:sp>
        <p:nvSpPr>
          <p:cNvPr id="74756"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99BDB0A-457C-44A5-B50B-CA0F52245CAE}" type="slidenum">
              <a:rPr lang="hu-HU" smtClean="0">
                <a:latin typeface="Arial" charset="0"/>
              </a:rPr>
              <a:pPr>
                <a:defRPr/>
              </a:pPr>
              <a:t>18</a:t>
            </a:fld>
            <a:endParaRPr lang="hu-HU" smtClean="0">
              <a:latin typeface="Arial" charset="0"/>
            </a:endParaRPr>
          </a:p>
        </p:txBody>
      </p:sp>
    </p:spTree>
    <p:extLst>
      <p:ext uri="{BB962C8B-B14F-4D97-AF65-F5344CB8AC3E}">
        <p14:creationId xmlns:p14="http://schemas.microsoft.com/office/powerpoint/2010/main" val="1917430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BA5D6-6FE9-0344-9CED-2661D16A5C97}" type="slidenum">
              <a:rPr lang="en-US" smtClean="0"/>
              <a:pPr/>
              <a:t>19</a:t>
            </a:fld>
            <a:endParaRPr lang="en-US"/>
          </a:p>
        </p:txBody>
      </p:sp>
    </p:spTree>
    <p:extLst>
      <p:ext uri="{BB962C8B-B14F-4D97-AF65-F5344CB8AC3E}">
        <p14:creationId xmlns:p14="http://schemas.microsoft.com/office/powerpoint/2010/main" val="2099034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BA5D6-6FE9-0344-9CED-2661D16A5C97}" type="slidenum">
              <a:rPr lang="en-US" smtClean="0"/>
              <a:pPr/>
              <a:t>20</a:t>
            </a:fld>
            <a:endParaRPr lang="en-US"/>
          </a:p>
        </p:txBody>
      </p:sp>
    </p:spTree>
    <p:extLst>
      <p:ext uri="{BB962C8B-B14F-4D97-AF65-F5344CB8AC3E}">
        <p14:creationId xmlns:p14="http://schemas.microsoft.com/office/powerpoint/2010/main" val="1032810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hu-H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Click to edit Master subtitle style</a:t>
            </a:r>
            <a:endParaRPr lang="en-US"/>
          </a:p>
        </p:txBody>
      </p:sp>
      <p:sp>
        <p:nvSpPr>
          <p:cNvPr id="4" name="Date Placeholder 3"/>
          <p:cNvSpPr>
            <a:spLocks noGrp="1"/>
          </p:cNvSpPr>
          <p:nvPr>
            <p:ph type="dt" sz="half" idx="10"/>
          </p:nvPr>
        </p:nvSpPr>
        <p:spPr/>
        <p:txBody>
          <a:bodyPr/>
          <a:lstStyle/>
          <a:p>
            <a:fld id="{08E4E0D7-AE7B-0A45-B07E-C55A545F5AFE}" type="datetimeFigureOut">
              <a:rPr lang="en-US" smtClean="0"/>
              <a:pPr/>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D2D2F-4332-2745-A70D-42DA96C36550}" type="slidenum">
              <a:rPr lang="en-US" smtClean="0"/>
              <a:pPr/>
              <a:t>‹#›</a:t>
            </a:fld>
            <a:endParaRPr lang="en-US"/>
          </a:p>
        </p:txBody>
      </p:sp>
    </p:spTree>
    <p:extLst>
      <p:ext uri="{BB962C8B-B14F-4D97-AF65-F5344CB8AC3E}">
        <p14:creationId xmlns:p14="http://schemas.microsoft.com/office/powerpoint/2010/main" val="417612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p>
            <a:fld id="{08E4E0D7-AE7B-0A45-B07E-C55A545F5AFE}" type="datetimeFigureOut">
              <a:rPr lang="en-US" smtClean="0"/>
              <a:pPr/>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D2D2F-4332-2745-A70D-42DA96C36550}" type="slidenum">
              <a:rPr lang="en-US" smtClean="0"/>
              <a:pPr/>
              <a:t>‹#›</a:t>
            </a:fld>
            <a:endParaRPr lang="en-US"/>
          </a:p>
        </p:txBody>
      </p:sp>
    </p:spTree>
    <p:extLst>
      <p:ext uri="{BB962C8B-B14F-4D97-AF65-F5344CB8AC3E}">
        <p14:creationId xmlns:p14="http://schemas.microsoft.com/office/powerpoint/2010/main" val="366688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u-H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p>
            <a:fld id="{08E4E0D7-AE7B-0A45-B07E-C55A545F5AFE}" type="datetimeFigureOut">
              <a:rPr lang="en-US" smtClean="0"/>
              <a:pPr/>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D2D2F-4332-2745-A70D-42DA96C36550}" type="slidenum">
              <a:rPr lang="en-US" smtClean="0"/>
              <a:pPr/>
              <a:t>‹#›</a:t>
            </a:fld>
            <a:endParaRPr lang="en-US"/>
          </a:p>
        </p:txBody>
      </p:sp>
    </p:spTree>
    <p:extLst>
      <p:ext uri="{BB962C8B-B14F-4D97-AF65-F5344CB8AC3E}">
        <p14:creationId xmlns:p14="http://schemas.microsoft.com/office/powerpoint/2010/main" val="4225212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FAFD015E-CC94-4E3B-B91B-9C14549D464C}" type="slidenum">
              <a:rPr lang="hu-HU"/>
              <a:pPr>
                <a:defRPr/>
              </a:pPr>
              <a:t>‹#›</a:t>
            </a:fld>
            <a:endParaRPr lang="hu-HU"/>
          </a:p>
        </p:txBody>
      </p:sp>
    </p:spTree>
    <p:extLst>
      <p:ext uri="{BB962C8B-B14F-4D97-AF65-F5344CB8AC3E}">
        <p14:creationId xmlns:p14="http://schemas.microsoft.com/office/powerpoint/2010/main" val="109274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Content Placeholder 2"/>
          <p:cNvSpPr>
            <a:spLocks noGrp="1"/>
          </p:cNvSpPr>
          <p:nvPr>
            <p:ph idx="1"/>
          </p:nvPr>
        </p:nvSpPr>
        <p:spPr/>
        <p:txBody>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p>
            <a:fld id="{08E4E0D7-AE7B-0A45-B07E-C55A545F5AFE}" type="datetimeFigureOut">
              <a:rPr lang="en-US" smtClean="0"/>
              <a:pPr/>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D2D2F-4332-2745-A70D-42DA96C36550}" type="slidenum">
              <a:rPr lang="en-US" smtClean="0"/>
              <a:pPr/>
              <a:t>‹#›</a:t>
            </a:fld>
            <a:endParaRPr lang="en-US"/>
          </a:p>
        </p:txBody>
      </p:sp>
    </p:spTree>
    <p:extLst>
      <p:ext uri="{BB962C8B-B14F-4D97-AF65-F5344CB8AC3E}">
        <p14:creationId xmlns:p14="http://schemas.microsoft.com/office/powerpoint/2010/main" val="358064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u-H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Click to edit Master text styles</a:t>
            </a:r>
          </a:p>
        </p:txBody>
      </p:sp>
      <p:sp>
        <p:nvSpPr>
          <p:cNvPr id="4" name="Date Placeholder 3"/>
          <p:cNvSpPr>
            <a:spLocks noGrp="1"/>
          </p:cNvSpPr>
          <p:nvPr>
            <p:ph type="dt" sz="half" idx="10"/>
          </p:nvPr>
        </p:nvSpPr>
        <p:spPr/>
        <p:txBody>
          <a:bodyPr/>
          <a:lstStyle/>
          <a:p>
            <a:fld id="{08E4E0D7-AE7B-0A45-B07E-C55A545F5AFE}" type="datetimeFigureOut">
              <a:rPr lang="en-US" smtClean="0"/>
              <a:pPr/>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D2D2F-4332-2745-A70D-42DA96C36550}" type="slidenum">
              <a:rPr lang="en-US" smtClean="0"/>
              <a:pPr/>
              <a:t>‹#›</a:t>
            </a:fld>
            <a:endParaRPr lang="en-US"/>
          </a:p>
        </p:txBody>
      </p:sp>
    </p:spTree>
    <p:extLst>
      <p:ext uri="{BB962C8B-B14F-4D97-AF65-F5344CB8AC3E}">
        <p14:creationId xmlns:p14="http://schemas.microsoft.com/office/powerpoint/2010/main" val="2969973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Date Placeholder 4"/>
          <p:cNvSpPr>
            <a:spLocks noGrp="1"/>
          </p:cNvSpPr>
          <p:nvPr>
            <p:ph type="dt" sz="half" idx="10"/>
          </p:nvPr>
        </p:nvSpPr>
        <p:spPr/>
        <p:txBody>
          <a:bodyPr/>
          <a:lstStyle/>
          <a:p>
            <a:fld id="{08E4E0D7-AE7B-0A45-B07E-C55A545F5AFE}" type="datetimeFigureOut">
              <a:rPr lang="en-US" smtClean="0"/>
              <a:pPr/>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D2D2F-4332-2745-A70D-42DA96C36550}" type="slidenum">
              <a:rPr lang="en-US" smtClean="0"/>
              <a:pPr/>
              <a:t>‹#›</a:t>
            </a:fld>
            <a:endParaRPr lang="en-US"/>
          </a:p>
        </p:txBody>
      </p:sp>
    </p:spTree>
    <p:extLst>
      <p:ext uri="{BB962C8B-B14F-4D97-AF65-F5344CB8AC3E}">
        <p14:creationId xmlns:p14="http://schemas.microsoft.com/office/powerpoint/2010/main" val="302432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7" name="Date Placeholder 6"/>
          <p:cNvSpPr>
            <a:spLocks noGrp="1"/>
          </p:cNvSpPr>
          <p:nvPr>
            <p:ph type="dt" sz="half" idx="10"/>
          </p:nvPr>
        </p:nvSpPr>
        <p:spPr/>
        <p:txBody>
          <a:bodyPr/>
          <a:lstStyle/>
          <a:p>
            <a:fld id="{08E4E0D7-AE7B-0A45-B07E-C55A545F5AFE}" type="datetimeFigureOut">
              <a:rPr lang="en-US" smtClean="0"/>
              <a:pPr/>
              <a:t>5/24/17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D2D2F-4332-2745-A70D-42DA96C36550}" type="slidenum">
              <a:rPr lang="en-US" smtClean="0"/>
              <a:pPr/>
              <a:t>‹#›</a:t>
            </a:fld>
            <a:endParaRPr lang="en-US"/>
          </a:p>
        </p:txBody>
      </p:sp>
    </p:spTree>
    <p:extLst>
      <p:ext uri="{BB962C8B-B14F-4D97-AF65-F5344CB8AC3E}">
        <p14:creationId xmlns:p14="http://schemas.microsoft.com/office/powerpoint/2010/main" val="289732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Date Placeholder 2"/>
          <p:cNvSpPr>
            <a:spLocks noGrp="1"/>
          </p:cNvSpPr>
          <p:nvPr>
            <p:ph type="dt" sz="half" idx="10"/>
          </p:nvPr>
        </p:nvSpPr>
        <p:spPr/>
        <p:txBody>
          <a:bodyPr/>
          <a:lstStyle/>
          <a:p>
            <a:fld id="{08E4E0D7-AE7B-0A45-B07E-C55A545F5AFE}" type="datetimeFigureOut">
              <a:rPr lang="en-US" smtClean="0"/>
              <a:pPr/>
              <a:t>5/24/17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D2D2F-4332-2745-A70D-42DA96C36550}" type="slidenum">
              <a:rPr lang="en-US" smtClean="0"/>
              <a:pPr/>
              <a:t>‹#›</a:t>
            </a:fld>
            <a:endParaRPr lang="en-US"/>
          </a:p>
        </p:txBody>
      </p:sp>
    </p:spTree>
    <p:extLst>
      <p:ext uri="{BB962C8B-B14F-4D97-AF65-F5344CB8AC3E}">
        <p14:creationId xmlns:p14="http://schemas.microsoft.com/office/powerpoint/2010/main" val="4171218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4E0D7-AE7B-0A45-B07E-C55A545F5AFE}" type="datetimeFigureOut">
              <a:rPr lang="en-US" smtClean="0"/>
              <a:pPr/>
              <a:t>5/24/17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D2D2F-4332-2745-A70D-42DA96C36550}" type="slidenum">
              <a:rPr lang="en-US" smtClean="0"/>
              <a:pPr/>
              <a:t>‹#›</a:t>
            </a:fld>
            <a:endParaRPr lang="en-US"/>
          </a:p>
        </p:txBody>
      </p:sp>
    </p:spTree>
    <p:extLst>
      <p:ext uri="{BB962C8B-B14F-4D97-AF65-F5344CB8AC3E}">
        <p14:creationId xmlns:p14="http://schemas.microsoft.com/office/powerpoint/2010/main" val="273172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hu-H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4"/>
          <p:cNvSpPr>
            <a:spLocks noGrp="1"/>
          </p:cNvSpPr>
          <p:nvPr>
            <p:ph type="dt" sz="half" idx="10"/>
          </p:nvPr>
        </p:nvSpPr>
        <p:spPr/>
        <p:txBody>
          <a:bodyPr/>
          <a:lstStyle/>
          <a:p>
            <a:fld id="{08E4E0D7-AE7B-0A45-B07E-C55A545F5AFE}" type="datetimeFigureOut">
              <a:rPr lang="en-US" smtClean="0"/>
              <a:pPr/>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D2D2F-4332-2745-A70D-42DA96C36550}" type="slidenum">
              <a:rPr lang="en-US" smtClean="0"/>
              <a:pPr/>
              <a:t>‹#›</a:t>
            </a:fld>
            <a:endParaRPr lang="en-US"/>
          </a:p>
        </p:txBody>
      </p:sp>
    </p:spTree>
    <p:extLst>
      <p:ext uri="{BB962C8B-B14F-4D97-AF65-F5344CB8AC3E}">
        <p14:creationId xmlns:p14="http://schemas.microsoft.com/office/powerpoint/2010/main" val="34445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u-H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4"/>
          <p:cNvSpPr>
            <a:spLocks noGrp="1"/>
          </p:cNvSpPr>
          <p:nvPr>
            <p:ph type="dt" sz="half" idx="10"/>
          </p:nvPr>
        </p:nvSpPr>
        <p:spPr/>
        <p:txBody>
          <a:bodyPr/>
          <a:lstStyle/>
          <a:p>
            <a:fld id="{08E4E0D7-AE7B-0A45-B07E-C55A545F5AFE}" type="datetimeFigureOut">
              <a:rPr lang="en-US" smtClean="0"/>
              <a:pPr/>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D2D2F-4332-2745-A70D-42DA96C36550}" type="slidenum">
              <a:rPr lang="en-US" smtClean="0"/>
              <a:pPr/>
              <a:t>‹#›</a:t>
            </a:fld>
            <a:endParaRPr lang="en-US"/>
          </a:p>
        </p:txBody>
      </p:sp>
    </p:spTree>
    <p:extLst>
      <p:ext uri="{BB962C8B-B14F-4D97-AF65-F5344CB8AC3E}">
        <p14:creationId xmlns:p14="http://schemas.microsoft.com/office/powerpoint/2010/main" val="33588018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4E0D7-AE7B-0A45-B07E-C55A545F5AFE}" type="datetimeFigureOut">
              <a:rPr lang="en-US" smtClean="0"/>
              <a:pPr/>
              <a:t>5/24/17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D2D2F-4332-2745-A70D-42DA96C36550}" type="slidenum">
              <a:rPr lang="en-US" smtClean="0"/>
              <a:pPr/>
              <a:t>‹#›</a:t>
            </a:fld>
            <a:endParaRPr lang="en-US"/>
          </a:p>
        </p:txBody>
      </p:sp>
    </p:spTree>
    <p:extLst>
      <p:ext uri="{BB962C8B-B14F-4D97-AF65-F5344CB8AC3E}">
        <p14:creationId xmlns:p14="http://schemas.microsoft.com/office/powerpoint/2010/main" val="1983750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tif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1" Type="http://schemas.openxmlformats.org/officeDocument/2006/relationships/oleObject" Target="../embeddings/Microsoft_Excel_97_-_2004_Worksheet3.xls"/><Relationship Id="rId12" Type="http://schemas.openxmlformats.org/officeDocument/2006/relationships/image" Target="../media/image28.emf"/><Relationship Id="rId13" Type="http://schemas.openxmlformats.org/officeDocument/2006/relationships/oleObject" Target="../embeddings/oleObject4.bin"/><Relationship Id="rId14" Type="http://schemas.openxmlformats.org/officeDocument/2006/relationships/oleObject" Target="../embeddings/Microsoft_Excel_97_-_2004_Worksheet4.xls"/><Relationship Id="rId15" Type="http://schemas.openxmlformats.org/officeDocument/2006/relationships/image" Target="../media/image29.emf"/><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26.emf"/><Relationship Id="rId7" Type="http://schemas.openxmlformats.org/officeDocument/2006/relationships/oleObject" Target="../embeddings/oleObject2.bin"/><Relationship Id="rId8" Type="http://schemas.openxmlformats.org/officeDocument/2006/relationships/oleObject" Target="../embeddings/Microsoft_Excel_97_-_2004_Worksheet2.xls"/><Relationship Id="rId9" Type="http://schemas.openxmlformats.org/officeDocument/2006/relationships/image" Target="../media/image27.emf"/><Relationship Id="rId10"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hyperlink" Target="http://waldorf.hu/" TargetMode="External"/><Relationship Id="rId4" Type="http://schemas.openxmlformats.org/officeDocument/2006/relationships/hyperlink" Target="https://techcrunch.com/2015/05/04/altschool-raises-100m-from-founders-fund-zuckerberg-to-scale-a-massive-network-of-schools-around-personalized-learning/" TargetMode="External"/><Relationship Id="rId1" Type="http://schemas.openxmlformats.org/officeDocument/2006/relationships/slideLayout" Target="../slideLayouts/slideLayout2.xml"/><Relationship Id="rId2" Type="http://schemas.openxmlformats.org/officeDocument/2006/relationships/hyperlink" Target="http://nypost.com/2016/08/27/its-digital-heroin-how-screens-turn-kids-into-psychotic-junki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20.png"/><Relationship Id="rId5"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9" Type="http://schemas.openxmlformats.org/officeDocument/2006/relationships/image" Target="../media/image41.emf"/><Relationship Id="rId20" Type="http://schemas.openxmlformats.org/officeDocument/2006/relationships/image" Target="../media/image52.png"/><Relationship Id="rId21" Type="http://schemas.openxmlformats.org/officeDocument/2006/relationships/image" Target="../media/image53.png"/><Relationship Id="rId22" Type="http://schemas.openxmlformats.org/officeDocument/2006/relationships/image" Target="../media/image54.gif"/><Relationship Id="rId23" Type="http://schemas.openxmlformats.org/officeDocument/2006/relationships/image" Target="../media/image55.png"/><Relationship Id="rId24" Type="http://schemas.openxmlformats.org/officeDocument/2006/relationships/image" Target="../media/image56.png"/><Relationship Id="rId25" Type="http://schemas.openxmlformats.org/officeDocument/2006/relationships/image" Target="../media/image57.png"/><Relationship Id="rId10" Type="http://schemas.openxmlformats.org/officeDocument/2006/relationships/image" Target="../media/image42.emf"/><Relationship Id="rId11" Type="http://schemas.openxmlformats.org/officeDocument/2006/relationships/image" Target="../media/image43.png"/><Relationship Id="rId12" Type="http://schemas.openxmlformats.org/officeDocument/2006/relationships/image" Target="../media/image44.emf"/><Relationship Id="rId13" Type="http://schemas.openxmlformats.org/officeDocument/2006/relationships/image" Target="../media/image45.png"/><Relationship Id="rId14" Type="http://schemas.openxmlformats.org/officeDocument/2006/relationships/image" Target="../media/image46.png"/><Relationship Id="rId15" Type="http://schemas.openxmlformats.org/officeDocument/2006/relationships/image" Target="../media/image47.png"/><Relationship Id="rId16" Type="http://schemas.openxmlformats.org/officeDocument/2006/relationships/image" Target="../media/image48.png"/><Relationship Id="rId17" Type="http://schemas.openxmlformats.org/officeDocument/2006/relationships/image" Target="../media/image49.png"/><Relationship Id="rId18" Type="http://schemas.openxmlformats.org/officeDocument/2006/relationships/image" Target="../media/image50.png"/><Relationship Id="rId19" Type="http://schemas.openxmlformats.org/officeDocument/2006/relationships/image" Target="../media/image51.gif"/><Relationship Id="rId1" Type="http://schemas.openxmlformats.org/officeDocument/2006/relationships/slideLayout" Target="../slideLayouts/slideLayout7.xml"/><Relationship Id="rId2" Type="http://schemas.openxmlformats.org/officeDocument/2006/relationships/image" Target="../media/image34.emf"/><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emf"/><Relationship Id="rId8" Type="http://schemas.openxmlformats.org/officeDocument/2006/relationships/image" Target="../media/image40.emf"/></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5" Type="http://schemas.openxmlformats.org/officeDocument/2006/relationships/image" Target="../media/image61.png"/><Relationship Id="rId6" Type="http://schemas.openxmlformats.org/officeDocument/2006/relationships/image" Target="../media/image62.jpeg"/><Relationship Id="rId1" Type="http://schemas.openxmlformats.org/officeDocument/2006/relationships/slideLayout" Target="../slideLayouts/slideLayout7.xml"/><Relationship Id="rId2" Type="http://schemas.openxmlformats.org/officeDocument/2006/relationships/image" Target="../media/image5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jpeg"/><Relationship Id="rId3" Type="http://schemas.openxmlformats.org/officeDocument/2006/relationships/image" Target="../media/image6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png"/><Relationship Id="rId3"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0.tiff"/><Relationship Id="rId3" Type="http://schemas.openxmlformats.org/officeDocument/2006/relationships/image" Target="../media/image7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p:cNvPicPr>
          <p:nvPr/>
        </p:nvPicPr>
        <p:blipFill>
          <a:blip r:embed="rId2"/>
          <a:stretch>
            <a:fillRect/>
          </a:stretch>
        </p:blipFill>
        <p:spPr>
          <a:xfrm>
            <a:off x="5987" y="979004"/>
            <a:ext cx="9138013" cy="5147159"/>
          </a:xfrm>
          <a:prstGeom prst="rect">
            <a:avLst/>
          </a:prstGeom>
        </p:spPr>
      </p:pic>
    </p:spTree>
    <p:extLst>
      <p:ext uri="{BB962C8B-B14F-4D97-AF65-F5344CB8AC3E}">
        <p14:creationId xmlns:p14="http://schemas.microsoft.com/office/powerpoint/2010/main" val="1983308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downloads.bbc.co.uk/rmhttp/schools/primaryhistory/images/victorian_britain/victorian_schools/v_class_boys_row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46138"/>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846138"/>
            <a:ext cx="9144000" cy="5143500"/>
          </a:xfrm>
        </p:spPr>
      </p:pic>
    </p:spTree>
    <p:extLst>
      <p:ext uri="{BB962C8B-B14F-4D97-AF65-F5344CB8AC3E}">
        <p14:creationId xmlns:p14="http://schemas.microsoft.com/office/powerpoint/2010/main" val="72307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églalap 10"/>
          <p:cNvSpPr/>
          <p:nvPr/>
        </p:nvSpPr>
        <p:spPr>
          <a:xfrm>
            <a:off x="275" y="0"/>
            <a:ext cx="9143725" cy="747345"/>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2400" dirty="0" smtClean="0"/>
              <a:t>A DOS célja</a:t>
            </a:r>
            <a:endParaRPr lang="hu-HU" sz="2400" b="1" dirty="0"/>
          </a:p>
        </p:txBody>
      </p:sp>
      <p:sp>
        <p:nvSpPr>
          <p:cNvPr id="2" name="AutoShape 2" descr="Képtalálat a következőre: „data prote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Rectangle 2"/>
          <p:cNvSpPr/>
          <p:nvPr/>
        </p:nvSpPr>
        <p:spPr>
          <a:xfrm>
            <a:off x="234047" y="857250"/>
            <a:ext cx="8689389" cy="1000125"/>
          </a:xfrm>
          <a:prstGeom prst="rect">
            <a:avLst/>
          </a:prstGeom>
          <a:solidFill>
            <a:srgbClr val="5C8E2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hu-HU" sz="2000" b="1" dirty="0" smtClean="0"/>
              <a:t>A </a:t>
            </a:r>
            <a:r>
              <a:rPr lang="hu-HU" sz="2000" b="1" dirty="0"/>
              <a:t>DOS a digitális kompetenciák elsajátítását biztosítja mindenki számára: senki nem hagyhatja el az </a:t>
            </a:r>
            <a:r>
              <a:rPr lang="hu-HU" sz="2000" b="1" dirty="0" smtClean="0"/>
              <a:t>oktatási és képzési rendszert </a:t>
            </a:r>
            <a:r>
              <a:rPr lang="hu-HU" sz="2000" b="1" dirty="0"/>
              <a:t>anélkül, hogy </a:t>
            </a:r>
            <a:r>
              <a:rPr lang="hu-HU" sz="2000" b="1" dirty="0" smtClean="0"/>
              <a:t>a munkaerőpiac által elvárt digitális </a:t>
            </a:r>
            <a:r>
              <a:rPr lang="hu-HU" sz="2000" b="1" dirty="0"/>
              <a:t>alapkészségekkel </a:t>
            </a:r>
            <a:r>
              <a:rPr lang="hu-HU" sz="2000" b="1" dirty="0" smtClean="0"/>
              <a:t>rendelkezne.</a:t>
            </a:r>
            <a:endParaRPr lang="hu-HU" sz="2000" b="1" dirty="0">
              <a:solidFill>
                <a:schemeClr val="lt1"/>
              </a:solidFill>
            </a:endParaRPr>
          </a:p>
        </p:txBody>
      </p:sp>
      <p:sp>
        <p:nvSpPr>
          <p:cNvPr id="8" name="TextBox 7"/>
          <p:cNvSpPr txBox="1"/>
          <p:nvPr/>
        </p:nvSpPr>
        <p:spPr>
          <a:xfrm>
            <a:off x="290192" y="2093383"/>
            <a:ext cx="4242703" cy="2862322"/>
          </a:xfrm>
          <a:prstGeom prst="rect">
            <a:avLst/>
          </a:prstGeom>
          <a:solidFill>
            <a:schemeClr val="bg1">
              <a:lumMod val="95000"/>
            </a:schemeClr>
          </a:solidFill>
          <a:ln>
            <a:solidFill>
              <a:schemeClr val="bg1">
                <a:lumMod val="50000"/>
              </a:schemeClr>
            </a:solidFill>
          </a:ln>
        </p:spPr>
        <p:txBody>
          <a:bodyPr wrap="square" rtlCol="0">
            <a:spAutoFit/>
          </a:bodyPr>
          <a:lstStyle/>
          <a:p>
            <a:r>
              <a:rPr lang="hu-HU" sz="2000" dirty="0"/>
              <a:t>A DOS célja, hogy az ágazati stratégiákkal és szakmai célkitűzésekkel összhangban az oktatási rendszer minden szintjén megteremtse a digitális írástudás tényleges elterjesztésének lehetőségét, hozzájárulva Magyarország versenyképességének növeléséhez.</a:t>
            </a: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7681" y="5048247"/>
            <a:ext cx="3511420" cy="170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5397" y="2087267"/>
            <a:ext cx="4238039" cy="464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013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95400"/>
            <a:ext cx="9144000" cy="5388429"/>
          </a:xfrm>
          <a:prstGeom prst="rect">
            <a:avLst/>
          </a:prstGeom>
        </p:spPr>
      </p:pic>
      <p:sp>
        <p:nvSpPr>
          <p:cNvPr id="4" name="TextBox 3"/>
          <p:cNvSpPr txBox="1"/>
          <p:nvPr/>
        </p:nvSpPr>
        <p:spPr>
          <a:xfrm>
            <a:off x="762000" y="3037344"/>
            <a:ext cx="7620000" cy="1815882"/>
          </a:xfrm>
          <a:prstGeom prst="rect">
            <a:avLst/>
          </a:prstGeom>
          <a:noFill/>
        </p:spPr>
        <p:txBody>
          <a:bodyPr wrap="square" rtlCol="0">
            <a:spAutoFit/>
          </a:bodyPr>
          <a:lstStyle/>
          <a:p>
            <a:r>
              <a:rPr lang="hu-HU" sz="2800" dirty="0" smtClean="0">
                <a:solidFill>
                  <a:srgbClr val="1E1E28"/>
                </a:solidFill>
                <a:latin typeface="Industry Book" pitchFamily="50" charset="0"/>
              </a:rPr>
              <a:t>Nemzeti Alaptanterv: „A köznevelés feladata a tanuláshoz és a munkához szükséges képességek, készségek, ismeretek, attitűdök együttes fejlesztése...”</a:t>
            </a:r>
          </a:p>
        </p:txBody>
      </p:sp>
      <p:sp>
        <p:nvSpPr>
          <p:cNvPr id="5" name="TextBox 4"/>
          <p:cNvSpPr txBox="1"/>
          <p:nvPr/>
        </p:nvSpPr>
        <p:spPr>
          <a:xfrm>
            <a:off x="3048000" y="152400"/>
            <a:ext cx="5257800" cy="1015663"/>
          </a:xfrm>
          <a:prstGeom prst="rect">
            <a:avLst/>
          </a:prstGeom>
          <a:noFill/>
        </p:spPr>
        <p:txBody>
          <a:bodyPr wrap="square" rtlCol="0">
            <a:spAutoFit/>
          </a:bodyPr>
          <a:lstStyle/>
          <a:p>
            <a:r>
              <a:rPr lang="en-US" sz="2400" dirty="0" smtClean="0">
                <a:solidFill>
                  <a:schemeClr val="accent3">
                    <a:lumMod val="75000"/>
                  </a:schemeClr>
                </a:solidFill>
              </a:rPr>
              <a:t>A </a:t>
            </a:r>
            <a:r>
              <a:rPr lang="en-US" sz="2400" dirty="0" err="1" smtClean="0">
                <a:solidFill>
                  <a:schemeClr val="accent3">
                    <a:lumMod val="75000"/>
                  </a:schemeClr>
                </a:solidFill>
              </a:rPr>
              <a:t>diákok</a:t>
            </a:r>
            <a:r>
              <a:rPr lang="en-US" sz="2400" dirty="0" smtClean="0">
                <a:solidFill>
                  <a:schemeClr val="accent3">
                    <a:lumMod val="75000"/>
                  </a:schemeClr>
                </a:solidFill>
              </a:rPr>
              <a:t> </a:t>
            </a:r>
            <a:r>
              <a:rPr lang="en-US" sz="2400" dirty="0" err="1" smtClean="0">
                <a:solidFill>
                  <a:schemeClr val="accent3">
                    <a:lumMod val="75000"/>
                  </a:schemeClr>
                </a:solidFill>
              </a:rPr>
              <a:t>képességek</a:t>
            </a:r>
            <a:r>
              <a:rPr lang="en-US" sz="2400" dirty="0" smtClean="0">
                <a:solidFill>
                  <a:schemeClr val="accent3">
                    <a:lumMod val="75000"/>
                  </a:schemeClr>
                </a:solidFill>
              </a:rPr>
              <a:t> </a:t>
            </a:r>
            <a:r>
              <a:rPr lang="en-US" sz="2400" dirty="0" err="1" smtClean="0">
                <a:solidFill>
                  <a:schemeClr val="accent3">
                    <a:lumMod val="75000"/>
                  </a:schemeClr>
                </a:solidFill>
              </a:rPr>
              <a:t>szerinti</a:t>
            </a:r>
            <a:r>
              <a:rPr lang="en-US" sz="2400" dirty="0" smtClean="0">
                <a:solidFill>
                  <a:schemeClr val="accent3">
                    <a:lumMod val="75000"/>
                  </a:schemeClr>
                </a:solidFill>
              </a:rPr>
              <a:t> </a:t>
            </a:r>
            <a:r>
              <a:rPr lang="en-US" sz="2400" dirty="0" err="1" smtClean="0">
                <a:solidFill>
                  <a:schemeClr val="accent3">
                    <a:lumMod val="75000"/>
                  </a:schemeClr>
                </a:solidFill>
              </a:rPr>
              <a:t>megoszlása</a:t>
            </a:r>
            <a:r>
              <a:rPr lang="en-US" sz="2400" dirty="0" smtClean="0">
                <a:solidFill>
                  <a:schemeClr val="accent3">
                    <a:lumMod val="75000"/>
                  </a:schemeClr>
                </a:solidFill>
              </a:rPr>
              <a:t> a </a:t>
            </a:r>
            <a:r>
              <a:rPr lang="en-US" sz="2400" dirty="0" err="1" smtClean="0">
                <a:solidFill>
                  <a:schemeClr val="accent3">
                    <a:lumMod val="75000"/>
                  </a:schemeClr>
                </a:solidFill>
              </a:rPr>
              <a:t>digitális</a:t>
            </a:r>
            <a:r>
              <a:rPr lang="en-US" sz="2400" dirty="0" smtClean="0">
                <a:solidFill>
                  <a:schemeClr val="accent3">
                    <a:lumMod val="75000"/>
                  </a:schemeClr>
                </a:solidFill>
              </a:rPr>
              <a:t> </a:t>
            </a:r>
            <a:r>
              <a:rPr lang="en-US" sz="2400" dirty="0" err="1" smtClean="0">
                <a:solidFill>
                  <a:schemeClr val="accent3">
                    <a:lumMod val="75000"/>
                  </a:schemeClr>
                </a:solidFill>
              </a:rPr>
              <a:t>szövegértés</a:t>
            </a:r>
            <a:r>
              <a:rPr lang="en-US" sz="2400" dirty="0" smtClean="0">
                <a:solidFill>
                  <a:schemeClr val="accent3">
                    <a:lumMod val="75000"/>
                  </a:schemeClr>
                </a:solidFill>
              </a:rPr>
              <a:t> </a:t>
            </a:r>
            <a:r>
              <a:rPr lang="en-US" sz="2400" dirty="0" err="1" smtClean="0">
                <a:solidFill>
                  <a:schemeClr val="accent3">
                    <a:lumMod val="75000"/>
                  </a:schemeClr>
                </a:solidFill>
              </a:rPr>
              <a:t>skáláján</a:t>
            </a:r>
            <a:endParaRPr lang="en-US" sz="2400" dirty="0" smtClean="0">
              <a:solidFill>
                <a:schemeClr val="accent3">
                  <a:lumMod val="75000"/>
                </a:schemeClr>
              </a:solidFill>
            </a:endParaRPr>
          </a:p>
          <a:p>
            <a:pPr algn="r"/>
            <a:r>
              <a:rPr lang="en-US" sz="1200" dirty="0" err="1" smtClean="0"/>
              <a:t>Forrás</a:t>
            </a:r>
            <a:r>
              <a:rPr lang="en-US" sz="1200" dirty="0" smtClean="0"/>
              <a:t>: OECD, PISA 2012. database, Table 1.4.1a.</a:t>
            </a:r>
            <a:endParaRPr lang="en-US" sz="1200" dirty="0"/>
          </a:p>
        </p:txBody>
      </p:sp>
      <p:sp>
        <p:nvSpPr>
          <p:cNvPr id="6" name="Up Arrow 5"/>
          <p:cNvSpPr/>
          <p:nvPr/>
        </p:nvSpPr>
        <p:spPr>
          <a:xfrm>
            <a:off x="8077200" y="4191000"/>
            <a:ext cx="228600" cy="990600"/>
          </a:xfrm>
          <a:prstGeom prst="up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1756558" y="4795896"/>
            <a:ext cx="4949042" cy="369332"/>
          </a:xfrm>
          <a:prstGeom prst="rect">
            <a:avLst/>
          </a:prstGeom>
          <a:solidFill>
            <a:schemeClr val="bg1">
              <a:lumMod val="85000"/>
            </a:schemeClr>
          </a:solidFill>
        </p:spPr>
        <p:txBody>
          <a:bodyPr wrap="square" rtlCol="0">
            <a:spAutoFit/>
          </a:bodyPr>
          <a:lstStyle/>
          <a:p>
            <a:r>
              <a:rPr lang="en-US" dirty="0" err="1"/>
              <a:t>a</a:t>
            </a:r>
            <a:r>
              <a:rPr lang="en-US" smtClean="0"/>
              <a:t>ránya</a:t>
            </a:r>
            <a:r>
              <a:rPr lang="en-US" dirty="0" smtClean="0"/>
              <a:t> 2009. </a:t>
            </a:r>
            <a:r>
              <a:rPr lang="en-US" dirty="0" err="1" smtClean="0"/>
              <a:t>óta</a:t>
            </a:r>
            <a:r>
              <a:rPr lang="en-US" dirty="0" smtClean="0"/>
              <a:t> 27%-</a:t>
            </a:r>
            <a:r>
              <a:rPr lang="en-US" dirty="0" err="1" smtClean="0"/>
              <a:t>ról</a:t>
            </a:r>
            <a:r>
              <a:rPr lang="en-US" dirty="0" smtClean="0"/>
              <a:t> 32,5%-</a:t>
            </a:r>
            <a:r>
              <a:rPr lang="en-US" dirty="0" err="1" smtClean="0"/>
              <a:t>ra</a:t>
            </a:r>
            <a:r>
              <a:rPr lang="en-US" dirty="0" smtClean="0"/>
              <a:t> </a:t>
            </a:r>
            <a:r>
              <a:rPr lang="en-US" dirty="0" err="1" smtClean="0"/>
              <a:t>emelkedett</a:t>
            </a:r>
            <a:endParaRPr lang="en-US" dirty="0"/>
          </a:p>
        </p:txBody>
      </p:sp>
    </p:spTree>
    <p:extLst>
      <p:ext uri="{BB962C8B-B14F-4D97-AF65-F5344CB8AC3E}">
        <p14:creationId xmlns:p14="http://schemas.microsoft.com/office/powerpoint/2010/main" val="1576735184"/>
      </p:ext>
    </p:extLst>
  </p:cSld>
  <p:clrMapOvr>
    <a:masterClrMapping/>
  </p:clrMapOvr>
  <p:transition spd="slow">
    <p:check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14:presetBounceEnd="50000">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5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églalap 10"/>
          <p:cNvSpPr/>
          <p:nvPr/>
        </p:nvSpPr>
        <p:spPr>
          <a:xfrm>
            <a:off x="275" y="0"/>
            <a:ext cx="9143725" cy="747345"/>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2400" dirty="0" smtClean="0"/>
              <a:t>A DOS Kormányhatározat</a:t>
            </a:r>
            <a:endParaRPr lang="hu-HU" sz="2400" b="1" dirty="0"/>
          </a:p>
        </p:txBody>
      </p:sp>
      <p:sp>
        <p:nvSpPr>
          <p:cNvPr id="4" name="Szövegdoboz 3"/>
          <p:cNvSpPr txBox="1"/>
          <p:nvPr/>
        </p:nvSpPr>
        <p:spPr>
          <a:xfrm>
            <a:off x="241300" y="1598862"/>
            <a:ext cx="8721725" cy="5170646"/>
          </a:xfrm>
          <a:prstGeom prst="rect">
            <a:avLst/>
          </a:prstGeom>
          <a:solidFill>
            <a:schemeClr val="bg1">
              <a:lumMod val="95000"/>
            </a:schemeClr>
          </a:solidFill>
        </p:spPr>
        <p:txBody>
          <a:bodyPr wrap="square" rtlCol="0">
            <a:spAutoFit/>
          </a:bodyPr>
          <a:lstStyle/>
          <a:p>
            <a:pPr marL="342900" indent="-342900">
              <a:spcAft>
                <a:spcPts val="600"/>
              </a:spcAft>
              <a:buFont typeface="Arial" panose="020B0604020202020204" pitchFamily="34" charset="0"/>
              <a:buChar char="•"/>
            </a:pPr>
            <a:r>
              <a:rPr lang="hu-HU" sz="2000" b="1" dirty="0" smtClean="0"/>
              <a:t>Sávszélességbővítés</a:t>
            </a:r>
            <a:r>
              <a:rPr lang="hu-HU" sz="2000" dirty="0" smtClean="0"/>
              <a:t> 100 </a:t>
            </a:r>
            <a:r>
              <a:rPr lang="hu-HU" sz="2000" dirty="0" err="1" smtClean="0"/>
              <a:t>Mbps</a:t>
            </a:r>
            <a:r>
              <a:rPr lang="hu-HU" sz="2000" dirty="0" smtClean="0"/>
              <a:t> / 1 </a:t>
            </a:r>
            <a:r>
              <a:rPr lang="hu-HU" sz="2000" dirty="0" err="1" smtClean="0"/>
              <a:t>Gbps</a:t>
            </a:r>
            <a:endParaRPr lang="hu-HU" sz="2000" dirty="0" smtClean="0"/>
          </a:p>
          <a:p>
            <a:pPr marL="342900" indent="-342900">
              <a:spcAft>
                <a:spcPts val="600"/>
              </a:spcAft>
              <a:buFont typeface="Arial" panose="020B0604020202020204" pitchFamily="34" charset="0"/>
              <a:buChar char="•"/>
            </a:pPr>
            <a:r>
              <a:rPr lang="hu-HU" sz="2000" b="1" dirty="0" err="1" smtClean="0"/>
              <a:t>WiFi</a:t>
            </a:r>
            <a:r>
              <a:rPr lang="hu-HU" sz="2000" b="1" dirty="0" smtClean="0"/>
              <a:t> lefedettség </a:t>
            </a:r>
            <a:r>
              <a:rPr lang="hu-HU" sz="2000" dirty="0" smtClean="0"/>
              <a:t>biztosítása a tantermekben és közösségi terekben</a:t>
            </a:r>
          </a:p>
          <a:p>
            <a:pPr marL="342900" indent="-342900">
              <a:spcAft>
                <a:spcPts val="600"/>
              </a:spcAft>
              <a:buFont typeface="Arial" panose="020B0604020202020204" pitchFamily="34" charset="0"/>
              <a:buChar char="•"/>
            </a:pPr>
            <a:r>
              <a:rPr lang="hu-HU" sz="2000" b="1" dirty="0" smtClean="0"/>
              <a:t>Digitális pedagógiai </a:t>
            </a:r>
            <a:r>
              <a:rPr lang="hu-HU" sz="2000" dirty="0" smtClean="0"/>
              <a:t>tevékenység beszámításának biztosítása</a:t>
            </a:r>
          </a:p>
          <a:p>
            <a:pPr marL="342900" indent="-342900">
              <a:spcAft>
                <a:spcPts val="600"/>
              </a:spcAft>
              <a:buFont typeface="Arial" panose="020B0604020202020204" pitchFamily="34" charset="0"/>
              <a:buChar char="•"/>
            </a:pPr>
            <a:r>
              <a:rPr lang="hu-HU" sz="2000" b="1" dirty="0" smtClean="0"/>
              <a:t>Eszköz-szükséglet jogszabályi rögzítése </a:t>
            </a:r>
            <a:r>
              <a:rPr lang="hu-HU" sz="2000" dirty="0" smtClean="0"/>
              <a:t>és előírása (20/2012. EMMI rendelet)</a:t>
            </a:r>
          </a:p>
          <a:p>
            <a:pPr marL="342900" indent="-342900">
              <a:spcAft>
                <a:spcPts val="600"/>
              </a:spcAft>
              <a:buFont typeface="Arial" panose="020B0604020202020204" pitchFamily="34" charset="0"/>
              <a:buChar char="•"/>
            </a:pPr>
            <a:r>
              <a:rPr lang="hu-HU" sz="2000" dirty="0" smtClean="0"/>
              <a:t>Informatikai eszközök </a:t>
            </a:r>
            <a:r>
              <a:rPr lang="hu-HU" sz="2000" b="1" dirty="0" smtClean="0"/>
              <a:t>amortizációjának finanszírozása </a:t>
            </a:r>
            <a:r>
              <a:rPr lang="hu-HU" sz="2000" dirty="0" smtClean="0"/>
              <a:t>(TAO bevonása)</a:t>
            </a:r>
          </a:p>
          <a:p>
            <a:pPr marL="342900" indent="-342900">
              <a:spcAft>
                <a:spcPts val="600"/>
              </a:spcAft>
              <a:buFont typeface="Arial" panose="020B0604020202020204" pitchFamily="34" charset="0"/>
              <a:buChar char="•"/>
            </a:pPr>
            <a:r>
              <a:rPr lang="hu-HU" sz="2000" dirty="0" smtClean="0"/>
              <a:t>A digitális pedagógiát </a:t>
            </a:r>
            <a:r>
              <a:rPr lang="hu-HU" sz="2000" b="1" dirty="0" smtClean="0"/>
              <a:t>támogató személyzet biztosítása </a:t>
            </a:r>
            <a:r>
              <a:rPr lang="hu-HU" sz="2000" dirty="0" smtClean="0"/>
              <a:t>(rendszergazdák és IKT pedagógiai asszisztensek)</a:t>
            </a:r>
          </a:p>
          <a:p>
            <a:pPr marL="342900" indent="-342900">
              <a:spcAft>
                <a:spcPts val="600"/>
              </a:spcAft>
              <a:buFont typeface="Arial" panose="020B0604020202020204" pitchFamily="34" charset="0"/>
              <a:buChar char="•"/>
            </a:pPr>
            <a:r>
              <a:rPr lang="hu-HU" sz="2000" b="1" dirty="0" smtClean="0"/>
              <a:t>NAT felülvizsgálat és digitális tananyagok </a:t>
            </a:r>
            <a:r>
              <a:rPr lang="hu-HU" sz="2000" dirty="0" smtClean="0"/>
              <a:t>biztosítása (legalább 80% mértékig)</a:t>
            </a:r>
          </a:p>
          <a:p>
            <a:pPr marL="342900" indent="-342900">
              <a:spcAft>
                <a:spcPts val="600"/>
              </a:spcAft>
              <a:buFont typeface="Arial" panose="020B0604020202020204" pitchFamily="34" charset="0"/>
              <a:buChar char="•"/>
            </a:pPr>
            <a:r>
              <a:rPr lang="hu-HU" sz="2000" b="1" dirty="0" smtClean="0"/>
              <a:t>NKP továbbfejlesztése </a:t>
            </a:r>
            <a:r>
              <a:rPr lang="hu-HU" sz="2000" dirty="0" smtClean="0"/>
              <a:t>és megnyitása a szakképzés felé, valamint a közgyűjtemények és az MTVA felé</a:t>
            </a:r>
          </a:p>
          <a:p>
            <a:pPr marL="342900" indent="-342900">
              <a:spcAft>
                <a:spcPts val="600"/>
              </a:spcAft>
              <a:buFont typeface="Arial" panose="020B0604020202020204" pitchFamily="34" charset="0"/>
              <a:buChar char="•"/>
            </a:pPr>
            <a:r>
              <a:rPr lang="en-US" sz="2000" dirty="0" smtClean="0"/>
              <a:t>A</a:t>
            </a:r>
            <a:r>
              <a:rPr lang="hu-HU" sz="2000" dirty="0" smtClean="0"/>
              <a:t>z egyes </a:t>
            </a:r>
            <a:r>
              <a:rPr lang="hu-HU" sz="2000" b="1" dirty="0" smtClean="0"/>
              <a:t>szakmák képzési elemeinek bővítése </a:t>
            </a:r>
            <a:r>
              <a:rPr lang="hu-HU" sz="2000" dirty="0" smtClean="0"/>
              <a:t>digitális szakmai elemekkel</a:t>
            </a:r>
          </a:p>
          <a:p>
            <a:pPr marL="342900" indent="-342900">
              <a:spcAft>
                <a:spcPts val="600"/>
              </a:spcAft>
              <a:buFont typeface="Arial" panose="020B0604020202020204" pitchFamily="34" charset="0"/>
              <a:buChar char="•"/>
            </a:pPr>
            <a:r>
              <a:rPr lang="hu-HU" sz="2000" dirty="0" smtClean="0"/>
              <a:t>A </a:t>
            </a:r>
            <a:r>
              <a:rPr lang="hu-HU" sz="2000" b="1" dirty="0" smtClean="0"/>
              <a:t>szakképzés</a:t>
            </a:r>
            <a:r>
              <a:rPr lang="hu-HU" sz="2000" dirty="0" smtClean="0"/>
              <a:t> specifikus igényeihez igazodó </a:t>
            </a:r>
            <a:r>
              <a:rPr lang="hu-HU" sz="2000" b="1" dirty="0" smtClean="0"/>
              <a:t>IKT eszközkészlet </a:t>
            </a:r>
            <a:r>
              <a:rPr lang="hu-HU" sz="2000" dirty="0" smtClean="0"/>
              <a:t>biztosítása</a:t>
            </a:r>
          </a:p>
          <a:p>
            <a:pPr marL="342900" indent="-342900">
              <a:spcAft>
                <a:spcPts val="600"/>
              </a:spcAft>
              <a:buFont typeface="Arial" panose="020B0604020202020204" pitchFamily="34" charset="0"/>
              <a:buChar char="•"/>
            </a:pPr>
            <a:r>
              <a:rPr lang="hu-HU" sz="2000" b="1" dirty="0" smtClean="0"/>
              <a:t>Szakképzési hozzájárulás újra-szabályozása </a:t>
            </a:r>
            <a:r>
              <a:rPr lang="hu-HU" sz="2000" dirty="0" smtClean="0"/>
              <a:t>a képzés IKT szükségleteinek támogatásához</a:t>
            </a:r>
          </a:p>
        </p:txBody>
      </p:sp>
      <p:sp>
        <p:nvSpPr>
          <p:cNvPr id="2" name="AutoShape 2" descr="Képtalálat a következőre: „data prote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5725"/>
            <a:ext cx="1724025" cy="5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4"/>
          <a:stretch>
            <a:fillRect/>
          </a:stretch>
        </p:blipFill>
        <p:spPr>
          <a:xfrm>
            <a:off x="8295728" y="160338"/>
            <a:ext cx="848272" cy="424136"/>
          </a:xfrm>
          <a:prstGeom prst="rect">
            <a:avLst/>
          </a:prstGeom>
        </p:spPr>
      </p:pic>
      <p:sp>
        <p:nvSpPr>
          <p:cNvPr id="8" name="Lekerekített téglalap 2"/>
          <p:cNvSpPr/>
          <p:nvPr/>
        </p:nvSpPr>
        <p:spPr>
          <a:xfrm>
            <a:off x="1805114" y="1024186"/>
            <a:ext cx="2539999" cy="352424"/>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2000" b="1" dirty="0"/>
              <a:t>Köznevelés</a:t>
            </a:r>
          </a:p>
        </p:txBody>
      </p:sp>
      <p:sp>
        <p:nvSpPr>
          <p:cNvPr id="9" name="Lekerekített téglalap 2"/>
          <p:cNvSpPr/>
          <p:nvPr/>
        </p:nvSpPr>
        <p:spPr>
          <a:xfrm>
            <a:off x="5080001" y="1024186"/>
            <a:ext cx="2539999" cy="352424"/>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2000" b="1" dirty="0"/>
              <a:t>Szakképzés</a:t>
            </a:r>
          </a:p>
        </p:txBody>
      </p:sp>
    </p:spTree>
    <p:extLst>
      <p:ext uri="{BB962C8B-B14F-4D97-AF65-F5344CB8AC3E}">
        <p14:creationId xmlns:p14="http://schemas.microsoft.com/office/powerpoint/2010/main" val="428259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églalap 10"/>
          <p:cNvSpPr/>
          <p:nvPr/>
        </p:nvSpPr>
        <p:spPr>
          <a:xfrm>
            <a:off x="275" y="0"/>
            <a:ext cx="9143725" cy="747345"/>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2400" dirty="0" smtClean="0"/>
              <a:t>A DOS Kormányhatározat</a:t>
            </a:r>
            <a:endParaRPr lang="hu-HU" sz="2400" b="1" dirty="0"/>
          </a:p>
        </p:txBody>
      </p:sp>
      <p:sp>
        <p:nvSpPr>
          <p:cNvPr id="4" name="Szövegdoboz 3"/>
          <p:cNvSpPr txBox="1"/>
          <p:nvPr/>
        </p:nvSpPr>
        <p:spPr>
          <a:xfrm>
            <a:off x="619125" y="1843337"/>
            <a:ext cx="7676603" cy="3477875"/>
          </a:xfrm>
          <a:prstGeom prst="rect">
            <a:avLst/>
          </a:prstGeom>
          <a:solidFill>
            <a:schemeClr val="bg1">
              <a:lumMod val="95000"/>
            </a:schemeClr>
          </a:solidFill>
        </p:spPr>
        <p:txBody>
          <a:bodyPr wrap="square" rtlCol="0">
            <a:spAutoFit/>
          </a:bodyPr>
          <a:lstStyle/>
          <a:p>
            <a:pPr marL="342900" indent="-342900">
              <a:spcAft>
                <a:spcPts val="600"/>
              </a:spcAft>
              <a:buFont typeface="Arial" panose="020B0604020202020204" pitchFamily="34" charset="0"/>
              <a:buChar char="•"/>
            </a:pPr>
            <a:r>
              <a:rPr lang="hu-HU" sz="2000" dirty="0" smtClean="0"/>
              <a:t>A tanulóvá válást megelőző és azt követő egészségügyi és egyéb </a:t>
            </a:r>
            <a:r>
              <a:rPr lang="hu-HU" sz="2000" b="1" dirty="0" smtClean="0"/>
              <a:t>diagnosztikus adatok becsatornázása </a:t>
            </a:r>
            <a:r>
              <a:rPr lang="hu-HU" sz="2000" dirty="0" smtClean="0"/>
              <a:t>az egyéni fejlesztésbe</a:t>
            </a:r>
          </a:p>
          <a:p>
            <a:pPr marL="342900" indent="-342900">
              <a:spcAft>
                <a:spcPts val="600"/>
              </a:spcAft>
              <a:buFont typeface="Arial" panose="020B0604020202020204" pitchFamily="34" charset="0"/>
              <a:buChar char="•"/>
            </a:pPr>
            <a:r>
              <a:rPr lang="hu-HU" sz="2000" dirty="0" smtClean="0"/>
              <a:t>A tanulói életpálya során megszerzett tanúsítványok közhiteles biztosítása (Oktatási Anyakönyv)</a:t>
            </a:r>
          </a:p>
          <a:p>
            <a:pPr marL="342900" indent="-342900">
              <a:spcAft>
                <a:spcPts val="600"/>
              </a:spcAft>
              <a:buFont typeface="Arial" panose="020B0604020202020204" pitchFamily="34" charset="0"/>
              <a:buChar char="•"/>
            </a:pPr>
            <a:r>
              <a:rPr lang="hu-HU" sz="2000" dirty="0" smtClean="0"/>
              <a:t>A </a:t>
            </a:r>
            <a:r>
              <a:rPr lang="hu-HU" sz="2000" b="1" dirty="0" smtClean="0"/>
              <a:t>tanulói, képzési és munkaügyi adatbázisok összekapcsolása </a:t>
            </a:r>
            <a:r>
              <a:rPr lang="hu-HU" sz="2000" dirty="0" smtClean="0"/>
              <a:t>az adatvédelmi elvek figyelembevételével a munkaerő-piaci visszajelzések javítására</a:t>
            </a:r>
          </a:p>
          <a:p>
            <a:pPr marL="342900" indent="-342900">
              <a:spcAft>
                <a:spcPts val="600"/>
              </a:spcAft>
              <a:buFont typeface="Arial" panose="020B0604020202020204" pitchFamily="34" charset="0"/>
              <a:buChar char="•"/>
            </a:pPr>
            <a:r>
              <a:rPr lang="hu-HU" sz="2000" dirty="0" smtClean="0"/>
              <a:t>A tanulói </a:t>
            </a:r>
            <a:r>
              <a:rPr lang="hu-HU" sz="2000" b="1" dirty="0" smtClean="0"/>
              <a:t>életpálya információk visszacsatolása </a:t>
            </a:r>
            <a:r>
              <a:rPr lang="hu-HU" sz="2000" dirty="0" smtClean="0"/>
              <a:t>az oktatás és képzés irányításba</a:t>
            </a:r>
          </a:p>
          <a:p>
            <a:pPr marL="342900" indent="-342900">
              <a:spcAft>
                <a:spcPts val="600"/>
              </a:spcAft>
              <a:buFont typeface="Arial" panose="020B0604020202020204" pitchFamily="34" charset="0"/>
              <a:buChar char="•"/>
            </a:pPr>
            <a:r>
              <a:rPr lang="hu-HU" sz="2000" b="1" dirty="0" smtClean="0"/>
              <a:t>Elektronikus azonosítás </a:t>
            </a:r>
            <a:r>
              <a:rPr lang="hu-HU" sz="2000" dirty="0" smtClean="0"/>
              <a:t>elfogadásának biztosítása</a:t>
            </a:r>
          </a:p>
        </p:txBody>
      </p:sp>
      <p:sp>
        <p:nvSpPr>
          <p:cNvPr id="2" name="AutoShape 2" descr="Képtalálat a következőre: „data prote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5725"/>
            <a:ext cx="1724025" cy="5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4"/>
          <a:stretch>
            <a:fillRect/>
          </a:stretch>
        </p:blipFill>
        <p:spPr>
          <a:xfrm>
            <a:off x="8295728" y="160338"/>
            <a:ext cx="848272" cy="424136"/>
          </a:xfrm>
          <a:prstGeom prst="rect">
            <a:avLst/>
          </a:prstGeom>
        </p:spPr>
      </p:pic>
      <p:sp>
        <p:nvSpPr>
          <p:cNvPr id="8" name="Lekerekített téglalap 2"/>
          <p:cNvSpPr/>
          <p:nvPr/>
        </p:nvSpPr>
        <p:spPr>
          <a:xfrm>
            <a:off x="2688966" y="1091474"/>
            <a:ext cx="3766341" cy="352424"/>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2000" b="1" dirty="0"/>
              <a:t>Tanulói életpálya támogatás</a:t>
            </a:r>
          </a:p>
        </p:txBody>
      </p:sp>
    </p:spTree>
    <p:extLst>
      <p:ext uri="{BB962C8B-B14F-4D97-AF65-F5344CB8AC3E}">
        <p14:creationId xmlns:p14="http://schemas.microsoft.com/office/powerpoint/2010/main" val="169758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hu-HU" sz="1980" dirty="0"/>
              <a:t>A tanítás mindennapi kihívásai</a:t>
            </a:r>
            <a:endParaRPr lang="en-US" dirty="0"/>
          </a:p>
        </p:txBody>
      </p:sp>
      <p:sp>
        <p:nvSpPr>
          <p:cNvPr id="5" name="Tartalom helye 4"/>
          <p:cNvSpPr>
            <a:spLocks noGrp="1"/>
          </p:cNvSpPr>
          <p:nvPr>
            <p:ph idx="1"/>
          </p:nvPr>
        </p:nvSpPr>
        <p:spPr/>
        <p:txBody>
          <a:bodyPr/>
          <a:lstStyle/>
          <a:p>
            <a:endParaRPr lang="hu-HU"/>
          </a:p>
        </p:txBody>
      </p:sp>
      <p:graphicFrame>
        <p:nvGraphicFramePr>
          <p:cNvPr id="7" name="Table 6"/>
          <p:cNvGraphicFramePr>
            <a:graphicFrameLocks noGrp="1"/>
          </p:cNvGraphicFramePr>
          <p:nvPr>
            <p:extLst/>
          </p:nvPr>
        </p:nvGraphicFramePr>
        <p:xfrm>
          <a:off x="1735908" y="2985287"/>
          <a:ext cx="3401141" cy="1901131"/>
        </p:xfrm>
        <a:graphic>
          <a:graphicData uri="http://schemas.openxmlformats.org/drawingml/2006/table">
            <a:tbl>
              <a:tblPr/>
              <a:tblGrid>
                <a:gridCol w="3401141"/>
              </a:tblGrid>
              <a:tr h="1613406">
                <a:tc>
                  <a:txBody>
                    <a:bodyPr/>
                    <a:lstStyle/>
                    <a:p>
                      <a:pPr marL="0" indent="0">
                        <a:buFont typeface="Arial"/>
                        <a:buNone/>
                      </a:pPr>
                      <a:endParaRPr lang="en-US" sz="900" baseline="0" dirty="0" smtClean="0">
                        <a:solidFill>
                          <a:srgbClr val="000000"/>
                        </a:solidFill>
                        <a:latin typeface="Arial"/>
                      </a:endParaRPr>
                    </a:p>
                  </a:txBody>
                  <a:tcPr marL="61722" marR="61722" marT="25715" marB="25715">
                    <a:lnL>
                      <a:noFill/>
                    </a:lnL>
                    <a:lnR>
                      <a:noFill/>
                    </a:lnR>
                    <a:lnT>
                      <a:noFill/>
                    </a:lnT>
                    <a:lnB>
                      <a:noFill/>
                    </a:lnB>
                  </a:tcPr>
                </a:tc>
              </a:tr>
              <a:tr h="287725">
                <a:tc>
                  <a:txBody>
                    <a:bodyPr/>
                    <a:lstStyle/>
                    <a:p>
                      <a:pPr marL="0" indent="0">
                        <a:buFont typeface="Arial" pitchFamily="34" charset="0"/>
                        <a:buNone/>
                      </a:pPr>
                      <a:endParaRPr lang="en-US" sz="900" baseline="0" dirty="0" smtClean="0">
                        <a:solidFill>
                          <a:srgbClr val="000000"/>
                        </a:solidFill>
                        <a:latin typeface="Arial"/>
                      </a:endParaRPr>
                    </a:p>
                  </a:txBody>
                  <a:tcPr marL="61722" marR="61722" marT="25715" marB="25715">
                    <a:lnL>
                      <a:noFill/>
                    </a:lnL>
                    <a:lnR>
                      <a:noFill/>
                    </a:lnR>
                    <a:lnT>
                      <a:noFill/>
                    </a:lnT>
                    <a:lnB>
                      <a:noFill/>
                    </a:lnB>
                  </a:tcPr>
                </a:tc>
              </a:tr>
            </a:tbl>
          </a:graphicData>
        </a:graphic>
      </p:graphicFrame>
      <p:pic>
        <p:nvPicPr>
          <p:cNvPr id="13" name="Picture 1" descr="presentation_blur_b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00200"/>
            <a:ext cx="9144000" cy="4746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cxnSp>
        <p:nvCxnSpPr>
          <p:cNvPr id="14" name="Straight Connector 13"/>
          <p:cNvCxnSpPr/>
          <p:nvPr/>
        </p:nvCxnSpPr>
        <p:spPr>
          <a:xfrm>
            <a:off x="4402764" y="2247701"/>
            <a:ext cx="20910" cy="3492120"/>
          </a:xfrm>
          <a:prstGeom prst="line">
            <a:avLst/>
          </a:prstGeom>
          <a:ln w="31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57200" y="3958134"/>
            <a:ext cx="8229600" cy="0"/>
          </a:xfrm>
          <a:prstGeom prst="line">
            <a:avLst/>
          </a:prstGeom>
          <a:ln w="31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960413" y="1986407"/>
            <a:ext cx="2640550" cy="1030489"/>
          </a:xfrm>
          <a:prstGeom prst="rect">
            <a:avLst/>
          </a:prstGeom>
        </p:spPr>
        <p:txBody>
          <a:bodyPr wrap="square">
            <a:spAutoFit/>
          </a:bodyPr>
          <a:lstStyle/>
          <a:p>
            <a:pPr defTabSz="617196">
              <a:spcBef>
                <a:spcPct val="50000"/>
              </a:spcBef>
            </a:pPr>
            <a:r>
              <a:rPr lang="en-US" sz="1215" dirty="0">
                <a:solidFill>
                  <a:schemeClr val="bg1"/>
                </a:solidFill>
                <a:latin typeface="Century Gothic"/>
                <a:ea typeface="Arial Unicode MS" pitchFamily="34" charset="-128"/>
                <a:cs typeface="Century Gothic"/>
              </a:rPr>
              <a:t>“</a:t>
            </a:r>
            <a:r>
              <a:rPr lang="hu-HU" sz="1215" dirty="0">
                <a:solidFill>
                  <a:schemeClr val="bg1"/>
                </a:solidFill>
                <a:latin typeface="Century Gothic"/>
                <a:ea typeface="Arial Unicode MS" pitchFamily="34" charset="-128"/>
                <a:cs typeface="Century Gothic"/>
              </a:rPr>
              <a:t>Gyakran kell számtalan különböző forrásból származó anyagokat használnom az órán, ami sok leálláshoz, keresgetéshez vezet</a:t>
            </a:r>
            <a:r>
              <a:rPr lang="en-US" sz="1215" dirty="0">
                <a:solidFill>
                  <a:schemeClr val="bg1"/>
                </a:solidFill>
                <a:latin typeface="Century Gothic"/>
                <a:ea typeface="Arial Unicode MS" pitchFamily="34" charset="-128"/>
                <a:cs typeface="Century Gothic"/>
              </a:rPr>
              <a:t>…”</a:t>
            </a:r>
          </a:p>
        </p:txBody>
      </p:sp>
      <p:sp>
        <p:nvSpPr>
          <p:cNvPr id="16" name="Rectangle 15"/>
          <p:cNvSpPr/>
          <p:nvPr/>
        </p:nvSpPr>
        <p:spPr>
          <a:xfrm>
            <a:off x="4376458" y="1986407"/>
            <a:ext cx="3138347" cy="1218062"/>
          </a:xfrm>
          <a:prstGeom prst="rect">
            <a:avLst/>
          </a:prstGeom>
        </p:spPr>
        <p:txBody>
          <a:bodyPr wrap="square">
            <a:spAutoFit/>
          </a:bodyPr>
          <a:lstStyle/>
          <a:p>
            <a:pPr defTabSz="617196">
              <a:spcBef>
                <a:spcPts val="810"/>
              </a:spcBef>
              <a:spcAft>
                <a:spcPts val="405"/>
              </a:spcAft>
            </a:pPr>
            <a:r>
              <a:rPr lang="en-US" sz="1215" dirty="0">
                <a:solidFill>
                  <a:schemeClr val="bg1"/>
                </a:solidFill>
                <a:latin typeface="Century Gothic"/>
                <a:ea typeface="Arial Unicode MS" pitchFamily="34" charset="-128"/>
                <a:cs typeface="Century Gothic"/>
              </a:rPr>
              <a:t>“</a:t>
            </a:r>
            <a:r>
              <a:rPr lang="hu-HU" sz="1215" dirty="0">
                <a:solidFill>
                  <a:schemeClr val="bg1"/>
                </a:solidFill>
                <a:latin typeface="Century Gothic"/>
                <a:ea typeface="Arial Unicode MS" pitchFamily="34" charset="-128"/>
                <a:cs typeface="Century Gothic"/>
              </a:rPr>
              <a:t>Azt szeretném, ha az óravázlataim mindig előre készen álljanak és elérhetőek legyenek, de ugyanakkor rugalmasan igazodnom kell a gyerekek kíváncsiságához, és eltérő adottságaikhoz</a:t>
            </a:r>
            <a:r>
              <a:rPr lang="en-US" sz="1215" dirty="0">
                <a:solidFill>
                  <a:schemeClr val="bg1"/>
                </a:solidFill>
                <a:latin typeface="Century Gothic"/>
                <a:ea typeface="Arial Unicode MS" pitchFamily="34" charset="-128"/>
                <a:cs typeface="Century Gothic"/>
              </a:rPr>
              <a:t>…”</a:t>
            </a:r>
          </a:p>
        </p:txBody>
      </p:sp>
      <p:sp>
        <p:nvSpPr>
          <p:cNvPr id="21" name="Rectangle 20"/>
          <p:cNvSpPr/>
          <p:nvPr/>
        </p:nvSpPr>
        <p:spPr>
          <a:xfrm>
            <a:off x="960413" y="4836018"/>
            <a:ext cx="2712668" cy="1030489"/>
          </a:xfrm>
          <a:prstGeom prst="rect">
            <a:avLst/>
          </a:prstGeom>
        </p:spPr>
        <p:txBody>
          <a:bodyPr wrap="square">
            <a:spAutoFit/>
          </a:bodyPr>
          <a:lstStyle/>
          <a:p>
            <a:pPr defTabSz="617196">
              <a:spcBef>
                <a:spcPct val="50000"/>
              </a:spcBef>
            </a:pPr>
            <a:r>
              <a:rPr lang="en-US" sz="1215" dirty="0">
                <a:solidFill>
                  <a:schemeClr val="bg1"/>
                </a:solidFill>
                <a:latin typeface="Century Gothic"/>
                <a:ea typeface="Arial Unicode MS" pitchFamily="34" charset="-128"/>
                <a:cs typeface="Century Gothic"/>
              </a:rPr>
              <a:t>“</a:t>
            </a:r>
            <a:r>
              <a:rPr lang="hu-HU" sz="1215" dirty="0">
                <a:solidFill>
                  <a:schemeClr val="bg1"/>
                </a:solidFill>
                <a:latin typeface="Century Gothic"/>
                <a:ea typeface="Arial Unicode MS" pitchFamily="34" charset="-128"/>
                <a:cs typeface="Century Gothic"/>
              </a:rPr>
              <a:t>A tanulóim otthon állandóan IKT eszközöket használnak, valahogy le kell kötnöm őket és ki kell használnom a digitális eszközök iránti nyitottságukat</a:t>
            </a:r>
            <a:r>
              <a:rPr lang="en-US" sz="1215" dirty="0">
                <a:solidFill>
                  <a:schemeClr val="bg1"/>
                </a:solidFill>
                <a:latin typeface="Century Gothic"/>
                <a:ea typeface="Arial Unicode MS" pitchFamily="34" charset="-128"/>
                <a:cs typeface="Century Gothic"/>
              </a:rPr>
              <a:t>…”</a:t>
            </a:r>
          </a:p>
        </p:txBody>
      </p:sp>
      <p:sp>
        <p:nvSpPr>
          <p:cNvPr id="22" name="Rectangle 21"/>
          <p:cNvSpPr/>
          <p:nvPr/>
        </p:nvSpPr>
        <p:spPr>
          <a:xfrm>
            <a:off x="4399962" y="4839303"/>
            <a:ext cx="3066117" cy="1027204"/>
          </a:xfrm>
          <a:prstGeom prst="rect">
            <a:avLst/>
          </a:prstGeom>
        </p:spPr>
        <p:txBody>
          <a:bodyPr wrap="square">
            <a:spAutoFit/>
          </a:bodyPr>
          <a:lstStyle/>
          <a:p>
            <a:pPr defTabSz="617196">
              <a:spcBef>
                <a:spcPct val="50000"/>
              </a:spcBef>
            </a:pPr>
            <a:r>
              <a:rPr lang="en-US" sz="1215" dirty="0">
                <a:solidFill>
                  <a:schemeClr val="bg1"/>
                </a:solidFill>
                <a:latin typeface="Century Gothic"/>
                <a:ea typeface="Arial Unicode MS" pitchFamily="34" charset="-128"/>
                <a:cs typeface="Century Gothic"/>
              </a:rPr>
              <a:t>“</a:t>
            </a:r>
            <a:r>
              <a:rPr lang="hu-HU" sz="1215" dirty="0">
                <a:solidFill>
                  <a:schemeClr val="bg1"/>
                </a:solidFill>
                <a:latin typeface="Century Gothic"/>
                <a:ea typeface="Arial Unicode MS" pitchFamily="34" charset="-128"/>
                <a:cs typeface="Century Gothic"/>
              </a:rPr>
              <a:t>Általában tudom, hogy melyik tanuló haladt jól, és ki küszködött, de jó lenne ezt tudni minden egyes feladatnál azonnal, hogy rögtön segíthessek mindenkinek az igényei szerint</a:t>
            </a:r>
            <a:r>
              <a:rPr lang="en-US" sz="1215" dirty="0">
                <a:solidFill>
                  <a:schemeClr val="bg1"/>
                </a:solidFill>
                <a:latin typeface="Century Gothic"/>
                <a:ea typeface="Arial Unicode MS" pitchFamily="34" charset="-128"/>
                <a:cs typeface="Century Gothic"/>
              </a:rPr>
              <a:t>…”</a:t>
            </a:r>
          </a:p>
        </p:txBody>
      </p:sp>
      <p:grpSp>
        <p:nvGrpSpPr>
          <p:cNvPr id="24" name="Group 23"/>
          <p:cNvGrpSpPr/>
          <p:nvPr/>
        </p:nvGrpSpPr>
        <p:grpSpPr>
          <a:xfrm>
            <a:off x="3274264" y="3965023"/>
            <a:ext cx="2312921" cy="445636"/>
            <a:chOff x="2649425" y="3896012"/>
            <a:chExt cx="3426549" cy="660201"/>
          </a:xfrm>
        </p:grpSpPr>
        <p:sp>
          <p:nvSpPr>
            <p:cNvPr id="26" name="TextBox 25"/>
            <p:cNvSpPr txBox="1"/>
            <p:nvPr/>
          </p:nvSpPr>
          <p:spPr>
            <a:xfrm>
              <a:off x="2649425" y="3896013"/>
              <a:ext cx="1669776" cy="660200"/>
            </a:xfrm>
            <a:prstGeom prst="rect">
              <a:avLst/>
            </a:prstGeom>
            <a:noFill/>
            <a:ln w="38100" cmpd="sng">
              <a:solidFill>
                <a:schemeClr val="accent6">
                  <a:lumMod val="60000"/>
                  <a:lumOff val="40000"/>
                </a:schemeClr>
              </a:solidFill>
            </a:ln>
          </p:spPr>
          <p:txBody>
            <a:bodyPr wrap="square" rtlCol="0" anchor="ctr">
              <a:spAutoFit/>
            </a:bodyPr>
            <a:lstStyle/>
            <a:p>
              <a:pPr algn="ctr"/>
              <a:r>
                <a:rPr lang="hu-HU" sz="1148" b="1" dirty="0">
                  <a:solidFill>
                    <a:srgbClr val="FFFFFF"/>
                  </a:solidFill>
                  <a:latin typeface="Calibri"/>
                  <a:cs typeface="Calibri"/>
                </a:rPr>
                <a:t>Technológia használat</a:t>
              </a:r>
              <a:endParaRPr lang="en-US" sz="1148" b="1" dirty="0">
                <a:solidFill>
                  <a:srgbClr val="FFFFFF"/>
                </a:solidFill>
                <a:latin typeface="Calibri"/>
                <a:cs typeface="Calibri"/>
              </a:endParaRPr>
            </a:p>
          </p:txBody>
        </p:sp>
        <p:sp>
          <p:nvSpPr>
            <p:cNvPr id="27" name="TextBox 26"/>
            <p:cNvSpPr txBox="1"/>
            <p:nvPr/>
          </p:nvSpPr>
          <p:spPr>
            <a:xfrm>
              <a:off x="4361505" y="3896012"/>
              <a:ext cx="1714469" cy="660200"/>
            </a:xfrm>
            <a:prstGeom prst="rect">
              <a:avLst/>
            </a:prstGeom>
            <a:noFill/>
            <a:ln w="38100" cmpd="sng">
              <a:solidFill>
                <a:schemeClr val="bg2">
                  <a:lumMod val="50000"/>
                </a:schemeClr>
              </a:solidFill>
            </a:ln>
          </p:spPr>
          <p:txBody>
            <a:bodyPr wrap="square" rtlCol="0" anchor="ctr">
              <a:spAutoFit/>
            </a:bodyPr>
            <a:lstStyle/>
            <a:p>
              <a:pPr algn="ctr"/>
              <a:r>
                <a:rPr lang="hu-HU" sz="1148" b="1" dirty="0">
                  <a:solidFill>
                    <a:srgbClr val="FFFFFF"/>
                  </a:solidFill>
                  <a:latin typeface="Calibri"/>
                  <a:cs typeface="Calibri"/>
                </a:rPr>
                <a:t>Tényeken alapú döntéshozás</a:t>
              </a:r>
              <a:endParaRPr lang="en-US" sz="1148" b="1" dirty="0">
                <a:solidFill>
                  <a:srgbClr val="FFFFFF"/>
                </a:solidFill>
                <a:latin typeface="Calibri"/>
                <a:cs typeface="Calibri"/>
              </a:endParaRPr>
            </a:p>
          </p:txBody>
        </p:sp>
      </p:grpSp>
      <p:grpSp>
        <p:nvGrpSpPr>
          <p:cNvPr id="31" name="Group 30"/>
          <p:cNvGrpSpPr/>
          <p:nvPr/>
        </p:nvGrpSpPr>
        <p:grpSpPr>
          <a:xfrm>
            <a:off x="3272863" y="3504818"/>
            <a:ext cx="2312921" cy="448705"/>
            <a:chOff x="2649425" y="3896012"/>
            <a:chExt cx="3426549" cy="664748"/>
          </a:xfrm>
        </p:grpSpPr>
        <p:sp>
          <p:nvSpPr>
            <p:cNvPr id="32" name="TextBox 31"/>
            <p:cNvSpPr txBox="1"/>
            <p:nvPr/>
          </p:nvSpPr>
          <p:spPr>
            <a:xfrm>
              <a:off x="2649425" y="3896012"/>
              <a:ext cx="1669776" cy="660200"/>
            </a:xfrm>
            <a:prstGeom prst="rect">
              <a:avLst/>
            </a:prstGeom>
            <a:noFill/>
            <a:ln w="38100" cmpd="sng">
              <a:solidFill>
                <a:schemeClr val="accent1">
                  <a:lumMod val="40000"/>
                  <a:lumOff val="60000"/>
                </a:schemeClr>
              </a:solidFill>
            </a:ln>
          </p:spPr>
          <p:txBody>
            <a:bodyPr wrap="square" rtlCol="0" anchor="ctr">
              <a:spAutoFit/>
            </a:bodyPr>
            <a:lstStyle/>
            <a:p>
              <a:pPr algn="ctr"/>
              <a:r>
                <a:rPr lang="hu-HU" sz="1148" b="1" dirty="0">
                  <a:solidFill>
                    <a:schemeClr val="bg1"/>
                  </a:solidFill>
                  <a:latin typeface="Calibri"/>
                  <a:cs typeface="Calibri"/>
                </a:rPr>
                <a:t>Tartalom</a:t>
              </a:r>
              <a:endParaRPr lang="en-US" sz="1148" b="1" dirty="0">
                <a:solidFill>
                  <a:schemeClr val="bg1"/>
                </a:solidFill>
                <a:latin typeface="Calibri"/>
                <a:cs typeface="Calibri"/>
              </a:endParaRPr>
            </a:p>
            <a:p>
              <a:pPr algn="ctr"/>
              <a:endParaRPr lang="en-US" sz="1148" b="1" dirty="0">
                <a:solidFill>
                  <a:schemeClr val="bg1"/>
                </a:solidFill>
                <a:latin typeface="Calibri"/>
                <a:cs typeface="Calibri"/>
              </a:endParaRPr>
            </a:p>
          </p:txBody>
        </p:sp>
        <p:sp>
          <p:nvSpPr>
            <p:cNvPr id="33" name="TextBox 32"/>
            <p:cNvSpPr txBox="1"/>
            <p:nvPr/>
          </p:nvSpPr>
          <p:spPr>
            <a:xfrm>
              <a:off x="4361505" y="3900560"/>
              <a:ext cx="1714469" cy="660200"/>
            </a:xfrm>
            <a:prstGeom prst="rect">
              <a:avLst/>
            </a:prstGeom>
            <a:noFill/>
            <a:ln w="38100" cmpd="sng">
              <a:solidFill>
                <a:schemeClr val="accent3">
                  <a:lumMod val="60000"/>
                  <a:lumOff val="40000"/>
                </a:schemeClr>
              </a:solidFill>
            </a:ln>
          </p:spPr>
          <p:txBody>
            <a:bodyPr wrap="square" rtlCol="0" anchor="ctr">
              <a:spAutoFit/>
            </a:bodyPr>
            <a:lstStyle/>
            <a:p>
              <a:pPr algn="ctr"/>
              <a:r>
                <a:rPr lang="en-US" sz="1148" b="1" dirty="0" err="1">
                  <a:solidFill>
                    <a:schemeClr val="bg1"/>
                  </a:solidFill>
                  <a:latin typeface="Calibri"/>
                  <a:cs typeface="Calibri"/>
                </a:rPr>
                <a:t>Pedag</a:t>
              </a:r>
              <a:r>
                <a:rPr lang="hu-HU" sz="1148" b="1" dirty="0" err="1">
                  <a:solidFill>
                    <a:schemeClr val="bg1"/>
                  </a:solidFill>
                  <a:latin typeface="Calibri"/>
                  <a:cs typeface="Calibri"/>
                </a:rPr>
                <a:t>ógia</a:t>
              </a:r>
              <a:r>
                <a:rPr lang="hu-HU" sz="1148" b="1" dirty="0">
                  <a:solidFill>
                    <a:schemeClr val="bg1"/>
                  </a:solidFill>
                  <a:latin typeface="Calibri"/>
                  <a:cs typeface="Calibri"/>
                </a:rPr>
                <a:t> változása</a:t>
              </a:r>
              <a:endParaRPr lang="en-US" sz="1148" b="1" dirty="0">
                <a:solidFill>
                  <a:schemeClr val="bg1"/>
                </a:solidFill>
                <a:latin typeface="Calibri"/>
                <a:cs typeface="Calibri"/>
              </a:endParaRPr>
            </a:p>
          </p:txBody>
        </p:sp>
      </p:grpSp>
      <p:sp>
        <p:nvSpPr>
          <p:cNvPr id="3" name="AutoShape 2" descr="data:image/jpeg;base64,/9j/4AAQSkZJRgABAQAAAQABAAD/2wCEAAkGBxQTEhUUExMVFhUXGB0bGBgYGRcYGhwaHBcXGhoZGBcYHSggGBwmHBUYITEhJSkrLi4uGB8zODMsNygtLiwBCgoKDg0OGhAQGiwkHBwsLCwsLCwsLCwsLCwsLCwsLCwsLCwsLCw3LCssLCw3Kyw3LDcsKywsKysrLCsrKywrK//AABEIAJkA0AMBIgACEQEDEQH/xAAbAAACAwEBAQAAAAAAAAAAAAAEBQIDBgcBAP/EAD0QAAEDAgUCBQMBBgUDBQEAAAECAxEAIQQFEjFBUWEGEyJxgTKRocEUI7HR8PEVQmJy4SQzUhY0NXOyB//EABgBAAMBAQAAAAAAAAAAAAAAAAABAgME/8QAIREAAgICAgMBAQEAAAAAAAAAAAECERIhAzEiQVFhMhP/2gAMAwEAAhEDEQA/AFCMFdIPpk/23pY866n0KBCZMAgDc7W3pvh1qcIKhMRud+vtRCWZKVlQIULW25v32vXJKXka4/DNJeWgEA/UII5noaYYNpmAFeolPWAntfmqXmSNRKTO+1+SDNUs4RSk6yIG8SQT1qqtd0RVFmGQjkGArfkji1PsDimG9RKEwBABuVSTMcc0k/ZIJAA9PQbR3r5bQNyNrjg9z3qnGxoLVnCrala4JsQOY37xzTbMsYn902oKCgi22kSTueaQYLAIULqN+T1F47UX4nJ1IjbQnY++4pYr0O9A2HKlL0KItwBz/CtJgwSACQrSYTe4sJHzWRwj6gsGe5Excfyprgc0+qfqN0iNr7mo5eOTJhJBIkOaSmCJ6XPQihmnbETA20m5kTInirkr1+tUBYPFge560FiWFE+pUBMzxepjGtMLCsSVKkoMpI29u1K8alQjcQI2irW8aQNAA0nkb9jUsag6lKO408323FV06aBu0U4TMCgEFBVtyRPe1WPYwKGqDa1779farGUglRKrBIj+VAvmSek7VSgsuhNhbOLjYwROk2/SrnMymykA9CLR1N96QOm9hF6swp7ffiqfErsSkN8t0kOemUqUEwTwE/8AM0ubw0JUQRcj7ddPvRWGfKXNyCDsk6uBwbbVdmWZIKfSgi+m6RO8mSKlKm6LdUMMKwhtGp1Wo6NQRqvE2J6b7UGcDqGoG0WH3kCl6MZeZlV7kz8RwBRIxYJAXEi3p6cGoUJJ2wjRRiI0gQTJMEbcek27VStOm55jixmmWFfgH94TM+kCbbXvUfKgclPSfpPWtE9A0LFskGQCpJgkG0zMC3Jivm1oIsIkH0kGEkdOtMHnDq3gagY4t9P8TVWIbAUVEjiIk6jeQRxfmiUhI0P7IpshXMb7X5txRGBwUlSZJJBJEWBtAptmmLUG23fLOidQEdxIVQrGbA3SAFK4kxHWDeufkbXo6VSDcRlqloOtu6UgiLwmDYnrQpy1DWgOWsVIBj8fMUwa8TJZ1BRC0iD6TMCLE9qyueeIC45Kk7JgcekxG1HHlJjlKKQ8xGTgNrcJClJTqKBEylNxb3pCp5DzatpCJvaDwBPSgTnXqXMkqSdiQbiJFK5JED2/HNdMeOuzGXImj5eNIWUwRJBNoFuaa5nifNAUkelCRqIuORJpG+yVQYufmtPkPhtwBasS0stqbJCQYnfoZnoDV410YxlZl30zsCO23N70S3iFIHBn5qrEpUnSm86bSLx0PeKceG/DisQFjUEgGCreJO0cmqW9C6FycadCUggq1GB/ainVKm5kkEhPJhJroy/CjAZSsBtQaHqK0hKgRyY3rH4nCBtS3VKBGyDt6TIPtRKMYuxpMTZfhFLVuNIiSrg3I+8VTmazpTCYkEWkkkcn719i0wNQJhRkgkR0H2prg8u0gqUbpT6T1JRMxzYVMmrsqMMjO4Zewme+3c0UBqEGQTJH6Xp/g8tZdKQBBAOqfpMix7C1/epYjDaA3ad9Q7gwL9KnNWGDMohXBBG4nvTFltAAUoxpAPvO3zvXzWG+pWkaUmAbz6v7VNLSFFSdJhXAJsQT6gOlOcm+iUhgGQpGlpaYJJgnmNiRSnGYFaUSAbybbSBffaiv8MWgaYKZUODInYnsaYPO3BKVQkBKuhJEAkc1kriy6TRmMONjMK2jqZ/Fqa4fLEzqXvIkXAF9u9VO/W5pR5YT7/IE1Uk2B1Ra4JJk7j3rWVtCpIMfbDbhCSlQ3BGwEX94iqNZVriYSJ33rzyZJ5sSDxttb3qvCpWG3Uneb9e3xQo3GmKw1DgLRlQC0rTpBG6SFGT8gUN58Oa4BBESe8XAoValam0gbi8dIr4slUpFzAgTehw+hZ2R3N/MASjDqUnTJHpGnlVjvfp0pXmiUafMCUp0pCjNtuKPQI2sZsQaxniXEJcecKlkBaAQBJCVwQdQ42/NLk4vLRrHl8Rc7jEF4uFPoWtGpIUANABEe8qqt3w1iVSUsrKVDSgkiYG1p2irfBGDU4VumFJQiIIlKlGftFdFwzhKAVAatN/txXRDiijGU5NnIMZgXG5StCkETJUDybRXTfC+OwDzQQjDIDwSkLStO8C5SrrU/JQ+V+eyCUGEyTOnjY1VgshYac8xsrSTuCQRzyRIqZcd9Ci/pWjwYyHZS8nSB+7bXvq3gq5ir8ZmACSjWnzUpBNvjbbei8VgErB3n4/SorydpTwdhWoJSNIPpkc9/anDKxyiq0ZTNfDS1K1tFEbFMwZ5I7c0/wAsCGITqhKW5PSZuo04RhmVTsLwSFHgRFKP/TeIUnWpQ03A0er0dFEcxV6i7JSsZtZmn0Kb9SVyFahZSdyI/gazGfBDTXlApJcUoJROyYEA9IrR5zlKmMClTMq0FKjPCdMR8E1zXHYkurKjExAV+aym04/potBLOASAlB9RKZ7AmSDBpllKS5dKUj16e0RG33+9OPCmELYhwalqQCVQn0piwv1rQ43AJDbawEIUmbAAakHY25tWUuN6bKhKnQBkTQDbjJRASYJMHVbjp0r7ClpSFQ2AkkyI5nvxQwxhSsk7Ej53AonKHx5haNzEzxcnmuqKVGUuxbi8A2+5pbVp03WgBMSBKTf5phlWFbb8xKERtJIkXBmDRWYjQqEtHUd1BJiB1I6zakWMztYDgSjSQU6QoTbYyBzSwSlkFuqPvEqwpJSj60jVsbpG9xWPxGJCkAqASJIGntBmP1rTjHgPnWfSpOmdtMjY9jWWxuG1lptAEwAOJJn+VZyghZNEgsaQICvVBkXnuaYZPki3lDQACkjVP02n/N9rU5y/w6wWyh0EuyCopUoQeiTtT/w/hAzqbbEItAN1SZkk804cbu2GTZj8w8PvtanFBIbJMEEED3AuJpQl8p1bepA4sBcqJJ5sADXS80eJAa0gpd9K+DFjYdaT+EsjaYcWlR1uJ6pBATNtxc1TjZXRzvDE+ZrG2gyfc8VSBKydjY77V2j/AATDOJcSrDtlxUqTEoJUBtKf5VxoJ/eKkEDVBB3BBgiexpPsR0rMswQ4zLSySpWlOk3maWnLUqfacdV6Y0/7zbTPUC9V5HgTqAUolKNRAm0mnWMwqVeWIBCFavYAf81rGpCfjoNxOFRKEzp6JSdI+QN6KaG0RYUkfYDi0FRULkWPyKctK4/FUSnZVimtCgUmAsmRF55M1SoQd/ah8OlXmOallSdUJ2FzvxaLUDiMwA3WlIBI3HG9ZzdGkVZoMMq/xU3AIImBvI4ilWX4qU65BnoZ+a+exyUpJUY78bUo/EDDcvfKgdURqMdYEXPeizjkgllaVaHRGpJgpI3PYVisydUUtGSEqUVSJBiRItWgyV0vOKdIskaUg99z+Kcq6EhpgiUoLaXVLSNlKMgjp+KDxOAacGgoQD/5aQSPjmvcsLbLapISSszJFyDx8VHOMOHC3pUbKBJSeD1601SFZPEYBSU60KClhMQpMBQ6EA22o9h5QCdcBREECdI9p4vSvNMeoOtJbEpKoUT1G8UyN4I39quibF2eLc1FtDRKjEKgRHuNqFypoNKLRSfMI1KVxc2AI4oxrHFxxTcKTpP1RY2/hUXXQgqWRPoNhEwkz+tLpDGeDxYaWklVlEA/JFDv4JKnVLWQ6rUYiAkRtYbn3oHCY4PNhYBAJtqgExyBVmXpQ2kmd1GZPIpKN7HdaG2GAcP7xpCyBEKCYg73jtSzHeFG0YpLyAEJAOgSpQJje+0VPHghSFpVcGwBsbbn2pv5oUkjoAoH/V/mHyKSVO2P0ZzMFOtmA2pQMGU3Ejcfaq3JfbIYOlwyFrkjTEFIEb7mniH72NU4ZCw8bp0aJiLztYirnVaFFNnzeDcS2NSQpKI1LnUqY39qVJzhLfnOCFQlJEcxOx5rQPY8tXCQsKIQoEx6SSCR1ImkGf5P5a1ISBAjT3BrDLE0x+lozNS0slKSgquowCQBsJ4JrGf/ANBwSm8QXQ2fLdhcgelJvqk8Xj71q2sJ6QmSACDanOX5el5ZC1SiLyCJ+DYihh+AOCwSUKlawB/p3NA5ivSFFKie0RaryqTegsQ3Ku1at10Zi9zMvUkpuARH6/ivMnfWcS4ouLLcE6bQZFhNEuYFIFhA7VZ4fYQgrUb8JEbE7n7Vnk7GkMWsQAtQgJSZUDM2EXoR/wAMIfd1ukhvcISYKipKZnpcUY5pUpKtP0njkcg9qZIxIVJI3qqsSeJ4xlGHSnQluE/7jNCN+GkpJPmFab+lY/UUwChwamlynpDe+hdjspLidJBSQPSRB+Ir1bBYQNCSTyN5JG56CmSHapdVv7UOSGkzGZxg1OJ8sxJWDfg7b9IrVPOeXhy22B6QkSBvF5HSJtSzMGUqnieaZMtSgIuARx06g1HHblsfJQqbXZB/1253F6s8P5956nEloo0TKjtM7d9qV/si73hCb3Fze16X5XZ1bdxqMzO45Fa8jpmKRqm35C1j6lzBJ2Gyfzf5pnlXkuJSh1oKKgQVc7QYrO4p8pSWgIUTpFrEG4/FOcrw6mxCidW3sOlEkmioumDeJkowykIw6D5aUASJV/mvJ60jz1lWlKFIKSpQWBJTAV3rcIV3tWe8Up81RM8AfApSWMQTt7CHHh5KVJFkL0TeLIvHaea8y3FErMQUiw7KIjeb0Utpa8rUEoClpKTpjcAj8xNSwGhAhAgG/X5rKEnWzWkwlGKKNgE/A/JNE/tLbv1ehcWUB6T7ilmYPAAHvVKlSQeNo6U8bE3QTgcnU02tKVpdKlSFAk6R/tmRRWds+YWylSSUpAUJ039lRSuCLiZ7GiFY5RsuVDvvR/mGZQhhckFPXp/GrVrUlJ/yptIJF6kh1NevKEbT71eCJchSFivlnrS5D1W/tQ2NTYj3FrAopJAQlAjqruTSlL5K4IsKPbcpDQUmiUUE0uTFFgztNWmSwlKoqRfjmqcFhzITOok0uzV/QtSJukkfalMcUNziAaq87eaSYfHyne9eIzAq3moRdhqWC44lCd1GK0eNUgFKEbITpnrWXwD2l5Cgdv5H+dNUO1rBVszkwfNDwKTYLCfvdVN3l6jS5gws/ilN2xQ6NWcK24lJKQSkCvX4ieRaq8lXqOntUMy9AvydvajIprVkHHYSTN42+aUYhyN6MU/YSd6ExKCZEWonsSHfhPMkp1JJ9JG1LscrynlJH07j2NxXmAY0HtFC55iAHo/0A/xrNqjSLLMTiCUE8g0LkWJK0alJ06lEgfYVWHZRv1qrKMXcpJukxSQSHJHqm9FQN6pZg+9QZJEitTMJAANeOc1Qt2vfNqyTMsMGBUnlhFyRFUl8hskcC3vWfzxp0bEFWn1TxOwArA0GysySVWItRCMcOtYBhDoMSJ33olWaLEidjFTkOjoOS47zHFDpEU4xOICRasP4Hd1LWTPFNc6xxQuCDpCeOZ61aYqNFlWapaX5zygG0/1NYbG5yVrWsn61FXtJoTPMb5o9IIaQJI6noayzSyVCbJJ2k/NJuxqkdAyrFIWo89qvfzJKVlIT8j/ms74eSAXNJP1CPaKsz0lLvcpE/M/ypAPcJmIKoF45p/h8ZMR0rHlrycI46lPqCD/f81Pw9mvmNBYEBBCVDiwH8a0TJcTaoWFTaLVW02NUioIcCYSef+LVV+3JQkqt3HedjUt7FE0uRDStSyYCR+eBSrxXmg80J4CZ+TTZkeY2ylJSjWTqvyADYc7mubZvmn7SsONiATp9tMifx+ai9mtaH5xOoJj+u9EMvEX6fakGQ4iNaVmSFACD1FDuZqUFWomSqAniKrL2RRuG3isADfisfjMzDuIeUkyGwET1i38aY5DmLy3gZBbBiw46zWOyEj94OC4oqPWCYpzlaKSNWXD5YJ4BJ+96zOTZwf2hc/Q4bfG3tTx1/wD6cCIBBJnfSK54nGkbdf7Uogzs2Ef5oTMcw0Of6bT880D4feUvDsq31J/O1YzxDnivPdCTadII7W/jRZDN6rOEHSBcGrkY0awn3Px/RrleExi1LAC4PXpW08KPq1K8y5Fu1GY6DGoKIkEmKQeIipL7mkzqS2Y6QFSaKxDZQpJSqdRNuLUizTFlOJWSRaE32iKVjB/LK3FAdftagHjKjBP1GjGMeErUqJ1fyoNKyb1In0aPwI/pWR2imviRf7pbnMx+QKXeC2fWVdKZ5gyXGnk9Zj4vVWC6M/iEf9O7bYifaaRi5Fq0eXkONrQd1o/MVnGmV6gKQxx4ceKS4U3IAI+5orMcYXHAVABQSJHyaFyFAD4sIjTJNW58kJcKk9Ak/mDQAzzV9SsMttP/AIX7/wBRSXwTiYU40dlgEe43/FO8Y/GEKgJUI/jBrK5ENOJaN/rj4NOxM6fh8AcW4yjXo5J52H5tQGDywLVAWoomYP4/WnGUnQ4FbaVCf1/FXZRh/LW4FRZekfBv+CKK8i9UWZzjiw2FJF2mFqH+5Q0pH4rnPghBLDk3KVz90gn8zWw8Wv62sQeNaU/AMfpWX8HuJQh8HYiRPsqpXsGE5e2lKzFiSCe/SgfGCVJfQobFskDieajleN1rBESDHa9Q8R4h1bSA4AFJUYjkabg/NUS/w12Jf8jL1vJt+7m3UgCsl4da0oAAj8n5NO86xk4AtpTIU0BPA23+azmAzFbXqMHb8C9qG/QJjDH45XlLlQmdA9jvWHxCCCRPtWifxAdChsCQfmg3sKlcFXpI3Pb2FSNtHQMqxQRhSEn/ALTJKe8J/ma5P5k3O5vPetYH1JaT65CkaCO1Jn8tCo0mIppkyoGywkupH3+1dE8POfWewM+0zWDy5hSFyocWI71pcmxmhBCjvakh+gYZlLoV6ilPWgPFv/uVECziUqHW4vVOEETq2G3vG9MMbig6hKY9SdlEccielCJFjWENt+81aGIJBBvXzbhTYG3T/mol8kj7U9AHYDEqbPpNv4+9Mk5h9RHJkx/Ck6TbfrX3m22qWBJTpQr07TNqi44SSogCa8jjrXz2xPSi2Bbh3AmSele4l0KUDE2597Ggy5vIMxVSnCT6dopvoDQYPFhIKVDUkiFAd+lLAkJUCJsZn2ih0vxV7B1kIF9RA+5oQmbnxIpxIHlmLyagFuYlwQop0LhXchKZv8UbmN3QLEab/EVbgcJ5QxJ5Wta0+2i0VaRadIV+I8UlWCC9wt0R7Sq9I8jCAo6rhQgk8C+w+aY4lnVlaEgSUhJ9t71mUKUBY7dO9TQWW4VOhRAHv8G1FZq6VgGx0k/nmhlPzzf2vVJctBpEjxbs4IIH1DSD8Gsy/qHH9qMU+oD23rxLnXmiwFpBFhtVKnYN6bP3vA+KGdbHMUAUpxB9Iii0k+1uvPtVDbGkj+dfOHeBI5oEGPqUmNhqAKb8VDzzuIonN2T5eGIH1NQPYKIpaF6JCgZ6ERUxeipRaHCssSm4P3FALUBaIotvb4qh36hVMTKSAJsfioOt7bAmP6MVe5/modv6j7ikgRBbhPF6gcSreN44NWs/XU8Z9P2psCtS7g3q1Lwi9QVt8VDkf1zSAvSRwk3or/DRHNt9JoNveiTx/XFVESJPZelInTHeZqzIwlLyFLgJSSZ222/NeJ+lf9cVQ1v8US0xNm2ZxCFuEyD6ZIB9rUYM1aQQlRG36G1YzLdz7D9K+xH1Gnk6KGK81SGS0kEgiD7UgL6YI5qaNz7UK9t81DYHqje+0cdak2sDaq2vpPvXp4oAIUoke96goQPe01Fqvn9h7/zpMlnmg3A2qKW7Xm/NSTsatPHtVAgJ5JF4JqGg9Y/rmiH9zQq9z80DNNm404DCkeoy5eLASPTPWaWtt/tCFHZ1sSCf86Ruk90796aZl/8AFYb/AO1z9KXZF/3kf7T/APhVZL+TaXZ//9k="/>
          <p:cNvSpPr>
            <a:spLocks noChangeAspect="1" noChangeArrowheads="1"/>
          </p:cNvSpPr>
          <p:nvPr/>
        </p:nvSpPr>
        <p:spPr bwMode="auto">
          <a:xfrm>
            <a:off x="1590913" y="1016913"/>
            <a:ext cx="205740" cy="2057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1722" tIns="30861" rIns="61722" bIns="30861" numCol="1" anchor="t" anchorCtr="0" compatLnSpc="1">
            <a:prstTxWarp prst="textNoShape">
              <a:avLst/>
            </a:prstTxWarp>
          </a:bodyPr>
          <a:lstStyle/>
          <a:p>
            <a:endParaRPr lang="en-GB" sz="1264" dirty="0"/>
          </a:p>
        </p:txBody>
      </p:sp>
      <p:grpSp>
        <p:nvGrpSpPr>
          <p:cNvPr id="4" name="Csoportba foglalás 3"/>
          <p:cNvGrpSpPr/>
          <p:nvPr/>
        </p:nvGrpSpPr>
        <p:grpSpPr>
          <a:xfrm>
            <a:off x="293501" y="3265192"/>
            <a:ext cx="8366479" cy="1570825"/>
            <a:chOff x="344840" y="2562472"/>
            <a:chExt cx="8836614" cy="1462702"/>
          </a:xfrm>
        </p:grpSpPr>
        <p:pic>
          <p:nvPicPr>
            <p:cNvPr id="2050" name="Picture 2" descr="C:\Users\SIMON~1.HAL\AppData\Local\Temp\SNAGHTML5238a03.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4840" y="2562472"/>
              <a:ext cx="8836614" cy="1462702"/>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633731" y="2794100"/>
              <a:ext cx="8229600" cy="954350"/>
            </a:xfrm>
            <a:prstGeom prst="rect">
              <a:avLst/>
            </a:prstGeom>
            <a:solidFill>
              <a:schemeClr val="bg1"/>
            </a:solidFill>
          </p:spPr>
          <p:txBody>
            <a:bodyPr wrap="square" rtlCol="0">
              <a:spAutoFit/>
            </a:bodyPr>
            <a:lstStyle/>
            <a:p>
              <a:pPr algn="just"/>
              <a:r>
                <a:rPr lang="hu-HU" sz="1600" dirty="0"/>
                <a:t>A felhő alapú technológia segítségével, a tanárokkal partnerségben egy könnyen használható, interaktív platformot hozunk létre a tanulók motiválására, a tanulási folyamat egyéni, azonnali követésére.</a:t>
              </a:r>
            </a:p>
            <a:p>
              <a:pPr algn="just"/>
              <a:endParaRPr lang="hu-HU" sz="1260" dirty="0"/>
            </a:p>
          </p:txBody>
        </p:sp>
      </p:grpSp>
    </p:spTree>
    <p:extLst>
      <p:ext uri="{BB962C8B-B14F-4D97-AF65-F5344CB8AC3E}">
        <p14:creationId xmlns:p14="http://schemas.microsoft.com/office/powerpoint/2010/main" val="163975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levaul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57250"/>
            <a:ext cx="6117842" cy="5143500"/>
          </a:xfrm>
          <a:prstGeom prst="rect">
            <a:avLst/>
          </a:prstGeom>
        </p:spPr>
      </p:pic>
      <p:sp>
        <p:nvSpPr>
          <p:cNvPr id="2" name="Title 1"/>
          <p:cNvSpPr>
            <a:spLocks noGrp="1"/>
          </p:cNvSpPr>
          <p:nvPr>
            <p:ph type="title"/>
          </p:nvPr>
        </p:nvSpPr>
        <p:spPr>
          <a:xfrm>
            <a:off x="6117841" y="1216411"/>
            <a:ext cx="3026159" cy="994172"/>
          </a:xfrm>
        </p:spPr>
        <p:txBody>
          <a:bodyPr>
            <a:normAutofit fontScale="90000"/>
          </a:bodyPr>
          <a:lstStyle/>
          <a:p>
            <a:r>
              <a:rPr lang="hu-HU" dirty="0" smtClean="0">
                <a:solidFill>
                  <a:schemeClr val="bg1"/>
                </a:solidFill>
              </a:rPr>
              <a:t>Melyek a releváns kérdések az oktatásban</a:t>
            </a:r>
            <a:r>
              <a:rPr lang="en-US"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a:xfrm>
            <a:off x="6117841" y="857251"/>
            <a:ext cx="3026159" cy="5143500"/>
          </a:xfrm>
        </p:spPr>
        <p:txBody>
          <a:bodyPr>
            <a:normAutofit/>
          </a:bodyPr>
          <a:lstStyle/>
          <a:p>
            <a:pPr marL="257175" indent="-257175">
              <a:buFontTx/>
              <a:buChar char="-"/>
            </a:pPr>
            <a:r>
              <a:rPr lang="en-US" sz="1800" dirty="0" smtClean="0"/>
              <a:t>Van </a:t>
            </a:r>
            <a:r>
              <a:rPr lang="en-US" sz="1800" dirty="0" err="1" smtClean="0"/>
              <a:t>egyáltalán</a:t>
            </a:r>
            <a:r>
              <a:rPr lang="en-US" sz="1800" dirty="0" smtClean="0"/>
              <a:t> </a:t>
            </a:r>
            <a:r>
              <a:rPr lang="en-US" sz="1800" dirty="0" err="1" smtClean="0"/>
              <a:t>léc</a:t>
            </a:r>
            <a:r>
              <a:rPr lang="en-US" sz="1800" dirty="0" smtClean="0"/>
              <a:t>, </a:t>
            </a:r>
            <a:r>
              <a:rPr lang="en-US" sz="1800" dirty="0" err="1" smtClean="0"/>
              <a:t>amit</a:t>
            </a:r>
            <a:r>
              <a:rPr lang="en-US" sz="1800" dirty="0" smtClean="0"/>
              <a:t> </a:t>
            </a:r>
            <a:r>
              <a:rPr lang="en-US" sz="1800" dirty="0" err="1" smtClean="0"/>
              <a:t>át</a:t>
            </a:r>
            <a:r>
              <a:rPr lang="en-US" sz="1800" dirty="0" smtClean="0"/>
              <a:t> </a:t>
            </a:r>
            <a:r>
              <a:rPr lang="en-US" sz="1800" dirty="0" err="1" smtClean="0"/>
              <a:t>kell</a:t>
            </a:r>
            <a:r>
              <a:rPr lang="en-US" sz="1800" dirty="0" smtClean="0"/>
              <a:t> </a:t>
            </a:r>
            <a:r>
              <a:rPr lang="en-US" sz="1800" dirty="0" err="1" smtClean="0"/>
              <a:t>ugrani</a:t>
            </a:r>
            <a:r>
              <a:rPr lang="en-US" sz="1800" dirty="0" smtClean="0"/>
              <a:t>?</a:t>
            </a:r>
            <a:endParaRPr lang="en-US" sz="1800" dirty="0"/>
          </a:p>
          <a:p>
            <a:pPr marL="257175" indent="-257175">
              <a:buFontTx/>
              <a:buChar char="-"/>
            </a:pPr>
            <a:r>
              <a:rPr lang="en-US" sz="1800" dirty="0" err="1" smtClean="0"/>
              <a:t>Milyen</a:t>
            </a:r>
            <a:r>
              <a:rPr lang="en-US" sz="1800" dirty="0" smtClean="0"/>
              <a:t> </a:t>
            </a:r>
            <a:r>
              <a:rPr lang="en-US" sz="1800" dirty="0" err="1" smtClean="0"/>
              <a:t>magasan</a:t>
            </a:r>
            <a:r>
              <a:rPr lang="en-US" sz="1800" dirty="0" smtClean="0"/>
              <a:t> van a </a:t>
            </a:r>
            <a:r>
              <a:rPr lang="en-US" sz="1800" dirty="0" err="1" smtClean="0"/>
              <a:t>léc</a:t>
            </a:r>
            <a:r>
              <a:rPr lang="en-US" sz="1800" dirty="0" smtClean="0"/>
              <a:t>?</a:t>
            </a:r>
            <a:endParaRPr lang="en-US" sz="1800" dirty="0"/>
          </a:p>
          <a:p>
            <a:pPr marL="257175" indent="-257175">
              <a:buFontTx/>
              <a:buChar char="-"/>
            </a:pPr>
            <a:r>
              <a:rPr lang="en-US" sz="1800" dirty="0" smtClean="0"/>
              <a:t>Ki </a:t>
            </a:r>
            <a:r>
              <a:rPr lang="en-US" sz="1800" dirty="0" err="1" smtClean="0"/>
              <a:t>az</a:t>
            </a:r>
            <a:r>
              <a:rPr lang="en-US" sz="1800" dirty="0" smtClean="0"/>
              <a:t>, </a:t>
            </a:r>
            <a:r>
              <a:rPr lang="en-US" sz="1800" dirty="0" err="1" smtClean="0"/>
              <a:t>aki</a:t>
            </a:r>
            <a:r>
              <a:rPr lang="en-US" sz="1800" dirty="0" smtClean="0"/>
              <a:t> </a:t>
            </a:r>
            <a:r>
              <a:rPr lang="en-US" sz="1800" dirty="0" err="1" smtClean="0"/>
              <a:t>ugrik</a:t>
            </a:r>
            <a:r>
              <a:rPr lang="en-US" sz="1800" dirty="0" smtClean="0"/>
              <a:t>?</a:t>
            </a:r>
            <a:endParaRPr lang="en-US" sz="1800" dirty="0"/>
          </a:p>
          <a:p>
            <a:pPr marL="257175" indent="-257175">
              <a:buFontTx/>
              <a:buChar char="-"/>
            </a:pPr>
            <a:r>
              <a:rPr lang="en-US" sz="1800" dirty="0" err="1" smtClean="0"/>
              <a:t>Ugrott</a:t>
            </a:r>
            <a:r>
              <a:rPr lang="en-US" sz="1800" dirty="0" smtClean="0"/>
              <a:t> </a:t>
            </a:r>
            <a:r>
              <a:rPr lang="en-US" sz="1800" dirty="0" err="1" smtClean="0"/>
              <a:t>már</a:t>
            </a:r>
            <a:r>
              <a:rPr lang="en-US" sz="1800" dirty="0" smtClean="0"/>
              <a:t> </a:t>
            </a:r>
            <a:r>
              <a:rPr lang="en-US" sz="1800" dirty="0" err="1" smtClean="0"/>
              <a:t>korábban</a:t>
            </a:r>
            <a:r>
              <a:rPr lang="en-US" sz="1800" dirty="0" smtClean="0"/>
              <a:t>?</a:t>
            </a:r>
            <a:endParaRPr lang="en-US" sz="1800" dirty="0"/>
          </a:p>
          <a:p>
            <a:pPr marL="257175" indent="-257175">
              <a:buFontTx/>
              <a:buChar char="-"/>
            </a:pPr>
            <a:r>
              <a:rPr lang="en-US" sz="1800" dirty="0" err="1" smtClean="0"/>
              <a:t>Használt</a:t>
            </a:r>
            <a:r>
              <a:rPr lang="en-US" sz="1800" dirty="0" smtClean="0"/>
              <a:t> </a:t>
            </a:r>
            <a:r>
              <a:rPr lang="en-US" sz="1800" dirty="0" err="1" smtClean="0"/>
              <a:t>ugródeszkát</a:t>
            </a:r>
            <a:r>
              <a:rPr lang="en-US" sz="1800" dirty="0" smtClean="0"/>
              <a:t>?</a:t>
            </a:r>
            <a:endParaRPr lang="en-US" sz="1800" dirty="0"/>
          </a:p>
          <a:p>
            <a:pPr marL="257175" indent="-257175">
              <a:buFontTx/>
              <a:buChar char="-"/>
            </a:pPr>
            <a:r>
              <a:rPr lang="en-US" sz="1800" dirty="0" err="1" smtClean="0"/>
              <a:t>Mit</a:t>
            </a:r>
            <a:r>
              <a:rPr lang="en-US" sz="1800" dirty="0" smtClean="0"/>
              <a:t> </a:t>
            </a:r>
            <a:r>
              <a:rPr lang="en-US" sz="1800" dirty="0" err="1" smtClean="0"/>
              <a:t>ér</a:t>
            </a:r>
            <a:r>
              <a:rPr lang="en-US" sz="1800" dirty="0" smtClean="0"/>
              <a:t> el, ha </a:t>
            </a:r>
            <a:r>
              <a:rPr lang="en-US" sz="1800" dirty="0" err="1" smtClean="0"/>
              <a:t>sikerül</a:t>
            </a:r>
            <a:r>
              <a:rPr lang="en-US" sz="1800" dirty="0" smtClean="0"/>
              <a:t>?</a:t>
            </a:r>
            <a:endParaRPr lang="en-US" sz="1800" dirty="0"/>
          </a:p>
          <a:p>
            <a:pPr marL="257175" indent="-257175">
              <a:buFontTx/>
              <a:buChar char="-"/>
            </a:pPr>
            <a:r>
              <a:rPr lang="en-US" sz="1800" dirty="0" err="1" smtClean="0"/>
              <a:t>Mi</a:t>
            </a:r>
            <a:r>
              <a:rPr lang="en-US" sz="1800" dirty="0" smtClean="0"/>
              <a:t> </a:t>
            </a:r>
            <a:r>
              <a:rPr lang="en-US" sz="1800" dirty="0" err="1" smtClean="0"/>
              <a:t>lesz</a:t>
            </a:r>
            <a:r>
              <a:rPr lang="en-US" sz="1800" dirty="0" smtClean="0"/>
              <a:t>, ha </a:t>
            </a:r>
            <a:r>
              <a:rPr lang="en-US" sz="1800" dirty="0" err="1" smtClean="0"/>
              <a:t>nem</a:t>
            </a:r>
            <a:r>
              <a:rPr lang="en-US" sz="1800" dirty="0" smtClean="0"/>
              <a:t>?</a:t>
            </a:r>
            <a:endParaRPr lang="en-US" sz="1800" dirty="0"/>
          </a:p>
          <a:p>
            <a:pPr marL="257175" indent="-257175">
              <a:buFontTx/>
              <a:buChar char="-"/>
            </a:pPr>
            <a:r>
              <a:rPr lang="en-US" sz="1800" dirty="0" smtClean="0"/>
              <a:t>Ha </a:t>
            </a:r>
            <a:r>
              <a:rPr lang="en-US" sz="1800" dirty="0" err="1" smtClean="0"/>
              <a:t>elbukik</a:t>
            </a:r>
            <a:r>
              <a:rPr lang="en-US" sz="1800" dirty="0" smtClean="0"/>
              <a:t>, </a:t>
            </a:r>
            <a:r>
              <a:rPr lang="en-US" sz="1800" dirty="0" err="1" smtClean="0"/>
              <a:t>mit</a:t>
            </a:r>
            <a:r>
              <a:rPr lang="en-US" sz="1800" dirty="0" smtClean="0"/>
              <a:t> </a:t>
            </a:r>
            <a:r>
              <a:rPr lang="en-US" sz="1800" dirty="0" err="1" smtClean="0"/>
              <a:t>kellene</a:t>
            </a:r>
            <a:r>
              <a:rPr lang="en-US" sz="1800" dirty="0" smtClean="0"/>
              <a:t> </a:t>
            </a:r>
            <a:r>
              <a:rPr lang="en-US" sz="1800" dirty="0" err="1" smtClean="0"/>
              <a:t>gyakorolnia</a:t>
            </a:r>
            <a:r>
              <a:rPr lang="en-US" sz="1800" dirty="0" smtClean="0"/>
              <a:t>?</a:t>
            </a:r>
            <a:endParaRPr lang="en-US" sz="1800" dirty="0"/>
          </a:p>
          <a:p>
            <a:pPr marL="257175" indent="-257175">
              <a:buFontTx/>
              <a:buChar char="-"/>
            </a:pPr>
            <a:r>
              <a:rPr lang="en-US" sz="1800" dirty="0" err="1" smtClean="0"/>
              <a:t>Mindenkinek</a:t>
            </a:r>
            <a:r>
              <a:rPr lang="en-US" sz="1800" dirty="0" smtClean="0"/>
              <a:t> </a:t>
            </a:r>
            <a:r>
              <a:rPr lang="en-US" sz="1800" dirty="0" err="1" smtClean="0"/>
              <a:t>ugyanolyan</a:t>
            </a:r>
            <a:r>
              <a:rPr lang="en-US" sz="1800" dirty="0" smtClean="0"/>
              <a:t> </a:t>
            </a:r>
            <a:r>
              <a:rPr lang="en-US" sz="1800" dirty="0" err="1" smtClean="0"/>
              <a:t>magasra</a:t>
            </a:r>
            <a:r>
              <a:rPr lang="en-US" sz="1800" dirty="0" smtClean="0"/>
              <a:t> </a:t>
            </a:r>
            <a:r>
              <a:rPr lang="en-US" sz="1800" dirty="0" err="1" smtClean="0"/>
              <a:t>kell</a:t>
            </a:r>
            <a:r>
              <a:rPr lang="en-US" sz="1800" dirty="0" smtClean="0"/>
              <a:t> </a:t>
            </a:r>
            <a:r>
              <a:rPr lang="en-US" sz="1800" dirty="0" err="1" smtClean="0"/>
              <a:t>ugrani</a:t>
            </a:r>
            <a:r>
              <a:rPr lang="en-US" sz="1800" dirty="0" smtClean="0"/>
              <a:t>?</a:t>
            </a:r>
            <a:endParaRPr lang="en-US" sz="1800" dirty="0"/>
          </a:p>
          <a:p>
            <a:pPr marL="257175" indent="-257175">
              <a:buFontTx/>
              <a:buChar char="-"/>
            </a:pPr>
            <a:r>
              <a:rPr lang="en-US" sz="1800" dirty="0" err="1" smtClean="0"/>
              <a:t>Egyáltalán</a:t>
            </a:r>
            <a:r>
              <a:rPr lang="en-US" sz="1800" dirty="0" smtClean="0"/>
              <a:t> </a:t>
            </a:r>
            <a:r>
              <a:rPr lang="en-US" sz="1800" dirty="0" err="1" smtClean="0"/>
              <a:t>szükséges</a:t>
            </a:r>
            <a:r>
              <a:rPr lang="en-US" sz="1800" dirty="0" smtClean="0"/>
              <a:t> </a:t>
            </a:r>
            <a:r>
              <a:rPr lang="en-US" sz="1800" dirty="0" err="1" smtClean="0"/>
              <a:t>ugrani</a:t>
            </a:r>
            <a:r>
              <a:rPr lang="en-US" sz="1800" dirty="0" smtClean="0"/>
              <a:t>?</a:t>
            </a:r>
            <a:endParaRPr lang="en-US" sz="1800" dirty="0"/>
          </a:p>
        </p:txBody>
      </p:sp>
    </p:spTree>
    <p:extLst>
      <p:ext uri="{BB962C8B-B14F-4D97-AF65-F5344CB8AC3E}">
        <p14:creationId xmlns:p14="http://schemas.microsoft.com/office/powerpoint/2010/main" val="17273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47338"/>
          </a:xfrm>
        </p:spPr>
        <p:txBody>
          <a:bodyPr>
            <a:normAutofit fontScale="90000"/>
          </a:bodyPr>
          <a:lstStyle/>
          <a:p>
            <a:r>
              <a:rPr lang="hu-HU" dirty="0" smtClean="0"/>
              <a:t>Szubjektivitás</a:t>
            </a:r>
            <a:endParaRPr lang="hu-HU" dirty="0"/>
          </a:p>
        </p:txBody>
      </p:sp>
      <p:pic>
        <p:nvPicPr>
          <p:cNvPr id="2050" name="Picture 2" descr="C:\Users\Apa\Desktop\harmas.png"/>
          <p:cNvPicPr>
            <a:picLocks noChangeAspect="1" noChangeArrowheads="1"/>
          </p:cNvPicPr>
          <p:nvPr/>
        </p:nvPicPr>
        <p:blipFill>
          <a:blip r:embed="rId2"/>
          <a:srcRect/>
          <a:stretch>
            <a:fillRect/>
          </a:stretch>
        </p:blipFill>
        <p:spPr bwMode="auto">
          <a:xfrm>
            <a:off x="457199" y="1600201"/>
            <a:ext cx="8390965" cy="4446090"/>
          </a:xfrm>
          <a:prstGeom prst="rect">
            <a:avLst/>
          </a:prstGeom>
          <a:noFill/>
        </p:spPr>
      </p:pic>
      <p:sp>
        <p:nvSpPr>
          <p:cNvPr id="5" name="Szövegdoboz 4"/>
          <p:cNvSpPr txBox="1"/>
          <p:nvPr/>
        </p:nvSpPr>
        <p:spPr>
          <a:xfrm>
            <a:off x="322729" y="6046291"/>
            <a:ext cx="9009529" cy="261610"/>
          </a:xfrm>
          <a:prstGeom prst="rect">
            <a:avLst/>
          </a:prstGeom>
          <a:noFill/>
        </p:spPr>
        <p:txBody>
          <a:bodyPr wrap="square" rtlCol="0">
            <a:spAutoFit/>
          </a:bodyPr>
          <a:lstStyle/>
          <a:p>
            <a:r>
              <a:rPr lang="hu-HU" sz="1100" i="1" dirty="0" smtClean="0"/>
              <a:t>http://oktpolcafe.hu/saska-geza-a-matematika-osztalyzat-rejtett-osszetevoi-avagy-mit-osztalyoznak-a-pedagogusok-2011-ben-masodik-resz-1667/</a:t>
            </a:r>
            <a:endParaRPr lang="hu-HU" sz="1100" i="1" dirty="0"/>
          </a:p>
        </p:txBody>
      </p:sp>
      <p:sp>
        <p:nvSpPr>
          <p:cNvPr id="6" name="Szövegdoboz 5"/>
          <p:cNvSpPr txBox="1"/>
          <p:nvPr/>
        </p:nvSpPr>
        <p:spPr>
          <a:xfrm>
            <a:off x="457200" y="953870"/>
            <a:ext cx="8498541" cy="646331"/>
          </a:xfrm>
          <a:prstGeom prst="rect">
            <a:avLst/>
          </a:prstGeom>
          <a:noFill/>
        </p:spPr>
        <p:txBody>
          <a:bodyPr wrap="square" rtlCol="0">
            <a:spAutoFit/>
          </a:bodyPr>
          <a:lstStyle/>
          <a:p>
            <a:pPr algn="ctr"/>
            <a:r>
              <a:rPr lang="hu-HU" dirty="0" smtClean="0"/>
              <a:t>A 4. szintű matematikatudást mutató diákok matematika osztályzata és szociális helyzete az általános iskola 6. évfolyamán</a:t>
            </a:r>
            <a:endParaRPr lang="hu-HU" dirty="0"/>
          </a:p>
        </p:txBody>
      </p:sp>
    </p:spTree>
    <p:extLst>
      <p:ext uri="{BB962C8B-B14F-4D97-AF65-F5344CB8AC3E}">
        <p14:creationId xmlns:p14="http://schemas.microsoft.com/office/powerpoint/2010/main" val="1800644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extLst/>
          </p:nvPr>
        </p:nvGraphicFramePr>
        <p:xfrm>
          <a:off x="416719" y="1851025"/>
          <a:ext cx="4257675" cy="2581275"/>
        </p:xfrm>
        <a:graphic>
          <a:graphicData uri="http://schemas.openxmlformats.org/presentationml/2006/ole">
            <mc:AlternateContent xmlns:mc="http://schemas.openxmlformats.org/markup-compatibility/2006">
              <mc:Choice xmlns:v="urn:schemas-microsoft-com:vml" Requires="v">
                <p:oleObj spid="_x0000_s1048" name="Worksheet" r:id="rId5" imgW="4013200" imgH="2298700" progId="Excel.Sheet.8">
                  <p:embed/>
                </p:oleObj>
              </mc:Choice>
              <mc:Fallback>
                <p:oleObj name="Worksheet" r:id="rId5" imgW="4013200" imgH="22987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719" y="1851025"/>
                        <a:ext cx="4257675" cy="2581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1" name="Object 3"/>
          <p:cNvGraphicFramePr>
            <a:graphicFrameLocks noGrp="1" noChangeAspect="1"/>
          </p:cNvGraphicFramePr>
          <p:nvPr>
            <p:ph sz="quarter" idx="1"/>
            <p:extLst/>
          </p:nvPr>
        </p:nvGraphicFramePr>
        <p:xfrm>
          <a:off x="4279478" y="3749434"/>
          <a:ext cx="4670195" cy="2429676"/>
        </p:xfrm>
        <a:graphic>
          <a:graphicData uri="http://schemas.openxmlformats.org/presentationml/2006/ole">
            <mc:AlternateContent xmlns:mc="http://schemas.openxmlformats.org/markup-compatibility/2006">
              <mc:Choice xmlns:v="urn:schemas-microsoft-com:vml" Requires="v">
                <p:oleObj spid="_x0000_s1049" name="Worksheet" r:id="rId8" imgW="4013200" imgH="1968500" progId="Excel.Sheet.8">
                  <p:embed/>
                </p:oleObj>
              </mc:Choice>
              <mc:Fallback>
                <p:oleObj name="Worksheet" r:id="rId8" imgW="4013200" imgH="1968500" progId="Excel.Sheet.8">
                  <p:embed/>
                  <p:pic>
                    <p:nvPicPr>
                      <p:cNvPr id="0" name=""/>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9478" y="3749434"/>
                        <a:ext cx="4670195" cy="24296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2" name="Object 4"/>
          <p:cNvGraphicFramePr>
            <a:graphicFrameLocks noGrp="1" noChangeAspect="1"/>
          </p:cNvGraphicFramePr>
          <p:nvPr>
            <p:ph sz="quarter" idx="2"/>
            <p:extLst/>
          </p:nvPr>
        </p:nvGraphicFramePr>
        <p:xfrm>
          <a:off x="4403320" y="1901265"/>
          <a:ext cx="4419353" cy="2470747"/>
        </p:xfrm>
        <a:graphic>
          <a:graphicData uri="http://schemas.openxmlformats.org/presentationml/2006/ole">
            <mc:AlternateContent xmlns:mc="http://schemas.openxmlformats.org/markup-compatibility/2006">
              <mc:Choice xmlns:v="urn:schemas-microsoft-com:vml" Requires="v">
                <p:oleObj spid="_x0000_s1050" name="Worksheet" r:id="rId11" imgW="4038600" imgH="2133600" progId="Excel.Sheet.8">
                  <p:embed/>
                </p:oleObj>
              </mc:Choice>
              <mc:Fallback>
                <p:oleObj name="Worksheet" r:id="rId11" imgW="4038600" imgH="2133600" progId="Excel.Sheet.8">
                  <p:embed/>
                  <p:pic>
                    <p:nvPicPr>
                      <p:cNvPr id="0" name=""/>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03320" y="1901265"/>
                        <a:ext cx="4419353" cy="24707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Text Box 5"/>
          <p:cNvSpPr txBox="1">
            <a:spLocks noChangeArrowheads="1"/>
          </p:cNvSpPr>
          <p:nvPr/>
        </p:nvSpPr>
        <p:spPr bwMode="auto">
          <a:xfrm>
            <a:off x="6064250" y="3798365"/>
            <a:ext cx="184150" cy="366712"/>
          </a:xfrm>
          <a:prstGeom prst="rect">
            <a:avLst/>
          </a:prstGeom>
          <a:noFill/>
          <a:ln w="9525">
            <a:noFill/>
            <a:miter lim="800000"/>
            <a:headEnd/>
            <a:tailEnd/>
          </a:ln>
        </p:spPr>
        <p:txBody>
          <a:bodyPr wrap="none">
            <a:spAutoFit/>
          </a:bodyPr>
          <a:lstStyle/>
          <a:p>
            <a:endParaRPr lang="hu-HU"/>
          </a:p>
        </p:txBody>
      </p:sp>
      <p:graphicFrame>
        <p:nvGraphicFramePr>
          <p:cNvPr id="17413" name="Object 6"/>
          <p:cNvGraphicFramePr>
            <a:graphicFrameLocks noChangeAspect="1"/>
          </p:cNvGraphicFramePr>
          <p:nvPr>
            <p:extLst/>
          </p:nvPr>
        </p:nvGraphicFramePr>
        <p:xfrm>
          <a:off x="80963" y="3672952"/>
          <a:ext cx="4941887" cy="2546350"/>
        </p:xfrm>
        <a:graphic>
          <a:graphicData uri="http://schemas.openxmlformats.org/presentationml/2006/ole">
            <mc:AlternateContent xmlns:mc="http://schemas.openxmlformats.org/markup-compatibility/2006">
              <mc:Choice xmlns:v="urn:schemas-microsoft-com:vml" Requires="v">
                <p:oleObj spid="_x0000_s1051" name="Worksheet" r:id="rId14" imgW="4013200" imgH="2019300" progId="Excel.Sheet.8">
                  <p:embed/>
                </p:oleObj>
              </mc:Choice>
              <mc:Fallback>
                <p:oleObj name="Worksheet" r:id="rId14" imgW="4013200" imgH="2019300" progId="Excel.Sheet.8">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963" y="3672952"/>
                        <a:ext cx="4941887" cy="254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5" name="Text Box 7"/>
          <p:cNvSpPr txBox="1">
            <a:spLocks noChangeArrowheads="1"/>
          </p:cNvSpPr>
          <p:nvPr/>
        </p:nvSpPr>
        <p:spPr bwMode="auto">
          <a:xfrm>
            <a:off x="107950" y="2886936"/>
            <a:ext cx="458787" cy="1584325"/>
          </a:xfrm>
          <a:prstGeom prst="rect">
            <a:avLst/>
          </a:prstGeom>
          <a:noFill/>
          <a:ln w="9525">
            <a:noFill/>
            <a:miter lim="800000"/>
            <a:headEnd/>
            <a:tailEnd/>
          </a:ln>
        </p:spPr>
        <p:txBody>
          <a:bodyPr vert="eaVert">
            <a:spAutoFit/>
          </a:bodyPr>
          <a:lstStyle/>
          <a:p>
            <a:pPr>
              <a:spcBef>
                <a:spcPct val="50000"/>
              </a:spcBef>
            </a:pPr>
            <a:r>
              <a:rPr lang="hu-HU" b="1" dirty="0"/>
              <a:t>Fizika K</a:t>
            </a:r>
          </a:p>
        </p:txBody>
      </p:sp>
      <p:sp>
        <p:nvSpPr>
          <p:cNvPr id="17416" name="Text Box 8"/>
          <p:cNvSpPr txBox="1">
            <a:spLocks noChangeArrowheads="1"/>
          </p:cNvSpPr>
          <p:nvPr/>
        </p:nvSpPr>
        <p:spPr bwMode="auto">
          <a:xfrm>
            <a:off x="107950" y="4723692"/>
            <a:ext cx="458788" cy="1654175"/>
          </a:xfrm>
          <a:prstGeom prst="rect">
            <a:avLst/>
          </a:prstGeom>
          <a:noFill/>
          <a:ln w="9525">
            <a:noFill/>
            <a:miter lim="800000"/>
            <a:headEnd/>
            <a:tailEnd/>
          </a:ln>
        </p:spPr>
        <p:txBody>
          <a:bodyPr vert="eaVert">
            <a:spAutoFit/>
          </a:bodyPr>
          <a:lstStyle/>
          <a:p>
            <a:pPr>
              <a:spcBef>
                <a:spcPct val="50000"/>
              </a:spcBef>
            </a:pPr>
            <a:r>
              <a:rPr lang="hu-HU" b="1" dirty="0"/>
              <a:t>Fizika E</a:t>
            </a:r>
          </a:p>
        </p:txBody>
      </p:sp>
      <p:sp>
        <p:nvSpPr>
          <p:cNvPr id="17417" name="Text Box 9"/>
          <p:cNvSpPr txBox="1">
            <a:spLocks noChangeArrowheads="1"/>
          </p:cNvSpPr>
          <p:nvPr/>
        </p:nvSpPr>
        <p:spPr bwMode="auto">
          <a:xfrm>
            <a:off x="2268538" y="2207689"/>
            <a:ext cx="1079500" cy="366712"/>
          </a:xfrm>
          <a:prstGeom prst="rect">
            <a:avLst/>
          </a:prstGeom>
          <a:noFill/>
          <a:ln w="9525">
            <a:noFill/>
            <a:miter lim="800000"/>
            <a:headEnd/>
            <a:tailEnd/>
          </a:ln>
        </p:spPr>
        <p:txBody>
          <a:bodyPr>
            <a:spAutoFit/>
          </a:bodyPr>
          <a:lstStyle/>
          <a:p>
            <a:pPr>
              <a:spcBef>
                <a:spcPct val="50000"/>
              </a:spcBef>
            </a:pPr>
            <a:r>
              <a:rPr lang="hu-HU" b="1" dirty="0"/>
              <a:t>Írásbeli</a:t>
            </a:r>
          </a:p>
        </p:txBody>
      </p:sp>
      <p:sp>
        <p:nvSpPr>
          <p:cNvPr id="17418" name="Text Box 10"/>
          <p:cNvSpPr txBox="1">
            <a:spLocks noChangeArrowheads="1"/>
          </p:cNvSpPr>
          <p:nvPr/>
        </p:nvSpPr>
        <p:spPr bwMode="auto">
          <a:xfrm>
            <a:off x="6300788" y="2207689"/>
            <a:ext cx="1079500" cy="366712"/>
          </a:xfrm>
          <a:prstGeom prst="rect">
            <a:avLst/>
          </a:prstGeom>
          <a:noFill/>
          <a:ln w="9525">
            <a:noFill/>
            <a:miter lim="800000"/>
            <a:headEnd/>
            <a:tailEnd/>
          </a:ln>
        </p:spPr>
        <p:txBody>
          <a:bodyPr>
            <a:spAutoFit/>
          </a:bodyPr>
          <a:lstStyle/>
          <a:p>
            <a:pPr>
              <a:spcBef>
                <a:spcPct val="50000"/>
              </a:spcBef>
            </a:pPr>
            <a:r>
              <a:rPr lang="hu-HU" b="1" dirty="0"/>
              <a:t>Szóbeli</a:t>
            </a:r>
          </a:p>
        </p:txBody>
      </p:sp>
      <p:sp>
        <p:nvSpPr>
          <p:cNvPr id="14347" name="Rectangle 11"/>
          <p:cNvSpPr>
            <a:spLocks noChangeArrowheads="1"/>
          </p:cNvSpPr>
          <p:nvPr/>
        </p:nvSpPr>
        <p:spPr bwMode="auto">
          <a:xfrm>
            <a:off x="416719" y="1009762"/>
            <a:ext cx="8497887" cy="73333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defRPr/>
            </a:pPr>
            <a:r>
              <a:rPr lang="hu-HU" b="1" dirty="0">
                <a:solidFill>
                  <a:schemeClr val="tx2"/>
                </a:solidFill>
                <a:cs typeface="+mn-cs"/>
              </a:rPr>
              <a:t>A vizsgarészek összehasonlítása </a:t>
            </a:r>
            <a:r>
              <a:rPr lang="hu-HU" b="1" dirty="0" smtClean="0">
                <a:solidFill>
                  <a:schemeClr val="tx2"/>
                </a:solidFill>
                <a:cs typeface="+mn-cs"/>
              </a:rPr>
              <a:t>vizsgatárgyanként</a:t>
            </a:r>
          </a:p>
          <a:p>
            <a:pPr>
              <a:defRPr/>
            </a:pPr>
            <a:r>
              <a:rPr lang="hu-HU" b="1" dirty="0" smtClean="0">
                <a:solidFill>
                  <a:srgbClr val="FFCC00"/>
                </a:solidFill>
                <a:cs typeface="+mn-cs"/>
              </a:rPr>
              <a:t>2008</a:t>
            </a:r>
            <a:r>
              <a:rPr lang="hu-HU" b="1" dirty="0">
                <a:solidFill>
                  <a:srgbClr val="FFCC00"/>
                </a:solidFill>
                <a:cs typeface="+mn-cs"/>
              </a:rPr>
              <a:t>.</a:t>
            </a:r>
            <a:r>
              <a:rPr lang="hu-HU" b="1" dirty="0">
                <a:solidFill>
                  <a:srgbClr val="FFFF00"/>
                </a:solidFill>
                <a:cs typeface="+mn-cs"/>
              </a:rPr>
              <a:t> </a:t>
            </a:r>
            <a:r>
              <a:rPr lang="hu-HU" b="1" dirty="0">
                <a:cs typeface="+mn-cs"/>
              </a:rPr>
              <a:t>– </a:t>
            </a:r>
            <a:r>
              <a:rPr lang="hu-HU" b="1" dirty="0">
                <a:solidFill>
                  <a:srgbClr val="FF0000"/>
                </a:solidFill>
                <a:cs typeface="+mn-cs"/>
              </a:rPr>
              <a:t>2009. </a:t>
            </a:r>
            <a:r>
              <a:rPr lang="hu-HU" b="1" dirty="0">
                <a:cs typeface="+mn-cs"/>
              </a:rPr>
              <a:t>– </a:t>
            </a:r>
            <a:r>
              <a:rPr lang="hu-HU" b="1" dirty="0">
                <a:solidFill>
                  <a:srgbClr val="33CC33"/>
                </a:solidFill>
                <a:cs typeface="+mn-cs"/>
              </a:rPr>
              <a:t>2010. </a:t>
            </a:r>
            <a:r>
              <a:rPr lang="hu-HU" b="1" dirty="0">
                <a:cs typeface="+mn-cs"/>
              </a:rPr>
              <a:t>– </a:t>
            </a:r>
            <a:r>
              <a:rPr lang="hu-HU" b="1" dirty="0">
                <a:solidFill>
                  <a:srgbClr val="0000FF"/>
                </a:solidFill>
                <a:cs typeface="+mn-cs"/>
              </a:rPr>
              <a:t>2011. </a:t>
            </a:r>
            <a:r>
              <a:rPr lang="hu-HU" b="1" dirty="0">
                <a:cs typeface="+mn-cs"/>
              </a:rPr>
              <a:t>– </a:t>
            </a:r>
            <a:r>
              <a:rPr lang="hu-HU" b="1" dirty="0">
                <a:solidFill>
                  <a:schemeClr val="bg1">
                    <a:lumMod val="65000"/>
                  </a:schemeClr>
                </a:solidFill>
                <a:cs typeface="+mn-cs"/>
              </a:rPr>
              <a:t>2012.</a:t>
            </a:r>
            <a:endParaRPr lang="hu-HU" b="1" dirty="0">
              <a:solidFill>
                <a:srgbClr val="0000FF"/>
              </a:solidFill>
              <a:cs typeface="+mn-cs"/>
            </a:endParaRPr>
          </a:p>
        </p:txBody>
      </p:sp>
      <p:sp>
        <p:nvSpPr>
          <p:cNvPr id="13" name="Cím 1"/>
          <p:cNvSpPr>
            <a:spLocks noGrp="1"/>
          </p:cNvSpPr>
          <p:nvPr>
            <p:ph type="title"/>
          </p:nvPr>
        </p:nvSpPr>
        <p:spPr>
          <a:xfrm>
            <a:off x="457200" y="274638"/>
            <a:ext cx="8229600" cy="747338"/>
          </a:xfrm>
        </p:spPr>
        <p:txBody>
          <a:bodyPr>
            <a:normAutofit fontScale="90000"/>
          </a:bodyPr>
          <a:lstStyle/>
          <a:p>
            <a:r>
              <a:rPr lang="hu-HU" b="1" dirty="0"/>
              <a:t>A szóbeli vizsga az „igazi” ?!</a:t>
            </a:r>
          </a:p>
        </p:txBody>
      </p:sp>
    </p:spTree>
    <p:extLst>
      <p:ext uri="{BB962C8B-B14F-4D97-AF65-F5344CB8AC3E}">
        <p14:creationId xmlns:p14="http://schemas.microsoft.com/office/powerpoint/2010/main" val="448981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églalap 10"/>
          <p:cNvSpPr/>
          <p:nvPr/>
        </p:nvSpPr>
        <p:spPr>
          <a:xfrm>
            <a:off x="275" y="0"/>
            <a:ext cx="9143725" cy="747345"/>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2400" dirty="0" smtClean="0"/>
              <a:t>A DOS megalapozása</a:t>
            </a:r>
            <a:endParaRPr lang="hu-HU" sz="2400" b="1" dirty="0"/>
          </a:p>
        </p:txBody>
      </p:sp>
      <p:sp>
        <p:nvSpPr>
          <p:cNvPr id="2" name="AutoShape 2" descr="Képtalálat a következőre: „data prote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5725"/>
            <a:ext cx="1724025" cy="5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4"/>
          <a:stretch>
            <a:fillRect/>
          </a:stretch>
        </p:blipFill>
        <p:spPr>
          <a:xfrm>
            <a:off x="8295728" y="160338"/>
            <a:ext cx="848272" cy="424136"/>
          </a:xfrm>
          <a:prstGeom prst="rect">
            <a:avLst/>
          </a:prstGeom>
        </p:spPr>
      </p:pic>
      <p:sp>
        <p:nvSpPr>
          <p:cNvPr id="8" name="Lekerekített téglalap 2"/>
          <p:cNvSpPr/>
          <p:nvPr/>
        </p:nvSpPr>
        <p:spPr>
          <a:xfrm>
            <a:off x="2688966" y="1091474"/>
            <a:ext cx="3766341" cy="352424"/>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2000" b="1" dirty="0" smtClean="0"/>
              <a:t>Hagyományos oktatás</a:t>
            </a:r>
            <a:endParaRPr lang="hu-HU" sz="2000" b="1" dirty="0"/>
          </a:p>
        </p:txBody>
      </p:sp>
      <p:sp>
        <p:nvSpPr>
          <p:cNvPr id="4" name="Smiley Face 3"/>
          <p:cNvSpPr/>
          <p:nvPr/>
        </p:nvSpPr>
        <p:spPr>
          <a:xfrm>
            <a:off x="505297" y="5575570"/>
            <a:ext cx="415046" cy="40856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miley Face 9"/>
          <p:cNvSpPr/>
          <p:nvPr/>
        </p:nvSpPr>
        <p:spPr>
          <a:xfrm>
            <a:off x="1366869" y="5575570"/>
            <a:ext cx="415046" cy="40856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miley Face 12"/>
          <p:cNvSpPr/>
          <p:nvPr/>
        </p:nvSpPr>
        <p:spPr>
          <a:xfrm>
            <a:off x="2228441" y="5575570"/>
            <a:ext cx="415046" cy="40856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miley Face 14"/>
          <p:cNvSpPr/>
          <p:nvPr/>
        </p:nvSpPr>
        <p:spPr>
          <a:xfrm>
            <a:off x="3090013" y="5575570"/>
            <a:ext cx="415046" cy="40856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miley Face 15"/>
          <p:cNvSpPr/>
          <p:nvPr/>
        </p:nvSpPr>
        <p:spPr>
          <a:xfrm>
            <a:off x="3951585" y="5575570"/>
            <a:ext cx="415046" cy="40856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miley Face 16"/>
          <p:cNvSpPr/>
          <p:nvPr/>
        </p:nvSpPr>
        <p:spPr>
          <a:xfrm>
            <a:off x="4813157" y="5575570"/>
            <a:ext cx="415046" cy="40856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miley Face 17"/>
          <p:cNvSpPr/>
          <p:nvPr/>
        </p:nvSpPr>
        <p:spPr>
          <a:xfrm>
            <a:off x="5674729" y="5575570"/>
            <a:ext cx="415046" cy="40856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miley Face 18"/>
          <p:cNvSpPr/>
          <p:nvPr/>
        </p:nvSpPr>
        <p:spPr>
          <a:xfrm>
            <a:off x="6536301" y="5575570"/>
            <a:ext cx="415046" cy="40856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miley Face 19"/>
          <p:cNvSpPr/>
          <p:nvPr/>
        </p:nvSpPr>
        <p:spPr>
          <a:xfrm>
            <a:off x="7397873" y="5575570"/>
            <a:ext cx="415046" cy="40856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miley Face 20"/>
          <p:cNvSpPr/>
          <p:nvPr/>
        </p:nvSpPr>
        <p:spPr>
          <a:xfrm>
            <a:off x="8259444" y="5575570"/>
            <a:ext cx="415046" cy="40856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miley Face 5"/>
          <p:cNvSpPr/>
          <p:nvPr/>
        </p:nvSpPr>
        <p:spPr>
          <a:xfrm>
            <a:off x="3633814" y="3073940"/>
            <a:ext cx="1050587" cy="1050588"/>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Curved Connector 8"/>
          <p:cNvCxnSpPr>
            <a:stCxn id="6" idx="4"/>
            <a:endCxn id="4" idx="0"/>
          </p:cNvCxnSpPr>
          <p:nvPr/>
        </p:nvCxnSpPr>
        <p:spPr>
          <a:xfrm rot="5400000">
            <a:off x="1710443" y="3126905"/>
            <a:ext cx="1451042" cy="3446288"/>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6" idx="4"/>
            <a:endCxn id="10" idx="0"/>
          </p:cNvCxnSpPr>
          <p:nvPr/>
        </p:nvCxnSpPr>
        <p:spPr>
          <a:xfrm rot="5400000">
            <a:off x="2141229" y="3557691"/>
            <a:ext cx="1451042" cy="2584716"/>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Curved Connector 34"/>
          <p:cNvCxnSpPr>
            <a:stCxn id="6" idx="4"/>
            <a:endCxn id="13" idx="0"/>
          </p:cNvCxnSpPr>
          <p:nvPr/>
        </p:nvCxnSpPr>
        <p:spPr>
          <a:xfrm rot="5400000">
            <a:off x="2572015" y="3988477"/>
            <a:ext cx="1451042" cy="1723144"/>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Curved Connector 37"/>
          <p:cNvCxnSpPr>
            <a:stCxn id="6" idx="4"/>
            <a:endCxn id="15" idx="0"/>
          </p:cNvCxnSpPr>
          <p:nvPr/>
        </p:nvCxnSpPr>
        <p:spPr>
          <a:xfrm rot="5400000">
            <a:off x="3002801" y="4419263"/>
            <a:ext cx="1451042" cy="861572"/>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Curved Connector 40"/>
          <p:cNvCxnSpPr>
            <a:stCxn id="6" idx="4"/>
            <a:endCxn id="16" idx="0"/>
          </p:cNvCxnSpPr>
          <p:nvPr/>
        </p:nvCxnSpPr>
        <p:spPr>
          <a:xfrm rot="5400000">
            <a:off x="3433587" y="4850049"/>
            <a:ext cx="1451042" cy="12700"/>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6" idx="4"/>
            <a:endCxn id="17" idx="0"/>
          </p:cNvCxnSpPr>
          <p:nvPr/>
        </p:nvCxnSpPr>
        <p:spPr>
          <a:xfrm rot="16200000" flipH="1">
            <a:off x="3864373" y="4419263"/>
            <a:ext cx="1451042" cy="861572"/>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Curved Connector 46"/>
          <p:cNvCxnSpPr>
            <a:stCxn id="6" idx="4"/>
            <a:endCxn id="18" idx="0"/>
          </p:cNvCxnSpPr>
          <p:nvPr/>
        </p:nvCxnSpPr>
        <p:spPr>
          <a:xfrm rot="16200000" flipH="1">
            <a:off x="4295159" y="3988477"/>
            <a:ext cx="1451042" cy="1723144"/>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Curved Connector 49"/>
          <p:cNvCxnSpPr>
            <a:stCxn id="6" idx="4"/>
            <a:endCxn id="19" idx="0"/>
          </p:cNvCxnSpPr>
          <p:nvPr/>
        </p:nvCxnSpPr>
        <p:spPr>
          <a:xfrm rot="16200000" flipH="1">
            <a:off x="4725945" y="3557691"/>
            <a:ext cx="1451042" cy="2584716"/>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Curved Connector 52"/>
          <p:cNvCxnSpPr>
            <a:stCxn id="6" idx="4"/>
            <a:endCxn id="20" idx="0"/>
          </p:cNvCxnSpPr>
          <p:nvPr/>
        </p:nvCxnSpPr>
        <p:spPr>
          <a:xfrm rot="16200000" flipH="1">
            <a:off x="5156731" y="3126905"/>
            <a:ext cx="1451042" cy="3446288"/>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6" idx="4"/>
            <a:endCxn id="21" idx="0"/>
          </p:cNvCxnSpPr>
          <p:nvPr/>
        </p:nvCxnSpPr>
        <p:spPr>
          <a:xfrm rot="16200000" flipH="1">
            <a:off x="5587516" y="2696119"/>
            <a:ext cx="1451042" cy="4307859"/>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6446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Vigyázz</a:t>
            </a:r>
            <a:r>
              <a:rPr lang="en-US" b="1" dirty="0"/>
              <a:t> a </a:t>
            </a:r>
            <a:r>
              <a:rPr lang="en-US" b="1" dirty="0" err="1" smtClean="0"/>
              <a:t>gyerekekre</a:t>
            </a:r>
            <a:r>
              <a:rPr lang="en-US" b="1" dirty="0" smtClean="0"/>
              <a:t>!</a:t>
            </a:r>
            <a:br>
              <a:rPr lang="en-US" b="1" dirty="0" smtClean="0"/>
            </a:br>
            <a:r>
              <a:rPr lang="en-US" dirty="0" err="1" smtClean="0"/>
              <a:t>Tolnai</a:t>
            </a:r>
            <a:r>
              <a:rPr lang="en-US" dirty="0" smtClean="0"/>
              <a:t> </a:t>
            </a:r>
            <a:r>
              <a:rPr lang="en-US" dirty="0" err="1"/>
              <a:t>Antal</a:t>
            </a:r>
            <a:r>
              <a:rPr lang="en-US" dirty="0"/>
              <a:t> </a:t>
            </a:r>
            <a:r>
              <a:rPr lang="en-US" dirty="0" err="1" smtClean="0"/>
              <a:t>írása</a:t>
            </a:r>
            <a:r>
              <a:rPr lang="en-US" dirty="0"/>
              <a:t> </a:t>
            </a:r>
            <a:r>
              <a:rPr lang="mr-IN" dirty="0" smtClean="0"/>
              <a:t>–</a:t>
            </a:r>
            <a:r>
              <a:rPr lang="en-US" dirty="0" smtClean="0"/>
              <a:t> </a:t>
            </a:r>
            <a:r>
              <a:rPr lang="en-US" dirty="0" err="1" smtClean="0"/>
              <a:t>Taní-tani</a:t>
            </a:r>
            <a:r>
              <a:rPr lang="en-US" dirty="0" smtClean="0"/>
              <a:t> Online.</a:t>
            </a:r>
            <a:endParaRPr lang="en-US" dirty="0"/>
          </a:p>
        </p:txBody>
      </p:sp>
      <p:sp>
        <p:nvSpPr>
          <p:cNvPr id="3" name="Content Placeholder 2"/>
          <p:cNvSpPr>
            <a:spLocks noGrp="1"/>
          </p:cNvSpPr>
          <p:nvPr>
            <p:ph idx="1"/>
          </p:nvPr>
        </p:nvSpPr>
        <p:spPr>
          <a:xfrm>
            <a:off x="61609" y="1515894"/>
            <a:ext cx="8933234" cy="5202676"/>
          </a:xfrm>
        </p:spPr>
        <p:txBody>
          <a:bodyPr>
            <a:normAutofit fontScale="77500" lnSpcReduction="20000"/>
          </a:bodyPr>
          <a:lstStyle/>
          <a:p>
            <a:r>
              <a:rPr lang="en-US" dirty="0" smtClean="0"/>
              <a:t>“</a:t>
            </a:r>
            <a:r>
              <a:rPr lang="en-US" dirty="0" err="1" smtClean="0"/>
              <a:t>Azt</a:t>
            </a:r>
            <a:r>
              <a:rPr lang="en-US" dirty="0"/>
              <a:t> </a:t>
            </a:r>
            <a:r>
              <a:rPr lang="en-US" dirty="0">
                <a:hlinkClick r:id="rId2"/>
              </a:rPr>
              <a:t>olvasom</a:t>
            </a:r>
            <a:r>
              <a:rPr lang="en-US" dirty="0"/>
              <a:t>, </a:t>
            </a:r>
            <a:r>
              <a:rPr lang="en-US" dirty="0" err="1"/>
              <a:t>hogy</a:t>
            </a:r>
            <a:r>
              <a:rPr lang="en-US" dirty="0"/>
              <a:t> Steve Jobs </a:t>
            </a:r>
            <a:r>
              <a:rPr lang="en-US" dirty="0" err="1"/>
              <a:t>megátalkodott</a:t>
            </a:r>
            <a:r>
              <a:rPr lang="en-US" dirty="0"/>
              <a:t> </a:t>
            </a:r>
            <a:r>
              <a:rPr lang="en-US" dirty="0" err="1"/>
              <a:t>technikaellenes</a:t>
            </a:r>
            <a:r>
              <a:rPr lang="en-US" dirty="0"/>
              <a:t> </a:t>
            </a:r>
            <a:r>
              <a:rPr lang="en-US" dirty="0" err="1"/>
              <a:t>szülő</a:t>
            </a:r>
            <a:r>
              <a:rPr lang="en-US" dirty="0"/>
              <a:t> volt, a </a:t>
            </a:r>
            <a:r>
              <a:rPr lang="en-US" dirty="0" err="1"/>
              <a:t>Szilícium-völgy</a:t>
            </a:r>
            <a:r>
              <a:rPr lang="en-US" dirty="0"/>
              <a:t> </a:t>
            </a:r>
            <a:r>
              <a:rPr lang="en-US" dirty="0" err="1"/>
              <a:t>mérnökei</a:t>
            </a:r>
            <a:r>
              <a:rPr lang="en-US" dirty="0"/>
              <a:t> </a:t>
            </a:r>
            <a:r>
              <a:rPr lang="en-US" dirty="0" err="1"/>
              <a:t>és</a:t>
            </a:r>
            <a:r>
              <a:rPr lang="en-US" dirty="0"/>
              <a:t> </a:t>
            </a:r>
            <a:r>
              <a:rPr lang="en-US" dirty="0" err="1"/>
              <a:t>technikusai</a:t>
            </a:r>
            <a:r>
              <a:rPr lang="en-US" dirty="0"/>
              <a:t> meg </a:t>
            </a:r>
            <a:r>
              <a:rPr lang="en-US" dirty="0">
                <a:hlinkClick r:id="rId3"/>
              </a:rPr>
              <a:t>Waldorf-iskolába</a:t>
            </a:r>
            <a:r>
              <a:rPr lang="en-US" dirty="0"/>
              <a:t> </a:t>
            </a:r>
            <a:r>
              <a:rPr lang="en-US" dirty="0" err="1"/>
              <a:t>járatják</a:t>
            </a:r>
            <a:r>
              <a:rPr lang="en-US" dirty="0"/>
              <a:t> </a:t>
            </a:r>
            <a:r>
              <a:rPr lang="en-US" dirty="0" err="1"/>
              <a:t>gyerekeiket</a:t>
            </a:r>
            <a:r>
              <a:rPr lang="en-US" dirty="0"/>
              <a:t>. Sergey </a:t>
            </a:r>
            <a:r>
              <a:rPr lang="en-US" dirty="0" err="1"/>
              <a:t>Brin</a:t>
            </a:r>
            <a:r>
              <a:rPr lang="en-US" dirty="0"/>
              <a:t>, Larry Page, Jeff Bezos </a:t>
            </a:r>
            <a:r>
              <a:rPr lang="en-US" dirty="0" err="1"/>
              <a:t>vagy</a:t>
            </a:r>
            <a:r>
              <a:rPr lang="en-US" dirty="0"/>
              <a:t> Jimmy Wales </a:t>
            </a:r>
            <a:r>
              <a:rPr lang="en-US" dirty="0" err="1"/>
              <a:t>azzal</a:t>
            </a:r>
            <a:r>
              <a:rPr lang="en-US" dirty="0"/>
              <a:t> </a:t>
            </a:r>
            <a:r>
              <a:rPr lang="en-US" dirty="0" err="1"/>
              <a:t>magyarázza</a:t>
            </a:r>
            <a:r>
              <a:rPr lang="en-US" dirty="0"/>
              <a:t> </a:t>
            </a:r>
            <a:r>
              <a:rPr lang="en-US" dirty="0" err="1"/>
              <a:t>szakmai</a:t>
            </a:r>
            <a:r>
              <a:rPr lang="en-US" dirty="0"/>
              <a:t> </a:t>
            </a:r>
            <a:r>
              <a:rPr lang="en-US" dirty="0" err="1"/>
              <a:t>sikereit</a:t>
            </a:r>
            <a:r>
              <a:rPr lang="en-US" dirty="0"/>
              <a:t>, </a:t>
            </a:r>
            <a:r>
              <a:rPr lang="en-US" dirty="0" err="1"/>
              <a:t>hogy</a:t>
            </a:r>
            <a:r>
              <a:rPr lang="en-US" dirty="0"/>
              <a:t> no-tech </a:t>
            </a:r>
            <a:r>
              <a:rPr lang="en-US" dirty="0" err="1"/>
              <a:t>iskolába</a:t>
            </a:r>
            <a:r>
              <a:rPr lang="en-US" dirty="0"/>
              <a:t> </a:t>
            </a:r>
            <a:r>
              <a:rPr lang="en-US" dirty="0" err="1"/>
              <a:t>járt</a:t>
            </a:r>
            <a:r>
              <a:rPr lang="en-US" dirty="0"/>
              <a:t>. A Montessori </a:t>
            </a:r>
            <a:r>
              <a:rPr lang="en-US" dirty="0" err="1"/>
              <a:t>és</a:t>
            </a:r>
            <a:r>
              <a:rPr lang="en-US" dirty="0"/>
              <a:t> a Waldorf a </a:t>
            </a:r>
            <a:r>
              <a:rPr lang="en-US" dirty="0" err="1"/>
              <a:t>legnépszerűbb</a:t>
            </a:r>
            <a:r>
              <a:rPr lang="en-US" dirty="0"/>
              <a:t> </a:t>
            </a:r>
            <a:r>
              <a:rPr lang="en-US" dirty="0" err="1"/>
              <a:t>az</a:t>
            </a:r>
            <a:r>
              <a:rPr lang="en-US" dirty="0"/>
              <a:t> </a:t>
            </a:r>
            <a:r>
              <a:rPr lang="en-US" dirty="0" err="1"/>
              <a:t>Államokban</a:t>
            </a:r>
            <a:r>
              <a:rPr lang="en-US" dirty="0"/>
              <a:t>. </a:t>
            </a:r>
            <a:r>
              <a:rPr lang="en-US" dirty="0" err="1"/>
              <a:t>És</a:t>
            </a:r>
            <a:r>
              <a:rPr lang="en-US" dirty="0"/>
              <a:t> </a:t>
            </a:r>
            <a:r>
              <a:rPr lang="en-US" dirty="0" err="1" smtClean="0"/>
              <a:t>Zuckerbergék</a:t>
            </a:r>
            <a:r>
              <a:rPr lang="en-US" dirty="0" smtClean="0"/>
              <a:t> is</a:t>
            </a:r>
            <a:r>
              <a:rPr lang="en-US" dirty="0"/>
              <a:t> </a:t>
            </a:r>
            <a:r>
              <a:rPr lang="en-US" dirty="0">
                <a:hlinkClick r:id="rId4"/>
              </a:rPr>
              <a:t>AltSchoolban</a:t>
            </a:r>
            <a:r>
              <a:rPr lang="en-US" dirty="0"/>
              <a:t> </a:t>
            </a:r>
            <a:r>
              <a:rPr lang="en-US" dirty="0" err="1"/>
              <a:t>gondolkoznak</a:t>
            </a:r>
            <a:r>
              <a:rPr lang="en-US" dirty="0" smtClean="0"/>
              <a:t>.”</a:t>
            </a:r>
          </a:p>
          <a:p>
            <a:r>
              <a:rPr lang="en-US" dirty="0"/>
              <a:t>“Na, most </a:t>
            </a:r>
            <a:r>
              <a:rPr lang="en-US" dirty="0" err="1"/>
              <a:t>vegyünk</a:t>
            </a:r>
            <a:r>
              <a:rPr lang="en-US" dirty="0"/>
              <a:t> </a:t>
            </a:r>
            <a:r>
              <a:rPr lang="en-US" dirty="0" err="1"/>
              <a:t>egy</a:t>
            </a:r>
            <a:r>
              <a:rPr lang="en-US" dirty="0"/>
              <a:t> </a:t>
            </a:r>
            <a:r>
              <a:rPr lang="en-US" dirty="0" err="1"/>
              <a:t>nagy</a:t>
            </a:r>
            <a:r>
              <a:rPr lang="en-US" dirty="0"/>
              <a:t> </a:t>
            </a:r>
            <a:r>
              <a:rPr lang="en-US" dirty="0" err="1"/>
              <a:t>levegőt</a:t>
            </a:r>
            <a:r>
              <a:rPr lang="en-US" dirty="0"/>
              <a:t>, </a:t>
            </a:r>
            <a:r>
              <a:rPr lang="en-US" dirty="0" err="1"/>
              <a:t>és</a:t>
            </a:r>
            <a:r>
              <a:rPr lang="en-US" dirty="0"/>
              <a:t> </a:t>
            </a:r>
            <a:r>
              <a:rPr lang="en-US" dirty="0" err="1"/>
              <a:t>képzeljük</a:t>
            </a:r>
            <a:r>
              <a:rPr lang="en-US" dirty="0"/>
              <a:t> el, mi </a:t>
            </a:r>
            <a:r>
              <a:rPr lang="en-US" dirty="0" err="1"/>
              <a:t>lenne</a:t>
            </a:r>
            <a:r>
              <a:rPr lang="en-US" dirty="0"/>
              <a:t>, ha </a:t>
            </a:r>
            <a:r>
              <a:rPr lang="en-US" dirty="0" err="1"/>
              <a:t>mondjuk</a:t>
            </a:r>
            <a:r>
              <a:rPr lang="en-US" dirty="0"/>
              <a:t> 8. </a:t>
            </a:r>
            <a:r>
              <a:rPr lang="en-US" dirty="0" err="1"/>
              <a:t>osztályos</a:t>
            </a:r>
            <a:r>
              <a:rPr lang="en-US" dirty="0"/>
              <a:t> </a:t>
            </a:r>
            <a:r>
              <a:rPr lang="en-US" dirty="0" err="1"/>
              <a:t>korukig</a:t>
            </a:r>
            <a:r>
              <a:rPr lang="en-US" dirty="0"/>
              <a:t> a </a:t>
            </a:r>
            <a:r>
              <a:rPr lang="en-US" dirty="0" err="1"/>
              <a:t>gyerekek</a:t>
            </a:r>
            <a:r>
              <a:rPr lang="en-US" dirty="0"/>
              <a:t> </a:t>
            </a:r>
            <a:r>
              <a:rPr lang="en-US" dirty="0" err="1"/>
              <a:t>egyáltalán</a:t>
            </a:r>
            <a:r>
              <a:rPr lang="en-US" dirty="0"/>
              <a:t> </a:t>
            </a:r>
            <a:r>
              <a:rPr lang="en-US" dirty="0" err="1"/>
              <a:t>nem</a:t>
            </a:r>
            <a:r>
              <a:rPr lang="en-US" dirty="0"/>
              <a:t> </a:t>
            </a:r>
            <a:r>
              <a:rPr lang="en-US" dirty="0" err="1"/>
              <a:t>találkoznának</a:t>
            </a:r>
            <a:r>
              <a:rPr lang="en-US" dirty="0"/>
              <a:t> </a:t>
            </a:r>
            <a:r>
              <a:rPr lang="en-US" dirty="0" err="1"/>
              <a:t>okoseszközökkel</a:t>
            </a:r>
            <a:r>
              <a:rPr lang="en-US" dirty="0"/>
              <a:t>, </a:t>
            </a:r>
            <a:r>
              <a:rPr lang="en-US" dirty="0" err="1"/>
              <a:t>ahogy</a:t>
            </a:r>
            <a:r>
              <a:rPr lang="en-US" dirty="0"/>
              <a:t> </a:t>
            </a:r>
            <a:r>
              <a:rPr lang="en-US" dirty="0" err="1"/>
              <a:t>az</a:t>
            </a:r>
            <a:r>
              <a:rPr lang="en-US" dirty="0"/>
              <a:t> </a:t>
            </a:r>
            <a:r>
              <a:rPr lang="en-US" dirty="0" err="1"/>
              <a:t>iparág</a:t>
            </a:r>
            <a:r>
              <a:rPr lang="en-US" dirty="0"/>
              <a:t> </a:t>
            </a:r>
            <a:r>
              <a:rPr lang="en-US" dirty="0" err="1"/>
              <a:t>moguljai</a:t>
            </a:r>
            <a:r>
              <a:rPr lang="en-US" dirty="0"/>
              <a:t> is </a:t>
            </a:r>
            <a:r>
              <a:rPr lang="en-US" dirty="0" err="1"/>
              <a:t>gondolják</a:t>
            </a:r>
            <a:r>
              <a:rPr lang="en-US" dirty="0"/>
              <a:t> </a:t>
            </a:r>
            <a:r>
              <a:rPr lang="en-US" dirty="0" err="1"/>
              <a:t>saját</a:t>
            </a:r>
            <a:r>
              <a:rPr lang="en-US" dirty="0"/>
              <a:t> </a:t>
            </a:r>
            <a:r>
              <a:rPr lang="en-US" dirty="0" err="1"/>
              <a:t>csemetéikkel</a:t>
            </a:r>
            <a:r>
              <a:rPr lang="en-US" dirty="0"/>
              <a:t> </a:t>
            </a:r>
            <a:r>
              <a:rPr lang="en-US" dirty="0" err="1"/>
              <a:t>kapcsolatban</a:t>
            </a:r>
            <a:r>
              <a:rPr lang="en-US" dirty="0"/>
              <a:t>? </a:t>
            </a:r>
            <a:r>
              <a:rPr lang="en-US" dirty="0" err="1"/>
              <a:t>Vajon</a:t>
            </a:r>
            <a:r>
              <a:rPr lang="en-US" dirty="0"/>
              <a:t> </a:t>
            </a:r>
            <a:r>
              <a:rPr lang="en-US" dirty="0" err="1"/>
              <a:t>mitől</a:t>
            </a:r>
            <a:r>
              <a:rPr lang="en-US" dirty="0"/>
              <a:t> </a:t>
            </a:r>
            <a:r>
              <a:rPr lang="en-US" dirty="0" err="1"/>
              <a:t>fosztanánk</a:t>
            </a:r>
            <a:r>
              <a:rPr lang="en-US" dirty="0"/>
              <a:t> meg a </a:t>
            </a:r>
            <a:r>
              <a:rPr lang="en-US" dirty="0" err="1"/>
              <a:t>gyermeket</a:t>
            </a:r>
            <a:r>
              <a:rPr lang="en-US" dirty="0"/>
              <a:t>, ha </a:t>
            </a:r>
            <a:r>
              <a:rPr lang="en-US" dirty="0" err="1"/>
              <a:t>iskolába</a:t>
            </a:r>
            <a:r>
              <a:rPr lang="en-US" dirty="0"/>
              <a:t> </a:t>
            </a:r>
            <a:r>
              <a:rPr lang="en-US" dirty="0" err="1"/>
              <a:t>csak</a:t>
            </a:r>
            <a:r>
              <a:rPr lang="en-US" dirty="0"/>
              <a:t> </a:t>
            </a:r>
            <a:r>
              <a:rPr lang="en-US" dirty="0" err="1"/>
              <a:t>butatelefont</a:t>
            </a:r>
            <a:r>
              <a:rPr lang="en-US" dirty="0"/>
              <a:t> </a:t>
            </a:r>
            <a:r>
              <a:rPr lang="en-US" dirty="0" err="1"/>
              <a:t>vihetne</a:t>
            </a:r>
            <a:r>
              <a:rPr lang="en-US" dirty="0"/>
              <a:t>, </a:t>
            </a:r>
            <a:r>
              <a:rPr lang="en-US" dirty="0" err="1"/>
              <a:t>és</a:t>
            </a:r>
            <a:r>
              <a:rPr lang="en-US" dirty="0"/>
              <a:t> </a:t>
            </a:r>
            <a:r>
              <a:rPr lang="en-US" dirty="0" err="1"/>
              <a:t>kénytelen</a:t>
            </a:r>
            <a:r>
              <a:rPr lang="en-US" dirty="0"/>
              <a:t> </a:t>
            </a:r>
            <a:r>
              <a:rPr lang="en-US" dirty="0" err="1"/>
              <a:t>lenne</a:t>
            </a:r>
            <a:r>
              <a:rPr lang="en-US" dirty="0"/>
              <a:t> </a:t>
            </a:r>
            <a:r>
              <a:rPr lang="en-US" dirty="0" err="1"/>
              <a:t>minden</a:t>
            </a:r>
            <a:r>
              <a:rPr lang="en-US" dirty="0"/>
              <a:t> </a:t>
            </a:r>
            <a:r>
              <a:rPr lang="en-US" dirty="0" err="1"/>
              <a:t>órán</a:t>
            </a:r>
            <a:r>
              <a:rPr lang="en-US" dirty="0"/>
              <a:t> </a:t>
            </a:r>
            <a:r>
              <a:rPr lang="en-US" dirty="0" err="1"/>
              <a:t>és</a:t>
            </a:r>
            <a:r>
              <a:rPr lang="en-US" dirty="0"/>
              <a:t> </a:t>
            </a:r>
            <a:r>
              <a:rPr lang="en-US" dirty="0" err="1"/>
              <a:t>minden</a:t>
            </a:r>
            <a:r>
              <a:rPr lang="en-US" dirty="0"/>
              <a:t> </a:t>
            </a:r>
            <a:r>
              <a:rPr lang="en-US" dirty="0" err="1"/>
              <a:t>szünetben</a:t>
            </a:r>
            <a:r>
              <a:rPr lang="en-US" dirty="0"/>
              <a:t> </a:t>
            </a:r>
            <a:r>
              <a:rPr lang="en-US" dirty="0" err="1"/>
              <a:t>kooperálni</a:t>
            </a:r>
            <a:r>
              <a:rPr lang="en-US" dirty="0"/>
              <a:t>, </a:t>
            </a:r>
            <a:r>
              <a:rPr lang="en-US" dirty="0" err="1"/>
              <a:t>beszélgetni</a:t>
            </a:r>
            <a:r>
              <a:rPr lang="en-US" dirty="0"/>
              <a:t>, </a:t>
            </a:r>
            <a:r>
              <a:rPr lang="en-US" dirty="0" err="1"/>
              <a:t>mindent</a:t>
            </a:r>
            <a:r>
              <a:rPr lang="en-US" dirty="0"/>
              <a:t> „</a:t>
            </a:r>
            <a:r>
              <a:rPr lang="en-US" dirty="0" err="1"/>
              <a:t>kétkezi</a:t>
            </a:r>
            <a:r>
              <a:rPr lang="en-US" dirty="0"/>
              <a:t> </a:t>
            </a:r>
            <a:r>
              <a:rPr lang="en-US" dirty="0" err="1"/>
              <a:t>munkával</a:t>
            </a:r>
            <a:r>
              <a:rPr lang="en-US" dirty="0"/>
              <a:t>” </a:t>
            </a:r>
            <a:r>
              <a:rPr lang="en-US" dirty="0" err="1"/>
              <a:t>és</a:t>
            </a:r>
            <a:r>
              <a:rPr lang="en-US" dirty="0"/>
              <a:t> </a:t>
            </a:r>
            <a:r>
              <a:rPr lang="en-US" dirty="0" err="1"/>
              <a:t>kreatív</a:t>
            </a:r>
            <a:r>
              <a:rPr lang="en-US" dirty="0"/>
              <a:t> </a:t>
            </a:r>
            <a:r>
              <a:rPr lang="en-US" dirty="0" err="1"/>
              <a:t>gondolkodással</a:t>
            </a:r>
            <a:r>
              <a:rPr lang="en-US" dirty="0"/>
              <a:t>, </a:t>
            </a:r>
            <a:r>
              <a:rPr lang="en-US" dirty="0" err="1"/>
              <a:t>praxissal</a:t>
            </a:r>
            <a:r>
              <a:rPr lang="en-US" dirty="0"/>
              <a:t> </a:t>
            </a:r>
            <a:r>
              <a:rPr lang="en-US" dirty="0" err="1"/>
              <a:t>megalkotni</a:t>
            </a:r>
            <a:r>
              <a:rPr lang="en-US" dirty="0" smtClean="0"/>
              <a:t>?”</a:t>
            </a:r>
            <a:endParaRPr lang="en-US" dirty="0"/>
          </a:p>
        </p:txBody>
      </p:sp>
    </p:spTree>
    <p:extLst>
      <p:ext uri="{BB962C8B-B14F-4D97-AF65-F5344CB8AC3E}">
        <p14:creationId xmlns:p14="http://schemas.microsoft.com/office/powerpoint/2010/main" val="1785936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7174" y="755988"/>
            <a:ext cx="4826000" cy="3619500"/>
          </a:xfrm>
          <a:prstGeom prst="rect">
            <a:avLst/>
          </a:prstGeom>
        </p:spPr>
      </p:pic>
      <p:sp>
        <p:nvSpPr>
          <p:cNvPr id="11" name="Téglalap 10"/>
          <p:cNvSpPr/>
          <p:nvPr/>
        </p:nvSpPr>
        <p:spPr>
          <a:xfrm>
            <a:off x="275" y="0"/>
            <a:ext cx="9143725" cy="747345"/>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2400" dirty="0" smtClean="0"/>
              <a:t>A DOS megalapozása</a:t>
            </a:r>
            <a:endParaRPr lang="hu-HU" sz="2400" b="1" dirty="0"/>
          </a:p>
        </p:txBody>
      </p:sp>
      <p:sp>
        <p:nvSpPr>
          <p:cNvPr id="2" name="AutoShape 2" descr="Képtalálat a következőre: „data prote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85725"/>
            <a:ext cx="1724025" cy="5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a:stretch>
            <a:fillRect/>
          </a:stretch>
        </p:blipFill>
        <p:spPr>
          <a:xfrm>
            <a:off x="8295728" y="160338"/>
            <a:ext cx="848272" cy="424136"/>
          </a:xfrm>
          <a:prstGeom prst="rect">
            <a:avLst/>
          </a:prstGeom>
        </p:spPr>
      </p:pic>
      <p:sp>
        <p:nvSpPr>
          <p:cNvPr id="8" name="Lekerekített téglalap 2"/>
          <p:cNvSpPr/>
          <p:nvPr/>
        </p:nvSpPr>
        <p:spPr>
          <a:xfrm>
            <a:off x="2688966" y="1091474"/>
            <a:ext cx="3766341" cy="352424"/>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2000" b="1" dirty="0" smtClean="0"/>
              <a:t>Digitális oktatás</a:t>
            </a:r>
            <a:endParaRPr lang="hu-HU" sz="2000" b="1" dirty="0"/>
          </a:p>
        </p:txBody>
      </p:sp>
      <p:sp>
        <p:nvSpPr>
          <p:cNvPr id="4" name="Smiley Face 3"/>
          <p:cNvSpPr/>
          <p:nvPr/>
        </p:nvSpPr>
        <p:spPr>
          <a:xfrm>
            <a:off x="505297" y="5575570"/>
            <a:ext cx="415046" cy="40856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miley Face 9"/>
          <p:cNvSpPr/>
          <p:nvPr/>
        </p:nvSpPr>
        <p:spPr>
          <a:xfrm>
            <a:off x="1366869" y="5575570"/>
            <a:ext cx="415046" cy="40856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miley Face 12"/>
          <p:cNvSpPr/>
          <p:nvPr/>
        </p:nvSpPr>
        <p:spPr>
          <a:xfrm>
            <a:off x="2228441" y="5575570"/>
            <a:ext cx="415046" cy="40856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miley Face 14"/>
          <p:cNvSpPr/>
          <p:nvPr/>
        </p:nvSpPr>
        <p:spPr>
          <a:xfrm>
            <a:off x="3090013" y="5575570"/>
            <a:ext cx="415046" cy="40856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miley Face 15"/>
          <p:cNvSpPr/>
          <p:nvPr/>
        </p:nvSpPr>
        <p:spPr>
          <a:xfrm>
            <a:off x="3951585" y="5575570"/>
            <a:ext cx="415046" cy="408562"/>
          </a:xfrm>
          <a:prstGeom prst="smileyFac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miley Face 16"/>
          <p:cNvSpPr/>
          <p:nvPr/>
        </p:nvSpPr>
        <p:spPr>
          <a:xfrm>
            <a:off x="4813157" y="5575570"/>
            <a:ext cx="415046" cy="408562"/>
          </a:xfrm>
          <a:prstGeom prst="smileyFac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miley Face 17"/>
          <p:cNvSpPr/>
          <p:nvPr/>
        </p:nvSpPr>
        <p:spPr>
          <a:xfrm>
            <a:off x="5674729" y="5575570"/>
            <a:ext cx="415046" cy="408562"/>
          </a:xfrm>
          <a:prstGeom prst="smileyFac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miley Face 18"/>
          <p:cNvSpPr/>
          <p:nvPr/>
        </p:nvSpPr>
        <p:spPr>
          <a:xfrm>
            <a:off x="6536301" y="5575570"/>
            <a:ext cx="415046" cy="408562"/>
          </a:xfrm>
          <a:prstGeom prst="smileyFac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Smiley Face 19"/>
          <p:cNvSpPr/>
          <p:nvPr/>
        </p:nvSpPr>
        <p:spPr>
          <a:xfrm>
            <a:off x="7397873" y="5575570"/>
            <a:ext cx="415046" cy="408562"/>
          </a:xfrm>
          <a:prstGeom prst="smileyFac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Smiley Face 20"/>
          <p:cNvSpPr/>
          <p:nvPr/>
        </p:nvSpPr>
        <p:spPr>
          <a:xfrm>
            <a:off x="8259444" y="5575570"/>
            <a:ext cx="415046" cy="408562"/>
          </a:xfrm>
          <a:prstGeom prst="smileyFac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Smiley Face 5"/>
          <p:cNvSpPr/>
          <p:nvPr/>
        </p:nvSpPr>
        <p:spPr>
          <a:xfrm>
            <a:off x="3633814" y="3073940"/>
            <a:ext cx="1050587" cy="1050588"/>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Curved Connector 8"/>
          <p:cNvCxnSpPr>
            <a:stCxn id="10" idx="1"/>
            <a:endCxn id="4" idx="7"/>
          </p:cNvCxnSpPr>
          <p:nvPr/>
        </p:nvCxnSpPr>
        <p:spPr>
          <a:xfrm rot="16200000" flipV="1">
            <a:off x="1143606" y="5351358"/>
            <a:ext cx="12700" cy="568090"/>
          </a:xfrm>
          <a:prstGeom prst="curvedConnector3">
            <a:avLst>
              <a:gd name="adj1" fmla="val 2271126"/>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6" idx="4"/>
            <a:endCxn id="10" idx="0"/>
          </p:cNvCxnSpPr>
          <p:nvPr/>
        </p:nvCxnSpPr>
        <p:spPr>
          <a:xfrm rot="5400000">
            <a:off x="2141229" y="3557691"/>
            <a:ext cx="1451042" cy="2584716"/>
          </a:xfrm>
          <a:prstGeom prst="curvedConnector3">
            <a:avLst>
              <a:gd name="adj1" fmla="val 50000"/>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Curved Connector 34"/>
          <p:cNvCxnSpPr>
            <a:stCxn id="10" idx="7"/>
            <a:endCxn id="13" idx="1"/>
          </p:cNvCxnSpPr>
          <p:nvPr/>
        </p:nvCxnSpPr>
        <p:spPr>
          <a:xfrm rot="5400000" flipH="1" flipV="1">
            <a:off x="2005178" y="5351358"/>
            <a:ext cx="12700" cy="568090"/>
          </a:xfrm>
          <a:prstGeom prst="curvedConnector3">
            <a:avLst>
              <a:gd name="adj1" fmla="val 2271126"/>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 name="Curved Connector 37"/>
          <p:cNvCxnSpPr>
            <a:stCxn id="13" idx="7"/>
            <a:endCxn id="15" idx="1"/>
          </p:cNvCxnSpPr>
          <p:nvPr/>
        </p:nvCxnSpPr>
        <p:spPr>
          <a:xfrm rot="5400000" flipH="1" flipV="1">
            <a:off x="2866750" y="5351358"/>
            <a:ext cx="12700" cy="568090"/>
          </a:xfrm>
          <a:prstGeom prst="curvedConnector3">
            <a:avLst>
              <a:gd name="adj1" fmla="val 2271126"/>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1" name="Curved Connector 40"/>
          <p:cNvCxnSpPr>
            <a:stCxn id="17" idx="1"/>
            <a:endCxn id="16" idx="7"/>
          </p:cNvCxnSpPr>
          <p:nvPr/>
        </p:nvCxnSpPr>
        <p:spPr>
          <a:xfrm rot="16200000" flipV="1">
            <a:off x="4589894" y="5351358"/>
            <a:ext cx="12700" cy="568090"/>
          </a:xfrm>
          <a:prstGeom prst="curvedConnector3">
            <a:avLst>
              <a:gd name="adj1" fmla="val 2271126"/>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6" idx="4"/>
            <a:endCxn id="17" idx="0"/>
          </p:cNvCxnSpPr>
          <p:nvPr/>
        </p:nvCxnSpPr>
        <p:spPr>
          <a:xfrm rot="16200000" flipH="1">
            <a:off x="3864373" y="4419263"/>
            <a:ext cx="1451042" cy="861572"/>
          </a:xfrm>
          <a:prstGeom prst="curvedConnector3">
            <a:avLst>
              <a:gd name="adj1" fmla="val 50000"/>
            </a:avLst>
          </a:prstGeom>
          <a:ln>
            <a:headEnd type="triangle" w="med" len="med"/>
            <a:tailEnd type="triangle"/>
          </a:ln>
        </p:spPr>
        <p:style>
          <a:lnRef idx="2">
            <a:schemeClr val="accent1"/>
          </a:lnRef>
          <a:fillRef idx="0">
            <a:schemeClr val="accent1"/>
          </a:fillRef>
          <a:effectRef idx="1">
            <a:schemeClr val="accent1"/>
          </a:effectRef>
          <a:fontRef idx="minor">
            <a:schemeClr val="tx1"/>
          </a:fontRef>
        </p:style>
      </p:cxnSp>
      <p:cxnSp>
        <p:nvCxnSpPr>
          <p:cNvPr id="47" name="Curved Connector 46"/>
          <p:cNvCxnSpPr>
            <a:stCxn id="17" idx="7"/>
            <a:endCxn id="18" idx="1"/>
          </p:cNvCxnSpPr>
          <p:nvPr/>
        </p:nvCxnSpPr>
        <p:spPr>
          <a:xfrm rot="5400000" flipH="1" flipV="1">
            <a:off x="5451466" y="5351358"/>
            <a:ext cx="12700" cy="568090"/>
          </a:xfrm>
          <a:prstGeom prst="curvedConnector3">
            <a:avLst>
              <a:gd name="adj1" fmla="val 2271126"/>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0" name="Curved Connector 49"/>
          <p:cNvCxnSpPr>
            <a:stCxn id="20" idx="1"/>
            <a:endCxn id="19" idx="7"/>
          </p:cNvCxnSpPr>
          <p:nvPr/>
        </p:nvCxnSpPr>
        <p:spPr>
          <a:xfrm rot="16200000" flipV="1">
            <a:off x="7174610" y="5351358"/>
            <a:ext cx="12700" cy="568090"/>
          </a:xfrm>
          <a:prstGeom prst="curvedConnector3">
            <a:avLst>
              <a:gd name="adj1" fmla="val 2271126"/>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Curved Connector 52"/>
          <p:cNvCxnSpPr>
            <a:stCxn id="26" idx="2"/>
            <a:endCxn id="20" idx="0"/>
          </p:cNvCxnSpPr>
          <p:nvPr/>
        </p:nvCxnSpPr>
        <p:spPr>
          <a:xfrm rot="16200000" flipH="1">
            <a:off x="6847532" y="4817706"/>
            <a:ext cx="1510876" cy="4851"/>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20" idx="7"/>
            <a:endCxn id="21" idx="1"/>
          </p:cNvCxnSpPr>
          <p:nvPr/>
        </p:nvCxnSpPr>
        <p:spPr>
          <a:xfrm rot="5400000" flipH="1" flipV="1">
            <a:off x="8036181" y="5351359"/>
            <a:ext cx="12700" cy="568089"/>
          </a:xfrm>
          <a:prstGeom prst="curvedConnector3">
            <a:avLst>
              <a:gd name="adj1" fmla="val 2271126"/>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Bevel 25"/>
          <p:cNvSpPr/>
          <p:nvPr/>
        </p:nvSpPr>
        <p:spPr>
          <a:xfrm>
            <a:off x="7250349" y="3623707"/>
            <a:ext cx="700391" cy="440987"/>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NKP</a:t>
            </a:r>
            <a:endParaRPr lang="en-US"/>
          </a:p>
        </p:txBody>
      </p:sp>
      <p:sp>
        <p:nvSpPr>
          <p:cNvPr id="37" name="Bevel 36"/>
          <p:cNvSpPr/>
          <p:nvPr/>
        </p:nvSpPr>
        <p:spPr>
          <a:xfrm>
            <a:off x="920343" y="3630057"/>
            <a:ext cx="1375230" cy="440987"/>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Internet</a:t>
            </a:r>
            <a:endParaRPr lang="en-US" dirty="0"/>
          </a:p>
        </p:txBody>
      </p:sp>
      <p:cxnSp>
        <p:nvCxnSpPr>
          <p:cNvPr id="39" name="Curved Connector 38"/>
          <p:cNvCxnSpPr>
            <a:stCxn id="37" idx="3"/>
            <a:endCxn id="15" idx="0"/>
          </p:cNvCxnSpPr>
          <p:nvPr/>
        </p:nvCxnSpPr>
        <p:spPr>
          <a:xfrm rot="16200000" flipH="1">
            <a:off x="1672923" y="3950956"/>
            <a:ext cx="1559649" cy="1689578"/>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7" name="Curved Connector 56"/>
          <p:cNvCxnSpPr>
            <a:stCxn id="18" idx="5"/>
            <a:endCxn id="19" idx="3"/>
          </p:cNvCxnSpPr>
          <p:nvPr/>
        </p:nvCxnSpPr>
        <p:spPr>
          <a:xfrm rot="16200000" flipH="1">
            <a:off x="6313038" y="5640254"/>
            <a:ext cx="12700" cy="568090"/>
          </a:xfrm>
          <a:prstGeom prst="curvedConnector3">
            <a:avLst>
              <a:gd name="adj1" fmla="val 181155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Curved Connector 60"/>
          <p:cNvCxnSpPr>
            <a:stCxn id="18" idx="4"/>
            <a:endCxn id="20" idx="4"/>
          </p:cNvCxnSpPr>
          <p:nvPr/>
        </p:nvCxnSpPr>
        <p:spPr>
          <a:xfrm rot="16200000" flipH="1">
            <a:off x="6743824" y="5122560"/>
            <a:ext cx="12700" cy="1723144"/>
          </a:xfrm>
          <a:prstGeom prst="curvedConnector3">
            <a:avLst>
              <a:gd name="adj1" fmla="val 236170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67" name="Curved Up Arrow 66"/>
          <p:cNvSpPr/>
          <p:nvPr/>
        </p:nvSpPr>
        <p:spPr>
          <a:xfrm>
            <a:off x="1511030" y="6096000"/>
            <a:ext cx="3662741" cy="709157"/>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68" name="Curved Connector 67"/>
          <p:cNvCxnSpPr>
            <a:stCxn id="26" idx="5"/>
            <a:endCxn id="18" idx="0"/>
          </p:cNvCxnSpPr>
          <p:nvPr/>
        </p:nvCxnSpPr>
        <p:spPr>
          <a:xfrm rot="10800000" flipV="1">
            <a:off x="5882252" y="3844200"/>
            <a:ext cx="1423220" cy="1731369"/>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1" name="Curved Connector 70"/>
          <p:cNvCxnSpPr>
            <a:stCxn id="6" idx="6"/>
            <a:endCxn id="26" idx="5"/>
          </p:cNvCxnSpPr>
          <p:nvPr/>
        </p:nvCxnSpPr>
        <p:spPr>
          <a:xfrm>
            <a:off x="4684401" y="3599234"/>
            <a:ext cx="2621071" cy="244967"/>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7" name="Curved Connector 86"/>
          <p:cNvCxnSpPr>
            <a:stCxn id="37" idx="2"/>
            <a:endCxn id="4" idx="0"/>
          </p:cNvCxnSpPr>
          <p:nvPr/>
        </p:nvCxnSpPr>
        <p:spPr>
          <a:xfrm rot="5400000">
            <a:off x="408126" y="4375738"/>
            <a:ext cx="1504526" cy="895138"/>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2" name="Curved Connector 91"/>
          <p:cNvCxnSpPr>
            <a:stCxn id="37" idx="0"/>
            <a:endCxn id="16" idx="0"/>
          </p:cNvCxnSpPr>
          <p:nvPr/>
        </p:nvCxnSpPr>
        <p:spPr>
          <a:xfrm>
            <a:off x="2295573" y="3850551"/>
            <a:ext cx="1863535" cy="1725019"/>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688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5000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decel="5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decel="5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decel="5000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decel="5000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decel="5000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decel="5000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decel="5000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par>
                                <p:cTn id="77" presetID="2" presetClass="entr" presetSubtype="4" decel="5000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par>
                                <p:cTn id="81" presetID="2" presetClass="entr" presetSubtype="4" decel="5000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additive="base">
                                        <p:cTn id="105" dur="500" fill="hold"/>
                                        <p:tgtEl>
                                          <p:spTgt spid="67"/>
                                        </p:tgtEl>
                                        <p:attrNameLst>
                                          <p:attrName>ppt_x</p:attrName>
                                        </p:attrNameLst>
                                      </p:cBhvr>
                                      <p:tavLst>
                                        <p:tav tm="0">
                                          <p:val>
                                            <p:strVal val="#ppt_x"/>
                                          </p:val>
                                        </p:tav>
                                        <p:tav tm="100000">
                                          <p:val>
                                            <p:strVal val="#ppt_x"/>
                                          </p:val>
                                        </p:tav>
                                      </p:tavLst>
                                    </p:anim>
                                    <p:anim calcmode="lin" valueType="num">
                                      <p:cBhvr additive="base">
                                        <p:cTn id="10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3" grpId="0" animBg="1"/>
      <p:bldP spid="15" grpId="0" animBg="1"/>
      <p:bldP spid="16" grpId="0" animBg="1"/>
      <p:bldP spid="17" grpId="0" animBg="1"/>
      <p:bldP spid="18" grpId="0" animBg="1"/>
      <p:bldP spid="19" grpId="0" animBg="1"/>
      <p:bldP spid="20" grpId="0" animBg="1"/>
      <p:bldP spid="21" grpId="0" animBg="1"/>
      <p:bldP spid="26" grpId="0" animBg="1"/>
      <p:bldP spid="37" grpId="0" animBg="1"/>
      <p:bldP spid="6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DE720E-C72B-42F0-AD69-52D60E3C605E}" type="slidenum">
              <a:rPr lang="en-US" smtClean="0"/>
              <a:t>21</a:t>
            </a:fld>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56580"/>
            <a:ext cx="3441442" cy="5144840"/>
          </a:xfrm>
          <a:prstGeom prst="rect">
            <a:avLst/>
          </a:prstGeom>
        </p:spPr>
      </p:pic>
      <p:sp>
        <p:nvSpPr>
          <p:cNvPr id="6" name="Rectangle 5"/>
          <p:cNvSpPr/>
          <p:nvPr/>
        </p:nvSpPr>
        <p:spPr>
          <a:xfrm>
            <a:off x="3462197" y="2457795"/>
            <a:ext cx="5681803" cy="3748719"/>
          </a:xfrm>
          <a:prstGeom prst="rect">
            <a:avLst/>
          </a:prstGeom>
        </p:spPr>
        <p:txBody>
          <a:bodyPr wrap="square">
            <a:spAutoFit/>
          </a:bodyPr>
          <a:lstStyle/>
          <a:p>
            <a:pPr>
              <a:lnSpc>
                <a:spcPct val="90000"/>
              </a:lnSpc>
            </a:pPr>
            <a:r>
              <a:rPr lang="hu-HU" sz="2400" dirty="0"/>
              <a:t>Egy eszköz amely:</a:t>
            </a:r>
            <a:endParaRPr lang="en-US" sz="2400" dirty="0"/>
          </a:p>
          <a:p>
            <a:pPr marL="171496">
              <a:lnSpc>
                <a:spcPct val="90000"/>
              </a:lnSpc>
            </a:pPr>
            <a:r>
              <a:rPr lang="en-US" sz="2400" dirty="0"/>
              <a:t>…</a:t>
            </a:r>
            <a:r>
              <a:rPr lang="hu-HU" sz="2400" dirty="0"/>
              <a:t>megfizethető</a:t>
            </a:r>
            <a:endParaRPr lang="en-US" sz="2400" dirty="0"/>
          </a:p>
          <a:p>
            <a:pPr marL="171496">
              <a:lnSpc>
                <a:spcPct val="90000"/>
              </a:lnSpc>
            </a:pPr>
            <a:r>
              <a:rPr lang="en-US" sz="2400" dirty="0" smtClean="0"/>
              <a:t>…</a:t>
            </a:r>
            <a:r>
              <a:rPr lang="hu-HU" sz="2400" dirty="0" smtClean="0"/>
              <a:t>fenntartható</a:t>
            </a:r>
            <a:endParaRPr lang="en-US" sz="2400" dirty="0"/>
          </a:p>
          <a:p>
            <a:pPr marL="171496">
              <a:lnSpc>
                <a:spcPct val="90000"/>
              </a:lnSpc>
            </a:pPr>
            <a:r>
              <a:rPr lang="en-US" sz="2400" dirty="0"/>
              <a:t>…</a:t>
            </a:r>
            <a:r>
              <a:rPr lang="hu-HU" sz="2400" dirty="0"/>
              <a:t>növeli a tanulói elkötelezettséget</a:t>
            </a:r>
            <a:endParaRPr lang="en-US" sz="2400" dirty="0"/>
          </a:p>
          <a:p>
            <a:pPr marL="171496">
              <a:lnSpc>
                <a:spcPct val="90000"/>
              </a:lnSpc>
            </a:pPr>
            <a:r>
              <a:rPr lang="en-US" sz="2400" dirty="0"/>
              <a:t>…</a:t>
            </a:r>
            <a:r>
              <a:rPr lang="hu-HU" sz="2400" dirty="0"/>
              <a:t>lehetővé teszi az egyéni tanulást</a:t>
            </a:r>
            <a:endParaRPr lang="en-US" sz="2400" dirty="0"/>
          </a:p>
          <a:p>
            <a:pPr marL="171496">
              <a:lnSpc>
                <a:spcPct val="90000"/>
              </a:lnSpc>
            </a:pPr>
            <a:r>
              <a:rPr lang="en-US" sz="2400" dirty="0"/>
              <a:t>…</a:t>
            </a:r>
            <a:r>
              <a:rPr lang="hu-HU" sz="2400" dirty="0"/>
              <a:t>kapcsolatban tart egész nap</a:t>
            </a:r>
            <a:endParaRPr lang="en-US" sz="2400" dirty="0"/>
          </a:p>
          <a:p>
            <a:pPr marL="171496">
              <a:lnSpc>
                <a:spcPct val="90000"/>
              </a:lnSpc>
            </a:pPr>
            <a:r>
              <a:rPr lang="en-US" sz="2400" dirty="0"/>
              <a:t>…</a:t>
            </a:r>
            <a:r>
              <a:rPr lang="hu-HU" sz="2400" dirty="0"/>
              <a:t>időt spórol a </a:t>
            </a:r>
            <a:r>
              <a:rPr lang="hu-HU" sz="2400" dirty="0" smtClean="0"/>
              <a:t>pedagógusoknak</a:t>
            </a:r>
            <a:endParaRPr lang="en-US" sz="2400" dirty="0"/>
          </a:p>
          <a:p>
            <a:pPr marL="171496">
              <a:lnSpc>
                <a:spcPct val="90000"/>
              </a:lnSpc>
            </a:pPr>
            <a:r>
              <a:rPr lang="en-US" sz="2400" dirty="0"/>
              <a:t>…</a:t>
            </a:r>
            <a:r>
              <a:rPr lang="hu-HU" sz="2400" dirty="0"/>
              <a:t>alkalmazkodik a tanítási módszerekhez</a:t>
            </a:r>
            <a:endParaRPr lang="en-US" sz="2400" dirty="0"/>
          </a:p>
          <a:p>
            <a:pPr marL="171496">
              <a:lnSpc>
                <a:spcPct val="90000"/>
              </a:lnSpc>
            </a:pPr>
            <a:r>
              <a:rPr lang="en-US" sz="2400" dirty="0"/>
              <a:t>…</a:t>
            </a:r>
            <a:r>
              <a:rPr lang="hu-HU" sz="2400" dirty="0" smtClean="0"/>
              <a:t>felhasználóbarát</a:t>
            </a:r>
            <a:endParaRPr lang="en-US" sz="2400" dirty="0"/>
          </a:p>
          <a:p>
            <a:pPr marL="171496">
              <a:lnSpc>
                <a:spcPct val="90000"/>
              </a:lnSpc>
            </a:pPr>
            <a:r>
              <a:rPr lang="en-US" sz="2400" dirty="0"/>
              <a:t>…</a:t>
            </a:r>
            <a:r>
              <a:rPr lang="hu-HU" sz="2400" dirty="0" smtClean="0"/>
              <a:t>használatával javul a tanulók bevonása</a:t>
            </a:r>
            <a:endParaRPr lang="hu-HU" sz="2400" dirty="0"/>
          </a:p>
          <a:p>
            <a:pPr marL="171496">
              <a:lnSpc>
                <a:spcPct val="90000"/>
              </a:lnSpc>
            </a:pPr>
            <a:r>
              <a:rPr lang="en-US" sz="2400" dirty="0"/>
              <a:t>…</a:t>
            </a:r>
            <a:r>
              <a:rPr lang="hu-HU" sz="2400" dirty="0"/>
              <a:t>tükrözi a tanulók iskolán kívüli igényeit is</a:t>
            </a:r>
            <a:endParaRPr lang="en-US" sz="2400" dirty="0"/>
          </a:p>
        </p:txBody>
      </p:sp>
      <p:sp>
        <p:nvSpPr>
          <p:cNvPr id="7" name="Isosceles Triangle 6"/>
          <p:cNvSpPr/>
          <p:nvPr/>
        </p:nvSpPr>
        <p:spPr>
          <a:xfrm>
            <a:off x="5954328" y="1534649"/>
            <a:ext cx="480445" cy="414176"/>
          </a:xfrm>
          <a:prstGeom prst="triangle">
            <a:avLst/>
          </a:prstGeom>
          <a:no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solidFill>
                <a:schemeClr val="tx1"/>
              </a:solidFill>
            </a:endParaRPr>
          </a:p>
        </p:txBody>
      </p:sp>
      <p:sp>
        <p:nvSpPr>
          <p:cNvPr id="8" name="TextBox 7"/>
          <p:cNvSpPr txBox="1"/>
          <p:nvPr/>
        </p:nvSpPr>
        <p:spPr>
          <a:xfrm>
            <a:off x="4807528" y="720437"/>
            <a:ext cx="1386246" cy="743026"/>
          </a:xfrm>
          <a:prstGeom prst="rect">
            <a:avLst/>
          </a:prstGeom>
          <a:noFill/>
        </p:spPr>
        <p:txBody>
          <a:bodyPr wrap="square" lIns="0" tIns="0" rIns="0" bIns="0" rtlCol="0">
            <a:noAutofit/>
          </a:bodyPr>
          <a:lstStyle/>
          <a:p>
            <a:pPr>
              <a:lnSpc>
                <a:spcPct val="90000"/>
              </a:lnSpc>
            </a:pPr>
            <a:r>
              <a:rPr lang="hu-HU" dirty="0"/>
              <a:t>Üzemeltetési </a:t>
            </a:r>
            <a:endParaRPr lang="en-US" dirty="0"/>
          </a:p>
          <a:p>
            <a:pPr>
              <a:lnSpc>
                <a:spcPct val="90000"/>
              </a:lnSpc>
            </a:pPr>
            <a:r>
              <a:rPr lang="hu-HU" dirty="0"/>
              <a:t>előnyök</a:t>
            </a:r>
            <a:endParaRPr lang="en-US" dirty="0"/>
          </a:p>
        </p:txBody>
      </p:sp>
      <p:sp>
        <p:nvSpPr>
          <p:cNvPr id="9" name="TextBox 8"/>
          <p:cNvSpPr txBox="1"/>
          <p:nvPr/>
        </p:nvSpPr>
        <p:spPr>
          <a:xfrm>
            <a:off x="5872089" y="720437"/>
            <a:ext cx="1386246" cy="743026"/>
          </a:xfrm>
          <a:prstGeom prst="rect">
            <a:avLst/>
          </a:prstGeom>
          <a:noFill/>
        </p:spPr>
        <p:txBody>
          <a:bodyPr wrap="square" lIns="0" tIns="0" rIns="0" bIns="0" rtlCol="0">
            <a:noAutofit/>
          </a:bodyPr>
          <a:lstStyle/>
          <a:p>
            <a:pPr algn="r">
              <a:lnSpc>
                <a:spcPct val="90000"/>
              </a:lnSpc>
            </a:pPr>
            <a:r>
              <a:rPr lang="hu-HU" dirty="0"/>
              <a:t>Oktatási</a:t>
            </a:r>
            <a:endParaRPr lang="en-US" dirty="0"/>
          </a:p>
          <a:p>
            <a:pPr algn="r">
              <a:lnSpc>
                <a:spcPct val="90000"/>
              </a:lnSpc>
            </a:pPr>
            <a:r>
              <a:rPr lang="hu-HU" dirty="0"/>
              <a:t>előnyök</a:t>
            </a:r>
            <a:endParaRPr lang="en-US" dirty="0"/>
          </a:p>
        </p:txBody>
      </p:sp>
      <p:sp>
        <p:nvSpPr>
          <p:cNvPr id="11" name="Rectangle 10"/>
          <p:cNvSpPr/>
          <p:nvPr/>
        </p:nvSpPr>
        <p:spPr>
          <a:xfrm>
            <a:off x="5123518" y="1413850"/>
            <a:ext cx="2129123" cy="69028"/>
          </a:xfrm>
          <a:prstGeom prst="rect">
            <a:avLst/>
          </a:prstGeom>
          <a:no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Tree>
    <p:extLst>
      <p:ext uri="{BB962C8B-B14F-4D97-AF65-F5344CB8AC3E}">
        <p14:creationId xmlns:p14="http://schemas.microsoft.com/office/powerpoint/2010/main" val="2008403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52" y="2754707"/>
            <a:ext cx="8691504" cy="553998"/>
          </a:xfrm>
          <a:prstGeom prst="rect">
            <a:avLst/>
          </a:prstGeom>
          <a:noFill/>
        </p:spPr>
        <p:txBody>
          <a:bodyPr wrap="square" rtlCol="0">
            <a:spAutoFit/>
          </a:bodyPr>
          <a:lstStyle>
            <a:defPPr>
              <a:defRPr lang="en-US"/>
            </a:defPPr>
            <a:lvl1pPr algn="ctr">
              <a:defRPr sz="4800" b="1">
                <a:solidFill>
                  <a:schemeClr val="accent5"/>
                </a:solidFill>
              </a:defRPr>
            </a:lvl1pPr>
          </a:lstStyle>
          <a:p>
            <a:r>
              <a:rPr lang="hu-HU" sz="3000" kern="800" dirty="0">
                <a:solidFill>
                  <a:srgbClr val="00188F"/>
                </a:solidFill>
                <a:latin typeface="Segoe UI Light" panose="020B0502040204020203" pitchFamily="34" charset="0"/>
                <a:cs typeface="Segoe UI Light" panose="020B0502040204020203" pitchFamily="34" charset="0"/>
              </a:rPr>
              <a:t>AZ IKT BEVEZETÉS LÉPÉSEI A DOS ALAPJÁN</a:t>
            </a:r>
          </a:p>
        </p:txBody>
      </p:sp>
    </p:spTree>
    <p:extLst>
      <p:ext uri="{BB962C8B-B14F-4D97-AF65-F5344CB8AC3E}">
        <p14:creationId xmlns:p14="http://schemas.microsoft.com/office/powerpoint/2010/main" val="981149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3780" y="2537647"/>
            <a:ext cx="2720942" cy="2040707"/>
          </a:xfrm>
          <a:prstGeom prst="rect">
            <a:avLst/>
          </a:prstGeom>
        </p:spPr>
      </p:pic>
      <p:sp>
        <p:nvSpPr>
          <p:cNvPr id="9" name="Title 1"/>
          <p:cNvSpPr txBox="1">
            <a:spLocks/>
          </p:cNvSpPr>
          <p:nvPr/>
        </p:nvSpPr>
        <p:spPr>
          <a:xfrm>
            <a:off x="1017145" y="1041011"/>
            <a:ext cx="7086339" cy="48453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75"/>
            <a:r>
              <a:rPr lang="en-GB" sz="1800" dirty="0">
                <a:solidFill>
                  <a:srgbClr val="FFFFFF"/>
                </a:solidFill>
              </a:rPr>
              <a:t>Which form factor is most appropriate for students, teachers and staff?</a:t>
            </a:r>
            <a:endParaRPr lang="en-US" sz="1800" dirty="0">
              <a:solidFill>
                <a:srgbClr val="FFFFFF"/>
              </a:solidFill>
            </a:endParaRPr>
          </a:p>
        </p:txBody>
      </p:sp>
      <p:sp>
        <p:nvSpPr>
          <p:cNvPr id="10" name="Text Placeholder 5"/>
          <p:cNvSpPr txBox="1">
            <a:spLocks/>
          </p:cNvSpPr>
          <p:nvPr/>
        </p:nvSpPr>
        <p:spPr bwMode="auto">
          <a:xfrm>
            <a:off x="68580" y="1903874"/>
            <a:ext cx="3079811" cy="3599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lvl1pPr algn="l" defTabSz="1217613" rtl="0" fontAlgn="base">
              <a:lnSpc>
                <a:spcPct val="95000"/>
              </a:lnSpc>
              <a:spcBef>
                <a:spcPct val="0"/>
              </a:spcBef>
              <a:spcAft>
                <a:spcPts val="1600"/>
              </a:spcAft>
              <a:buClr>
                <a:schemeClr val="accent1"/>
              </a:buClr>
              <a:buSzPct val="110000"/>
              <a:buFont typeface="Avenir LT Pro 45 Book"/>
              <a:defRPr lang="en-US" sz="3200" kern="1200" dirty="0" smtClean="0">
                <a:solidFill>
                  <a:schemeClr val="bg1"/>
                </a:solidFill>
                <a:latin typeface="Segoe UI Light"/>
                <a:ea typeface="ＭＳ Ｐゴシック" charset="0"/>
                <a:cs typeface="Segoe UI Light"/>
              </a:defRPr>
            </a:lvl1pPr>
            <a:lvl2pPr marL="300038" indent="-300038" algn="l" defTabSz="1217613" rtl="0" fontAlgn="base">
              <a:lnSpc>
                <a:spcPct val="95000"/>
              </a:lnSpc>
              <a:spcBef>
                <a:spcPct val="0"/>
              </a:spcBef>
              <a:spcAft>
                <a:spcPts val="1600"/>
              </a:spcAft>
              <a:buFont typeface="Arial" pitchFamily="34" charset="0"/>
              <a:buChar char="•"/>
              <a:defRPr lang="en-US" sz="1900" kern="1200" dirty="0">
                <a:solidFill>
                  <a:schemeClr val="bg1"/>
                </a:solidFill>
                <a:latin typeface="+mn-lt"/>
                <a:ea typeface="ＭＳ Ｐゴシック" pitchFamily="34" charset="-128"/>
                <a:cs typeface="+mn-cs"/>
              </a:defRPr>
            </a:lvl2pPr>
            <a:lvl3pPr marL="608013" indent="-303213" algn="l" defTabSz="1217613" rtl="0" fontAlgn="base">
              <a:lnSpc>
                <a:spcPct val="95000"/>
              </a:lnSpc>
              <a:spcBef>
                <a:spcPct val="0"/>
              </a:spcBef>
              <a:spcAft>
                <a:spcPts val="1600"/>
              </a:spcAft>
              <a:buFont typeface="Lucida Grande"/>
              <a:buChar char="-"/>
              <a:defRPr lang="en-US" sz="1900" kern="1200" dirty="0">
                <a:solidFill>
                  <a:schemeClr val="bg1"/>
                </a:solidFill>
                <a:latin typeface="+mn-lt"/>
                <a:ea typeface="ＭＳ Ｐゴシック" pitchFamily="34" charset="-128"/>
                <a:cs typeface="+mn-cs"/>
              </a:defRPr>
            </a:lvl3pPr>
            <a:lvl4pPr marL="835025" indent="-225425" algn="l" defTabSz="1217613" rtl="0" fontAlgn="base">
              <a:lnSpc>
                <a:spcPct val="95000"/>
              </a:lnSpc>
              <a:spcBef>
                <a:spcPct val="0"/>
              </a:spcBef>
              <a:spcAft>
                <a:spcPts val="1600"/>
              </a:spcAft>
              <a:buFont typeface="Arial" pitchFamily="34" charset="0"/>
              <a:buChar char="•"/>
              <a:defRPr lang="en-US" sz="1900" kern="1200" dirty="0">
                <a:solidFill>
                  <a:schemeClr val="bg1"/>
                </a:solidFill>
                <a:latin typeface="+mn-lt"/>
                <a:ea typeface="ＭＳ Ｐゴシック" pitchFamily="34" charset="-128"/>
                <a:cs typeface="+mn-cs"/>
              </a:defRPr>
            </a:lvl4pPr>
            <a:lvl5pPr marL="1217613" indent="-303213" algn="l" defTabSz="1217613" rtl="0" fontAlgn="base">
              <a:lnSpc>
                <a:spcPct val="95000"/>
              </a:lnSpc>
              <a:spcBef>
                <a:spcPct val="0"/>
              </a:spcBef>
              <a:spcAft>
                <a:spcPts val="1600"/>
              </a:spcAft>
              <a:buFont typeface="Lucida Grande"/>
              <a:buChar char="-"/>
              <a:defRPr lang="en-US" sz="1900" kern="1200" dirty="0">
                <a:solidFill>
                  <a:schemeClr val="bg1"/>
                </a:solidFill>
                <a:latin typeface="+mn-lt"/>
                <a:ea typeface="ＭＳ Ｐゴシック" pitchFamily="34" charset="-128"/>
                <a:cs typeface="+mn-cs"/>
              </a:defRPr>
            </a:lvl5pPr>
            <a:lvl6pPr marL="3351999" indent="-304727" algn="l" defTabSz="121890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453" indent="-304727" algn="l" defTabSz="121890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908" indent="-304727" algn="l" defTabSz="121890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361" indent="-304727" algn="l" defTabSz="1218909"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buClr>
                <a:srgbClr val="00BCF2"/>
              </a:buClr>
            </a:pPr>
            <a:r>
              <a:rPr lang="en-GB" sz="1800" dirty="0">
                <a:solidFill>
                  <a:srgbClr val="000000">
                    <a:lumMod val="50000"/>
                    <a:lumOff val="50000"/>
                  </a:srgbClr>
                </a:solidFill>
              </a:rPr>
              <a:t>File-ok </a:t>
            </a:r>
            <a:r>
              <a:rPr lang="en-GB" sz="1800" dirty="0" err="1">
                <a:solidFill>
                  <a:srgbClr val="000000">
                    <a:lumMod val="50000"/>
                    <a:lumOff val="50000"/>
                  </a:srgbClr>
                </a:solidFill>
              </a:rPr>
              <a:t>és</a:t>
            </a:r>
            <a:r>
              <a:rPr lang="en-GB" sz="1800" dirty="0">
                <a:solidFill>
                  <a:srgbClr val="000000">
                    <a:lumMod val="50000"/>
                    <a:lumOff val="50000"/>
                  </a:srgbClr>
                </a:solidFill>
              </a:rPr>
              <a:t> </a:t>
            </a:r>
            <a:r>
              <a:rPr lang="en-GB" sz="1800" dirty="0" err="1">
                <a:solidFill>
                  <a:srgbClr val="000000">
                    <a:lumMod val="50000"/>
                    <a:lumOff val="50000"/>
                  </a:srgbClr>
                </a:solidFill>
              </a:rPr>
              <a:t>mappák</a:t>
            </a:r>
            <a:r>
              <a:rPr lang="en-GB" sz="1800" dirty="0">
                <a:solidFill>
                  <a:srgbClr val="000000">
                    <a:lumMod val="50000"/>
                    <a:lumOff val="50000"/>
                  </a:srgbClr>
                </a:solidFill>
              </a:rPr>
              <a:t>, </a:t>
            </a:r>
            <a:r>
              <a:rPr lang="en-GB" sz="1800" dirty="0" err="1">
                <a:solidFill>
                  <a:srgbClr val="000000">
                    <a:lumMod val="50000"/>
                    <a:lumOff val="50000"/>
                  </a:srgbClr>
                </a:solidFill>
              </a:rPr>
              <a:t>saját</a:t>
            </a:r>
            <a:r>
              <a:rPr lang="en-GB" sz="1800" dirty="0">
                <a:solidFill>
                  <a:srgbClr val="000000">
                    <a:lumMod val="50000"/>
                    <a:lumOff val="50000"/>
                  </a:srgbClr>
                </a:solidFill>
              </a:rPr>
              <a:t> </a:t>
            </a:r>
            <a:r>
              <a:rPr lang="en-GB" sz="1800" dirty="0" err="1">
                <a:solidFill>
                  <a:srgbClr val="000000">
                    <a:lumMod val="50000"/>
                    <a:lumOff val="50000"/>
                  </a:srgbClr>
                </a:solidFill>
              </a:rPr>
              <a:t>anyagok</a:t>
            </a:r>
            <a:endParaRPr lang="en-GB" sz="1800" dirty="0">
              <a:solidFill>
                <a:srgbClr val="000000">
                  <a:lumMod val="50000"/>
                  <a:lumOff val="50000"/>
                </a:srgbClr>
              </a:solidFill>
            </a:endParaRPr>
          </a:p>
          <a:p>
            <a:pPr>
              <a:buClr>
                <a:srgbClr val="00BCF2"/>
              </a:buClr>
            </a:pPr>
            <a:r>
              <a:rPr lang="en-GB" sz="1800" dirty="0">
                <a:solidFill>
                  <a:srgbClr val="000000">
                    <a:lumMod val="50000"/>
                    <a:lumOff val="50000"/>
                  </a:srgbClr>
                </a:solidFill>
              </a:rPr>
              <a:t>E-mail</a:t>
            </a:r>
          </a:p>
          <a:p>
            <a:pPr>
              <a:buClr>
                <a:srgbClr val="00BCF2"/>
              </a:buClr>
            </a:pPr>
            <a:r>
              <a:rPr lang="en-GB" sz="1800" dirty="0" err="1">
                <a:solidFill>
                  <a:srgbClr val="000000">
                    <a:lumMod val="50000"/>
                    <a:lumOff val="50000"/>
                  </a:srgbClr>
                </a:solidFill>
              </a:rPr>
              <a:t>Kollaborációs</a:t>
            </a:r>
            <a:r>
              <a:rPr lang="en-GB" sz="1800" dirty="0">
                <a:solidFill>
                  <a:srgbClr val="000000">
                    <a:lumMod val="50000"/>
                    <a:lumOff val="50000"/>
                  </a:srgbClr>
                </a:solidFill>
              </a:rPr>
              <a:t> </a:t>
            </a:r>
            <a:r>
              <a:rPr lang="en-GB" sz="1800" dirty="0" err="1">
                <a:solidFill>
                  <a:srgbClr val="000000">
                    <a:lumMod val="50000"/>
                    <a:lumOff val="50000"/>
                  </a:srgbClr>
                </a:solidFill>
              </a:rPr>
              <a:t>felületek</a:t>
            </a:r>
            <a:endParaRPr lang="en-GB" sz="1800" dirty="0">
              <a:solidFill>
                <a:srgbClr val="000000">
                  <a:lumMod val="50000"/>
                  <a:lumOff val="50000"/>
                </a:srgbClr>
              </a:solidFill>
            </a:endParaRPr>
          </a:p>
          <a:p>
            <a:pPr>
              <a:buClr>
                <a:srgbClr val="00BCF2"/>
              </a:buClr>
            </a:pPr>
            <a:r>
              <a:rPr lang="en-GB" sz="1800" dirty="0" err="1">
                <a:solidFill>
                  <a:srgbClr val="000000">
                    <a:lumMod val="50000"/>
                    <a:lumOff val="50000"/>
                  </a:srgbClr>
                </a:solidFill>
              </a:rPr>
              <a:t>Tanulásmenedzsment</a:t>
            </a:r>
            <a:r>
              <a:rPr lang="en-GB" sz="1800" dirty="0">
                <a:solidFill>
                  <a:srgbClr val="000000">
                    <a:lumMod val="50000"/>
                    <a:lumOff val="50000"/>
                  </a:srgbClr>
                </a:solidFill>
              </a:rPr>
              <a:t> </a:t>
            </a:r>
            <a:r>
              <a:rPr lang="en-GB" sz="1800" dirty="0" err="1">
                <a:solidFill>
                  <a:srgbClr val="000000">
                    <a:lumMod val="50000"/>
                    <a:lumOff val="50000"/>
                  </a:srgbClr>
                </a:solidFill>
              </a:rPr>
              <a:t>rendszerek</a:t>
            </a:r>
            <a:endParaRPr lang="en-GB" sz="1800" dirty="0">
              <a:solidFill>
                <a:srgbClr val="000000">
                  <a:lumMod val="50000"/>
                  <a:lumOff val="50000"/>
                </a:srgbClr>
              </a:solidFill>
            </a:endParaRPr>
          </a:p>
          <a:p>
            <a:pPr>
              <a:buClr>
                <a:srgbClr val="00BCF2"/>
              </a:buClr>
            </a:pPr>
            <a:r>
              <a:rPr lang="en-GB" sz="1800" dirty="0" err="1">
                <a:solidFill>
                  <a:srgbClr val="000000">
                    <a:lumMod val="50000"/>
                    <a:lumOff val="50000"/>
                  </a:srgbClr>
                </a:solidFill>
              </a:rPr>
              <a:t>Tartalommenedzsment</a:t>
            </a:r>
            <a:r>
              <a:rPr lang="en-GB" sz="1800" dirty="0">
                <a:solidFill>
                  <a:srgbClr val="000000">
                    <a:lumMod val="50000"/>
                    <a:lumOff val="50000"/>
                  </a:srgbClr>
                </a:solidFill>
              </a:rPr>
              <a:t> </a:t>
            </a:r>
            <a:r>
              <a:rPr lang="en-GB" sz="1800" dirty="0" err="1">
                <a:solidFill>
                  <a:srgbClr val="000000">
                    <a:lumMod val="50000"/>
                    <a:lumOff val="50000"/>
                  </a:srgbClr>
                </a:solidFill>
              </a:rPr>
              <a:t>rendszerek</a:t>
            </a:r>
            <a:endParaRPr lang="en-GB" sz="1800" dirty="0">
              <a:solidFill>
                <a:srgbClr val="000000">
                  <a:lumMod val="50000"/>
                  <a:lumOff val="50000"/>
                </a:srgbClr>
              </a:solidFill>
            </a:endParaRPr>
          </a:p>
          <a:p>
            <a:pPr>
              <a:buClr>
                <a:srgbClr val="00BCF2"/>
              </a:buClr>
            </a:pPr>
            <a:r>
              <a:rPr lang="en-GB" sz="1800" dirty="0" err="1">
                <a:solidFill>
                  <a:srgbClr val="000000">
                    <a:lumMod val="50000"/>
                    <a:lumOff val="50000"/>
                  </a:srgbClr>
                </a:solidFill>
              </a:rPr>
              <a:t>Tartalmak</a:t>
            </a:r>
            <a:endParaRPr lang="en-GB" sz="1800" dirty="0">
              <a:solidFill>
                <a:srgbClr val="000000">
                  <a:lumMod val="50000"/>
                  <a:lumOff val="50000"/>
                </a:srgbClr>
              </a:solidFill>
            </a:endParaRPr>
          </a:p>
          <a:p>
            <a:pPr>
              <a:buClr>
                <a:srgbClr val="00BCF2"/>
              </a:buClr>
            </a:pPr>
            <a:r>
              <a:rPr lang="en-GB" sz="1800" dirty="0" err="1">
                <a:solidFill>
                  <a:srgbClr val="000000">
                    <a:lumMod val="50000"/>
                    <a:lumOff val="50000"/>
                  </a:srgbClr>
                </a:solidFill>
              </a:rPr>
              <a:t>eKönyvek</a:t>
            </a:r>
            <a:endParaRPr lang="en-GB" sz="1800" dirty="0">
              <a:solidFill>
                <a:srgbClr val="000000">
                  <a:lumMod val="50000"/>
                  <a:lumOff val="50000"/>
                </a:srgbClr>
              </a:solidFill>
            </a:endParaRPr>
          </a:p>
        </p:txBody>
      </p:sp>
      <p:sp>
        <p:nvSpPr>
          <p:cNvPr id="11" name="Text Placeholder 5"/>
          <p:cNvSpPr txBox="1">
            <a:spLocks/>
          </p:cNvSpPr>
          <p:nvPr/>
        </p:nvSpPr>
        <p:spPr bwMode="auto">
          <a:xfrm>
            <a:off x="6178585" y="2167024"/>
            <a:ext cx="2894549" cy="3073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lvl1pPr algn="l" defTabSz="1217613" rtl="0" fontAlgn="base">
              <a:lnSpc>
                <a:spcPct val="95000"/>
              </a:lnSpc>
              <a:spcBef>
                <a:spcPct val="0"/>
              </a:spcBef>
              <a:spcAft>
                <a:spcPts val="1600"/>
              </a:spcAft>
              <a:buClr>
                <a:schemeClr val="accent1"/>
              </a:buClr>
              <a:buSzPct val="110000"/>
              <a:buFont typeface="Avenir LT Pro 45 Book"/>
              <a:defRPr lang="en-US" sz="3200" kern="1200" dirty="0" smtClean="0">
                <a:solidFill>
                  <a:schemeClr val="bg1"/>
                </a:solidFill>
                <a:latin typeface="Segoe UI Light"/>
                <a:ea typeface="ＭＳ Ｐゴシック" charset="0"/>
                <a:cs typeface="Segoe UI Light"/>
              </a:defRPr>
            </a:lvl1pPr>
            <a:lvl2pPr marL="300038" indent="-300038" algn="l" defTabSz="1217613" rtl="0" fontAlgn="base">
              <a:lnSpc>
                <a:spcPct val="95000"/>
              </a:lnSpc>
              <a:spcBef>
                <a:spcPct val="0"/>
              </a:spcBef>
              <a:spcAft>
                <a:spcPts val="1600"/>
              </a:spcAft>
              <a:buFont typeface="Arial" pitchFamily="34" charset="0"/>
              <a:buChar char="•"/>
              <a:defRPr lang="en-US" sz="1900" kern="1200" dirty="0">
                <a:solidFill>
                  <a:schemeClr val="bg1"/>
                </a:solidFill>
                <a:latin typeface="+mn-lt"/>
                <a:ea typeface="ＭＳ Ｐゴシック" pitchFamily="34" charset="-128"/>
                <a:cs typeface="+mn-cs"/>
              </a:defRPr>
            </a:lvl2pPr>
            <a:lvl3pPr marL="608013" indent="-303213" algn="l" defTabSz="1217613" rtl="0" fontAlgn="base">
              <a:lnSpc>
                <a:spcPct val="95000"/>
              </a:lnSpc>
              <a:spcBef>
                <a:spcPct val="0"/>
              </a:spcBef>
              <a:spcAft>
                <a:spcPts val="1600"/>
              </a:spcAft>
              <a:buFont typeface="Lucida Grande"/>
              <a:buChar char="-"/>
              <a:defRPr lang="en-US" sz="1900" kern="1200" dirty="0">
                <a:solidFill>
                  <a:schemeClr val="bg1"/>
                </a:solidFill>
                <a:latin typeface="+mn-lt"/>
                <a:ea typeface="ＭＳ Ｐゴシック" pitchFamily="34" charset="-128"/>
                <a:cs typeface="+mn-cs"/>
              </a:defRPr>
            </a:lvl3pPr>
            <a:lvl4pPr marL="835025" indent="-225425" algn="l" defTabSz="1217613" rtl="0" fontAlgn="base">
              <a:lnSpc>
                <a:spcPct val="95000"/>
              </a:lnSpc>
              <a:spcBef>
                <a:spcPct val="0"/>
              </a:spcBef>
              <a:spcAft>
                <a:spcPts val="1600"/>
              </a:spcAft>
              <a:buFont typeface="Arial" pitchFamily="34" charset="0"/>
              <a:buChar char="•"/>
              <a:defRPr lang="en-US" sz="1900" kern="1200" dirty="0">
                <a:solidFill>
                  <a:schemeClr val="bg1"/>
                </a:solidFill>
                <a:latin typeface="+mn-lt"/>
                <a:ea typeface="ＭＳ Ｐゴシック" pitchFamily="34" charset="-128"/>
                <a:cs typeface="+mn-cs"/>
              </a:defRPr>
            </a:lvl4pPr>
            <a:lvl5pPr marL="1217613" indent="-303213" algn="l" defTabSz="1217613" rtl="0" fontAlgn="base">
              <a:lnSpc>
                <a:spcPct val="95000"/>
              </a:lnSpc>
              <a:spcBef>
                <a:spcPct val="0"/>
              </a:spcBef>
              <a:spcAft>
                <a:spcPts val="1600"/>
              </a:spcAft>
              <a:buFont typeface="Lucida Grande"/>
              <a:buChar char="-"/>
              <a:defRPr lang="en-US" sz="1900" kern="1200" dirty="0">
                <a:solidFill>
                  <a:schemeClr val="bg1"/>
                </a:solidFill>
                <a:latin typeface="+mn-lt"/>
                <a:ea typeface="ＭＳ Ｐゴシック" pitchFamily="34" charset="-128"/>
                <a:cs typeface="+mn-cs"/>
              </a:defRPr>
            </a:lvl5pPr>
            <a:lvl6pPr marL="3351999" indent="-304727" algn="l" defTabSz="121890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453" indent="-304727" algn="l" defTabSz="121890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908" indent="-304727" algn="l" defTabSz="121890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361" indent="-304727" algn="l" defTabSz="1218909"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r">
              <a:buClr>
                <a:srgbClr val="00BCF2"/>
              </a:buClr>
            </a:pPr>
            <a:r>
              <a:rPr lang="en-GB" sz="1800" dirty="0">
                <a:solidFill>
                  <a:srgbClr val="000000">
                    <a:lumMod val="50000"/>
                    <a:lumOff val="50000"/>
                  </a:srgbClr>
                </a:solidFill>
              </a:rPr>
              <a:t>KRÉTA</a:t>
            </a:r>
          </a:p>
          <a:p>
            <a:pPr algn="r">
              <a:buClr>
                <a:srgbClr val="00BCF2"/>
              </a:buClr>
            </a:pPr>
            <a:r>
              <a:rPr lang="en-GB" sz="1800" dirty="0" err="1">
                <a:solidFill>
                  <a:srgbClr val="000000">
                    <a:lumMod val="50000"/>
                    <a:lumOff val="50000"/>
                  </a:srgbClr>
                </a:solidFill>
              </a:rPr>
              <a:t>Iskolai</a:t>
            </a:r>
            <a:r>
              <a:rPr lang="en-GB" sz="1800" dirty="0">
                <a:solidFill>
                  <a:srgbClr val="000000">
                    <a:lumMod val="50000"/>
                    <a:lumOff val="50000"/>
                  </a:srgbClr>
                </a:solidFill>
              </a:rPr>
              <a:t>/</a:t>
            </a:r>
            <a:r>
              <a:rPr lang="en-GB" sz="1800" dirty="0" err="1">
                <a:solidFill>
                  <a:srgbClr val="000000">
                    <a:lumMod val="50000"/>
                    <a:lumOff val="50000"/>
                  </a:srgbClr>
                </a:solidFill>
              </a:rPr>
              <a:t>egyéb</a:t>
            </a:r>
            <a:r>
              <a:rPr lang="en-GB" sz="1800" dirty="0">
                <a:solidFill>
                  <a:srgbClr val="000000">
                    <a:lumMod val="50000"/>
                    <a:lumOff val="50000"/>
                  </a:srgbClr>
                </a:solidFill>
              </a:rPr>
              <a:t> </a:t>
            </a:r>
            <a:r>
              <a:rPr lang="en-GB" sz="1800" dirty="0" err="1">
                <a:solidFill>
                  <a:srgbClr val="000000">
                    <a:lumMod val="50000"/>
                    <a:lumOff val="50000"/>
                  </a:srgbClr>
                </a:solidFill>
              </a:rPr>
              <a:t>könyvtárak</a:t>
            </a:r>
            <a:endParaRPr lang="en-GB" sz="1800" dirty="0">
              <a:solidFill>
                <a:srgbClr val="000000">
                  <a:lumMod val="50000"/>
                  <a:lumOff val="50000"/>
                </a:srgbClr>
              </a:solidFill>
            </a:endParaRPr>
          </a:p>
          <a:p>
            <a:pPr algn="r">
              <a:buClr>
                <a:srgbClr val="00BCF2"/>
              </a:buClr>
            </a:pPr>
            <a:r>
              <a:rPr lang="en-GB" sz="1800" dirty="0" err="1">
                <a:solidFill>
                  <a:srgbClr val="000000">
                    <a:lumMod val="50000"/>
                    <a:lumOff val="50000"/>
                  </a:srgbClr>
                </a:solidFill>
              </a:rPr>
              <a:t>Házifeladat</a:t>
            </a:r>
            <a:r>
              <a:rPr lang="en-GB" sz="1800" dirty="0">
                <a:solidFill>
                  <a:srgbClr val="000000">
                    <a:lumMod val="50000"/>
                    <a:lumOff val="50000"/>
                  </a:srgbClr>
                </a:solidFill>
              </a:rPr>
              <a:t> </a:t>
            </a:r>
            <a:r>
              <a:rPr lang="en-GB" sz="1800" dirty="0" err="1">
                <a:solidFill>
                  <a:srgbClr val="000000">
                    <a:lumMod val="50000"/>
                    <a:lumOff val="50000"/>
                  </a:srgbClr>
                </a:solidFill>
              </a:rPr>
              <a:t>készítése</a:t>
            </a:r>
            <a:endParaRPr lang="en-GB" sz="1800" dirty="0">
              <a:solidFill>
                <a:srgbClr val="000000">
                  <a:lumMod val="50000"/>
                  <a:lumOff val="50000"/>
                </a:srgbClr>
              </a:solidFill>
            </a:endParaRPr>
          </a:p>
          <a:p>
            <a:pPr algn="r">
              <a:buClr>
                <a:srgbClr val="00BCF2"/>
              </a:buClr>
            </a:pPr>
            <a:r>
              <a:rPr lang="en-GB" sz="1800" dirty="0" err="1">
                <a:solidFill>
                  <a:srgbClr val="000000">
                    <a:lumMod val="50000"/>
                    <a:lumOff val="50000"/>
                  </a:srgbClr>
                </a:solidFill>
              </a:rPr>
              <a:t>Kommunikáció</a:t>
            </a:r>
            <a:endParaRPr lang="en-GB" sz="1800" dirty="0">
              <a:solidFill>
                <a:srgbClr val="000000">
                  <a:lumMod val="50000"/>
                  <a:lumOff val="50000"/>
                </a:srgbClr>
              </a:solidFill>
            </a:endParaRPr>
          </a:p>
          <a:p>
            <a:pPr algn="r">
              <a:buClr>
                <a:srgbClr val="00BCF2"/>
              </a:buClr>
            </a:pPr>
            <a:r>
              <a:rPr lang="en-GB" sz="1800" dirty="0" err="1">
                <a:solidFill>
                  <a:srgbClr val="000000">
                    <a:lumMod val="50000"/>
                    <a:lumOff val="50000"/>
                  </a:srgbClr>
                </a:solidFill>
              </a:rPr>
              <a:t>Közösségi</a:t>
            </a:r>
            <a:r>
              <a:rPr lang="en-GB" sz="1800" dirty="0">
                <a:solidFill>
                  <a:srgbClr val="000000">
                    <a:lumMod val="50000"/>
                    <a:lumOff val="50000"/>
                  </a:srgbClr>
                </a:solidFill>
              </a:rPr>
              <a:t> </a:t>
            </a:r>
            <a:r>
              <a:rPr lang="en-GB" sz="1800" dirty="0" err="1">
                <a:solidFill>
                  <a:srgbClr val="000000">
                    <a:lumMod val="50000"/>
                    <a:lumOff val="50000"/>
                  </a:srgbClr>
                </a:solidFill>
              </a:rPr>
              <a:t>terek</a:t>
            </a:r>
            <a:endParaRPr lang="en-GB" sz="1800" dirty="0">
              <a:solidFill>
                <a:srgbClr val="000000">
                  <a:lumMod val="50000"/>
                  <a:lumOff val="50000"/>
                </a:srgbClr>
              </a:solidFill>
            </a:endParaRPr>
          </a:p>
          <a:p>
            <a:pPr algn="r">
              <a:buClr>
                <a:srgbClr val="00BCF2"/>
              </a:buClr>
            </a:pPr>
            <a:r>
              <a:rPr lang="en-GB" sz="1800" dirty="0">
                <a:solidFill>
                  <a:srgbClr val="000000">
                    <a:lumMod val="50000"/>
                    <a:lumOff val="50000"/>
                  </a:srgbClr>
                </a:solidFill>
              </a:rPr>
              <a:t>Video </a:t>
            </a:r>
            <a:r>
              <a:rPr lang="en-GB" sz="1800" dirty="0" err="1">
                <a:solidFill>
                  <a:srgbClr val="000000">
                    <a:lumMod val="50000"/>
                    <a:lumOff val="50000"/>
                  </a:srgbClr>
                </a:solidFill>
              </a:rPr>
              <a:t>megosztók</a:t>
            </a:r>
            <a:endParaRPr lang="en-GB" sz="1800" dirty="0">
              <a:solidFill>
                <a:srgbClr val="000000">
                  <a:lumMod val="50000"/>
                  <a:lumOff val="50000"/>
                </a:srgbClr>
              </a:solidFill>
            </a:endParaRPr>
          </a:p>
          <a:p>
            <a:pPr algn="r">
              <a:buClr>
                <a:srgbClr val="00BCF2"/>
              </a:buClr>
            </a:pPr>
            <a:r>
              <a:rPr lang="en-GB" sz="1800" dirty="0">
                <a:solidFill>
                  <a:srgbClr val="000000">
                    <a:lumMod val="50000"/>
                    <a:lumOff val="50000"/>
                  </a:srgbClr>
                </a:solidFill>
              </a:rPr>
              <a:t>Internet</a:t>
            </a:r>
          </a:p>
        </p:txBody>
      </p:sp>
      <p:cxnSp>
        <p:nvCxnSpPr>
          <p:cNvPr id="34" name="Straight Connector 33"/>
          <p:cNvCxnSpPr/>
          <p:nvPr/>
        </p:nvCxnSpPr>
        <p:spPr>
          <a:xfrm>
            <a:off x="3044623" y="2853315"/>
            <a:ext cx="1524288" cy="5803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051450" y="3267822"/>
            <a:ext cx="1426050" cy="16117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3056335" y="3429000"/>
            <a:ext cx="1421165" cy="28254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3036026" y="3495822"/>
            <a:ext cx="1469153" cy="628042"/>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1" idx="7"/>
          </p:cNvCxnSpPr>
          <p:nvPr/>
        </p:nvCxnSpPr>
        <p:spPr>
          <a:xfrm flipV="1">
            <a:off x="3096852" y="3495822"/>
            <a:ext cx="1408327" cy="111021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24" idx="7"/>
          </p:cNvCxnSpPr>
          <p:nvPr/>
        </p:nvCxnSpPr>
        <p:spPr>
          <a:xfrm flipV="1">
            <a:off x="3028656" y="3495822"/>
            <a:ext cx="1476523" cy="1570065"/>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4650405" y="2841658"/>
            <a:ext cx="1524288" cy="5803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a:off x="4657232" y="3256164"/>
            <a:ext cx="1426050" cy="16117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4662118" y="3417343"/>
            <a:ext cx="1421165" cy="28254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4650405" y="3484164"/>
            <a:ext cx="1460556" cy="104054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4650405" y="3484164"/>
            <a:ext cx="1460556" cy="1471081"/>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a:off x="4659673" y="2422313"/>
            <a:ext cx="1515020" cy="99503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333008" y="2339470"/>
            <a:ext cx="1235903" cy="108953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6070793" y="2752148"/>
            <a:ext cx="189000" cy="189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rgbClr val="FFFFFF"/>
              </a:solidFill>
            </a:endParaRPr>
          </a:p>
        </p:txBody>
      </p:sp>
      <p:sp>
        <p:nvSpPr>
          <p:cNvPr id="26" name="Oval 25"/>
          <p:cNvSpPr/>
          <p:nvPr/>
        </p:nvSpPr>
        <p:spPr>
          <a:xfrm>
            <a:off x="6080060" y="2339471"/>
            <a:ext cx="189000" cy="189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rgbClr val="FFFFFF"/>
              </a:solidFill>
            </a:endParaRPr>
          </a:p>
        </p:txBody>
      </p:sp>
      <p:sp>
        <p:nvSpPr>
          <p:cNvPr id="27" name="Oval 26"/>
          <p:cNvSpPr/>
          <p:nvPr/>
        </p:nvSpPr>
        <p:spPr>
          <a:xfrm>
            <a:off x="6083798" y="3609095"/>
            <a:ext cx="189000" cy="189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rgbClr val="FFFFFF"/>
              </a:solidFill>
            </a:endParaRPr>
          </a:p>
        </p:txBody>
      </p:sp>
      <p:sp>
        <p:nvSpPr>
          <p:cNvPr id="28" name="Oval 27"/>
          <p:cNvSpPr/>
          <p:nvPr/>
        </p:nvSpPr>
        <p:spPr>
          <a:xfrm>
            <a:off x="6080060" y="3183387"/>
            <a:ext cx="189000" cy="189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rgbClr val="FFFFFF"/>
              </a:solidFill>
            </a:endParaRPr>
          </a:p>
        </p:txBody>
      </p:sp>
      <p:sp>
        <p:nvSpPr>
          <p:cNvPr id="29" name="Oval 28"/>
          <p:cNvSpPr/>
          <p:nvPr/>
        </p:nvSpPr>
        <p:spPr>
          <a:xfrm>
            <a:off x="6073237" y="4442041"/>
            <a:ext cx="189000" cy="189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rgbClr val="FFFFFF"/>
              </a:solidFill>
            </a:endParaRPr>
          </a:p>
        </p:txBody>
      </p:sp>
      <p:sp>
        <p:nvSpPr>
          <p:cNvPr id="30" name="Oval 29"/>
          <p:cNvSpPr/>
          <p:nvPr/>
        </p:nvSpPr>
        <p:spPr>
          <a:xfrm>
            <a:off x="6082505" y="4029363"/>
            <a:ext cx="189000" cy="189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rgbClr val="FFFFFF"/>
              </a:solidFill>
            </a:endParaRPr>
          </a:p>
        </p:txBody>
      </p:sp>
      <p:sp>
        <p:nvSpPr>
          <p:cNvPr id="33" name="Oval 32"/>
          <p:cNvSpPr/>
          <p:nvPr/>
        </p:nvSpPr>
        <p:spPr>
          <a:xfrm>
            <a:off x="6082505" y="4873280"/>
            <a:ext cx="189000" cy="189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rgbClr val="FFFFFF"/>
              </a:solidFill>
            </a:endParaRPr>
          </a:p>
        </p:txBody>
      </p:sp>
      <p:sp>
        <p:nvSpPr>
          <p:cNvPr id="18" name="Oval 17"/>
          <p:cNvSpPr/>
          <p:nvPr/>
        </p:nvSpPr>
        <p:spPr>
          <a:xfrm>
            <a:off x="3151890" y="2181440"/>
            <a:ext cx="189000" cy="189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rgbClr val="FFFFFF"/>
              </a:solidFill>
            </a:endParaRPr>
          </a:p>
        </p:txBody>
      </p:sp>
      <p:sp>
        <p:nvSpPr>
          <p:cNvPr id="4" name="Oval 3"/>
          <p:cNvSpPr/>
          <p:nvPr/>
        </p:nvSpPr>
        <p:spPr>
          <a:xfrm>
            <a:off x="2950123" y="2752148"/>
            <a:ext cx="189000" cy="189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rgbClr val="FFFFFF"/>
              </a:solidFill>
            </a:endParaRPr>
          </a:p>
        </p:txBody>
      </p:sp>
      <p:sp>
        <p:nvSpPr>
          <p:cNvPr id="19" name="Oval 18"/>
          <p:cNvSpPr/>
          <p:nvPr/>
        </p:nvSpPr>
        <p:spPr>
          <a:xfrm>
            <a:off x="2963129" y="3609095"/>
            <a:ext cx="189000" cy="189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rgbClr val="FFFFFF"/>
              </a:solidFill>
            </a:endParaRPr>
          </a:p>
        </p:txBody>
      </p:sp>
      <p:sp>
        <p:nvSpPr>
          <p:cNvPr id="20" name="Oval 19"/>
          <p:cNvSpPr/>
          <p:nvPr/>
        </p:nvSpPr>
        <p:spPr>
          <a:xfrm>
            <a:off x="2959391" y="3183387"/>
            <a:ext cx="189000" cy="189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rgbClr val="FFFFFF"/>
              </a:solidFill>
            </a:endParaRPr>
          </a:p>
        </p:txBody>
      </p:sp>
      <p:sp>
        <p:nvSpPr>
          <p:cNvPr id="21" name="Oval 20"/>
          <p:cNvSpPr/>
          <p:nvPr/>
        </p:nvSpPr>
        <p:spPr>
          <a:xfrm>
            <a:off x="2935531" y="4578353"/>
            <a:ext cx="189000" cy="189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rgbClr val="FFFFFF"/>
              </a:solidFill>
            </a:endParaRPr>
          </a:p>
        </p:txBody>
      </p:sp>
      <p:sp>
        <p:nvSpPr>
          <p:cNvPr id="22" name="Oval 21"/>
          <p:cNvSpPr/>
          <p:nvPr/>
        </p:nvSpPr>
        <p:spPr>
          <a:xfrm>
            <a:off x="2961835" y="4029363"/>
            <a:ext cx="189000" cy="189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rgbClr val="FFFFFF"/>
              </a:solidFill>
            </a:endParaRPr>
          </a:p>
        </p:txBody>
      </p:sp>
      <p:sp>
        <p:nvSpPr>
          <p:cNvPr id="24" name="Oval 23"/>
          <p:cNvSpPr/>
          <p:nvPr/>
        </p:nvSpPr>
        <p:spPr>
          <a:xfrm>
            <a:off x="2867335" y="5038208"/>
            <a:ext cx="189000" cy="189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rgbClr val="FFFFFF"/>
              </a:solidFill>
            </a:endParaRPr>
          </a:p>
        </p:txBody>
      </p:sp>
      <p:sp>
        <p:nvSpPr>
          <p:cNvPr id="39" name="Title 4"/>
          <p:cNvSpPr txBox="1">
            <a:spLocks/>
          </p:cNvSpPr>
          <p:nvPr/>
        </p:nvSpPr>
        <p:spPr>
          <a:xfrm>
            <a:off x="68580" y="146124"/>
            <a:ext cx="8383136" cy="994172"/>
          </a:xfrm>
          <a:prstGeom prst="rect">
            <a:avLst/>
          </a:prstGeom>
        </p:spPr>
        <p:txBody>
          <a:bodyPr>
            <a:normAutofit/>
          </a:bodyPr>
          <a:lstStyle>
            <a:lvl1pPr eaLnBrk="1" hangingPunct="1">
              <a:defRPr sz="2667" kern="800">
                <a:solidFill>
                  <a:schemeClr val="tx1"/>
                </a:solidFill>
                <a:latin typeface="+mn-lt"/>
                <a:cs typeface="Segoe UI Light"/>
              </a:defRPr>
            </a:lvl1pPr>
          </a:lstStyle>
          <a:p>
            <a:r>
              <a:rPr lang="en-GB" sz="2400" dirty="0">
                <a:solidFill>
                  <a:srgbClr val="00188F"/>
                </a:solidFill>
                <a:latin typeface="Segoe UI Light" panose="020B0502040204020203" pitchFamily="34" charset="0"/>
                <a:cs typeface="Segoe UI Light" panose="020B0502040204020203" pitchFamily="34" charset="0"/>
              </a:rPr>
              <a:t>Mire </a:t>
            </a:r>
            <a:r>
              <a:rPr lang="en-GB" sz="2400" dirty="0" err="1">
                <a:solidFill>
                  <a:srgbClr val="00188F"/>
                </a:solidFill>
                <a:latin typeface="Segoe UI Light" panose="020B0502040204020203" pitchFamily="34" charset="0"/>
                <a:cs typeface="Segoe UI Light" panose="020B0502040204020203" pitchFamily="34" charset="0"/>
              </a:rPr>
              <a:t>használjuk</a:t>
            </a:r>
            <a:r>
              <a:rPr lang="en-GB" sz="2400" dirty="0">
                <a:solidFill>
                  <a:srgbClr val="00188F"/>
                </a:solidFill>
                <a:latin typeface="Segoe UI Light" panose="020B0502040204020203" pitchFamily="34" charset="0"/>
                <a:cs typeface="Segoe UI Light" panose="020B0502040204020203" pitchFamily="34" charset="0"/>
              </a:rPr>
              <a:t> </a:t>
            </a:r>
            <a:r>
              <a:rPr lang="en-GB" sz="2400" dirty="0" err="1">
                <a:solidFill>
                  <a:srgbClr val="00188F"/>
                </a:solidFill>
                <a:latin typeface="Segoe UI Light" panose="020B0502040204020203" pitchFamily="34" charset="0"/>
                <a:cs typeface="Segoe UI Light" panose="020B0502040204020203" pitchFamily="34" charset="0"/>
              </a:rPr>
              <a:t>az</a:t>
            </a:r>
            <a:r>
              <a:rPr lang="en-GB" sz="2400" dirty="0">
                <a:solidFill>
                  <a:srgbClr val="00188F"/>
                </a:solidFill>
                <a:latin typeface="Segoe UI Light" panose="020B0502040204020203" pitchFamily="34" charset="0"/>
                <a:cs typeface="Segoe UI Light" panose="020B0502040204020203" pitchFamily="34" charset="0"/>
              </a:rPr>
              <a:t> </a:t>
            </a:r>
            <a:r>
              <a:rPr lang="en-GB" sz="2400" dirty="0" err="1">
                <a:solidFill>
                  <a:srgbClr val="00188F"/>
                </a:solidFill>
                <a:latin typeface="Segoe UI Light" panose="020B0502040204020203" pitchFamily="34" charset="0"/>
                <a:cs typeface="Segoe UI Light" panose="020B0502040204020203" pitchFamily="34" charset="0"/>
              </a:rPr>
              <a:t>eszközeinket</a:t>
            </a:r>
            <a:r>
              <a:rPr lang="en-GB" sz="2400" dirty="0">
                <a:solidFill>
                  <a:srgbClr val="00188F"/>
                </a:solidFill>
                <a:latin typeface="Segoe UI Light" panose="020B0502040204020203" pitchFamily="34" charset="0"/>
                <a:cs typeface="Segoe UI Light" panose="020B0502040204020203" pitchFamily="34" charset="0"/>
              </a:rPr>
              <a:t> </a:t>
            </a:r>
            <a:r>
              <a:rPr lang="en-GB" sz="2400" dirty="0" err="1">
                <a:solidFill>
                  <a:srgbClr val="00188F"/>
                </a:solidFill>
                <a:latin typeface="Segoe UI Light" panose="020B0502040204020203" pitchFamily="34" charset="0"/>
                <a:cs typeface="Segoe UI Light" panose="020B0502040204020203" pitchFamily="34" charset="0"/>
              </a:rPr>
              <a:t>az</a:t>
            </a:r>
            <a:r>
              <a:rPr lang="en-GB" sz="2400" dirty="0">
                <a:solidFill>
                  <a:srgbClr val="00188F"/>
                </a:solidFill>
                <a:latin typeface="Segoe UI Light" panose="020B0502040204020203" pitchFamily="34" charset="0"/>
                <a:cs typeface="Segoe UI Light" panose="020B0502040204020203" pitchFamily="34" charset="0"/>
              </a:rPr>
              <a:t> </a:t>
            </a:r>
            <a:r>
              <a:rPr lang="en-GB" sz="2400" dirty="0" err="1">
                <a:solidFill>
                  <a:srgbClr val="00188F"/>
                </a:solidFill>
                <a:latin typeface="Segoe UI Light" panose="020B0502040204020203" pitchFamily="34" charset="0"/>
                <a:cs typeface="Segoe UI Light" panose="020B0502040204020203" pitchFamily="34" charset="0"/>
              </a:rPr>
              <a:t>oktatásban</a:t>
            </a:r>
            <a:r>
              <a:rPr lang="en-GB" sz="2400" dirty="0">
                <a:solidFill>
                  <a:srgbClr val="00188F"/>
                </a:solidFill>
                <a:latin typeface="Segoe UI Light" panose="020B0502040204020203" pitchFamily="34" charset="0"/>
                <a:cs typeface="Segoe UI Light" panose="020B0502040204020203" pitchFamily="34" charset="0"/>
              </a:rPr>
              <a:t> ?</a:t>
            </a:r>
          </a:p>
        </p:txBody>
      </p:sp>
      <p:pic>
        <p:nvPicPr>
          <p:cNvPr id="35"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28" r="-269" b="661"/>
          <a:stretch/>
        </p:blipFill>
        <p:spPr bwMode="auto">
          <a:xfrm>
            <a:off x="-1" y="944266"/>
            <a:ext cx="9165157" cy="5501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00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3040" y="2254256"/>
            <a:ext cx="1011650" cy="667588"/>
          </a:xfrm>
          <a:prstGeom prst="rect">
            <a:avLst/>
          </a:prstGeom>
        </p:spPr>
      </p:pic>
      <p:cxnSp>
        <p:nvCxnSpPr>
          <p:cNvPr id="3" name="Straight Arrow Connector 2"/>
          <p:cNvCxnSpPr/>
          <p:nvPr/>
        </p:nvCxnSpPr>
        <p:spPr>
          <a:xfrm flipH="1" flipV="1">
            <a:off x="1890845" y="3940470"/>
            <a:ext cx="2394627" cy="5837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 name="Straight Arrow Connector 3"/>
          <p:cNvCxnSpPr/>
          <p:nvPr/>
        </p:nvCxnSpPr>
        <p:spPr>
          <a:xfrm flipH="1" flipV="1">
            <a:off x="1888451" y="3934568"/>
            <a:ext cx="1376454" cy="6763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 name="Straight Arrow Connector 4"/>
          <p:cNvCxnSpPr/>
          <p:nvPr/>
        </p:nvCxnSpPr>
        <p:spPr>
          <a:xfrm flipH="1" flipV="1">
            <a:off x="3233937" y="2633149"/>
            <a:ext cx="3658918" cy="214251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6" name="Straight Arrow Connector 5"/>
          <p:cNvCxnSpPr/>
          <p:nvPr/>
        </p:nvCxnSpPr>
        <p:spPr>
          <a:xfrm flipV="1">
            <a:off x="4745213" y="3969656"/>
            <a:ext cx="2226779" cy="79761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7" name="Straight Arrow Connector 6"/>
          <p:cNvCxnSpPr/>
          <p:nvPr/>
        </p:nvCxnSpPr>
        <p:spPr>
          <a:xfrm flipH="1" flipV="1">
            <a:off x="3238897" y="2672751"/>
            <a:ext cx="2729595" cy="210188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8" name="Straight Arrow Connector 7"/>
          <p:cNvCxnSpPr/>
          <p:nvPr/>
        </p:nvCxnSpPr>
        <p:spPr>
          <a:xfrm>
            <a:off x="6593742" y="3285836"/>
            <a:ext cx="977530" cy="75293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9" name="Straight Arrow Connector 8"/>
          <p:cNvCxnSpPr/>
          <p:nvPr/>
        </p:nvCxnSpPr>
        <p:spPr>
          <a:xfrm flipV="1">
            <a:off x="6227101" y="2617610"/>
            <a:ext cx="276596" cy="70149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0" name="Straight Arrow Connector 9"/>
          <p:cNvCxnSpPr/>
          <p:nvPr/>
        </p:nvCxnSpPr>
        <p:spPr>
          <a:xfrm>
            <a:off x="2123618" y="2705274"/>
            <a:ext cx="213648" cy="97998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1" name="Straight Arrow Connector 10"/>
          <p:cNvCxnSpPr/>
          <p:nvPr/>
        </p:nvCxnSpPr>
        <p:spPr>
          <a:xfrm flipH="1">
            <a:off x="2222877" y="3972705"/>
            <a:ext cx="3484510" cy="79977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2" name="Straight Arrow Connector 11"/>
          <p:cNvCxnSpPr/>
          <p:nvPr/>
        </p:nvCxnSpPr>
        <p:spPr>
          <a:xfrm flipH="1">
            <a:off x="3223118" y="2623694"/>
            <a:ext cx="35743" cy="71415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3" name="Straight Arrow Connector 12"/>
          <p:cNvCxnSpPr/>
          <p:nvPr/>
        </p:nvCxnSpPr>
        <p:spPr>
          <a:xfrm flipH="1">
            <a:off x="2231269" y="3958026"/>
            <a:ext cx="450844" cy="82611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4" name="Straight Arrow Connector 13"/>
          <p:cNvCxnSpPr/>
          <p:nvPr/>
        </p:nvCxnSpPr>
        <p:spPr>
          <a:xfrm>
            <a:off x="1845408" y="3257229"/>
            <a:ext cx="520546" cy="39954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 name="Straight Arrow Connector 14"/>
          <p:cNvCxnSpPr/>
          <p:nvPr/>
        </p:nvCxnSpPr>
        <p:spPr>
          <a:xfrm flipV="1">
            <a:off x="1675152" y="3630173"/>
            <a:ext cx="673251" cy="60191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6" name="Straight Arrow Connector 15"/>
          <p:cNvCxnSpPr/>
          <p:nvPr/>
        </p:nvCxnSpPr>
        <p:spPr>
          <a:xfrm flipH="1">
            <a:off x="2209907" y="3953179"/>
            <a:ext cx="1024412" cy="82787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7" name="Straight Arrow Connector 16"/>
          <p:cNvCxnSpPr/>
          <p:nvPr/>
        </p:nvCxnSpPr>
        <p:spPr>
          <a:xfrm flipH="1">
            <a:off x="1675135" y="3980452"/>
            <a:ext cx="1577187" cy="25063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8" name="Straight Arrow Connector 17"/>
          <p:cNvCxnSpPr/>
          <p:nvPr/>
        </p:nvCxnSpPr>
        <p:spPr>
          <a:xfrm flipH="1" flipV="1">
            <a:off x="1842078" y="3256217"/>
            <a:ext cx="503031" cy="40924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9" name="Straight Arrow Connector 18"/>
          <p:cNvCxnSpPr/>
          <p:nvPr/>
        </p:nvCxnSpPr>
        <p:spPr>
          <a:xfrm flipH="1">
            <a:off x="2211995" y="3965221"/>
            <a:ext cx="1567936" cy="80510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0" name="Straight Arrow Connector 19"/>
          <p:cNvCxnSpPr/>
          <p:nvPr/>
        </p:nvCxnSpPr>
        <p:spPr>
          <a:xfrm flipH="1">
            <a:off x="2201123" y="3962996"/>
            <a:ext cx="2074671" cy="81221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1" name="Straight Arrow Connector 20"/>
          <p:cNvCxnSpPr/>
          <p:nvPr/>
        </p:nvCxnSpPr>
        <p:spPr>
          <a:xfrm flipH="1">
            <a:off x="2193232" y="3966136"/>
            <a:ext cx="2696189" cy="80166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2" name="Straight Arrow Connector 21"/>
          <p:cNvCxnSpPr/>
          <p:nvPr/>
        </p:nvCxnSpPr>
        <p:spPr>
          <a:xfrm flipV="1">
            <a:off x="1902579" y="3635654"/>
            <a:ext cx="442529" cy="33705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3" name="Straight Arrow Connector 22"/>
          <p:cNvCxnSpPr/>
          <p:nvPr/>
        </p:nvCxnSpPr>
        <p:spPr>
          <a:xfrm>
            <a:off x="4858963" y="2780925"/>
            <a:ext cx="1418418" cy="52985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4" name="Straight Arrow Connector 23"/>
          <p:cNvCxnSpPr/>
          <p:nvPr/>
        </p:nvCxnSpPr>
        <p:spPr>
          <a:xfrm flipH="1">
            <a:off x="4275793" y="2773193"/>
            <a:ext cx="649259" cy="55559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5" name="Straight Arrow Connector 24"/>
          <p:cNvCxnSpPr/>
          <p:nvPr/>
        </p:nvCxnSpPr>
        <p:spPr>
          <a:xfrm flipH="1" flipV="1">
            <a:off x="2100944" y="2720268"/>
            <a:ext cx="1148780" cy="58668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6" name="Straight Arrow Connector 25"/>
          <p:cNvCxnSpPr/>
          <p:nvPr/>
        </p:nvCxnSpPr>
        <p:spPr>
          <a:xfrm>
            <a:off x="3233935" y="2641823"/>
            <a:ext cx="1083593" cy="68521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7" name="Straight Arrow Connector 26"/>
          <p:cNvCxnSpPr/>
          <p:nvPr/>
        </p:nvCxnSpPr>
        <p:spPr>
          <a:xfrm flipH="1" flipV="1">
            <a:off x="4044216" y="2359569"/>
            <a:ext cx="260670" cy="97329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8" name="Straight Arrow Connector 27"/>
          <p:cNvCxnSpPr/>
          <p:nvPr/>
        </p:nvCxnSpPr>
        <p:spPr>
          <a:xfrm flipH="1" flipV="1">
            <a:off x="2517486" y="2448451"/>
            <a:ext cx="732239" cy="87989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9" name="Straight Arrow Connector 28"/>
          <p:cNvCxnSpPr/>
          <p:nvPr/>
        </p:nvCxnSpPr>
        <p:spPr>
          <a:xfrm>
            <a:off x="5544538" y="2485593"/>
            <a:ext cx="711248" cy="84727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0" name="Straight Arrow Connector 29"/>
          <p:cNvCxnSpPr/>
          <p:nvPr/>
        </p:nvCxnSpPr>
        <p:spPr>
          <a:xfrm flipH="1" flipV="1">
            <a:off x="6482636" y="2616982"/>
            <a:ext cx="135895" cy="72942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1" name="Straight Arrow Connector 30"/>
          <p:cNvCxnSpPr/>
          <p:nvPr/>
        </p:nvCxnSpPr>
        <p:spPr>
          <a:xfrm flipV="1">
            <a:off x="6597460" y="2919758"/>
            <a:ext cx="1084439" cy="40857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2" name="Straight Arrow Connector 31"/>
          <p:cNvCxnSpPr/>
          <p:nvPr/>
        </p:nvCxnSpPr>
        <p:spPr>
          <a:xfrm>
            <a:off x="6589931" y="3313559"/>
            <a:ext cx="647816" cy="1159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3" name="Straight Arrow Connector 32"/>
          <p:cNvCxnSpPr/>
          <p:nvPr/>
        </p:nvCxnSpPr>
        <p:spPr>
          <a:xfrm flipH="1">
            <a:off x="6585775" y="2390417"/>
            <a:ext cx="528137" cy="93323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4" name="Straight Arrow Connector 33"/>
          <p:cNvCxnSpPr/>
          <p:nvPr/>
        </p:nvCxnSpPr>
        <p:spPr>
          <a:xfrm>
            <a:off x="2212691" y="4754043"/>
            <a:ext cx="4695389" cy="979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5" name="Straight Arrow Connector 34"/>
          <p:cNvCxnSpPr/>
          <p:nvPr/>
        </p:nvCxnSpPr>
        <p:spPr>
          <a:xfrm flipV="1">
            <a:off x="2231593" y="4756434"/>
            <a:ext cx="3726113" cy="451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6" name="Straight Arrow Connector 35"/>
          <p:cNvCxnSpPr/>
          <p:nvPr/>
        </p:nvCxnSpPr>
        <p:spPr>
          <a:xfrm flipV="1">
            <a:off x="2224589" y="4742845"/>
            <a:ext cx="1574218" cy="2586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7" name="Straight Arrow Connector 36"/>
          <p:cNvCxnSpPr/>
          <p:nvPr/>
        </p:nvCxnSpPr>
        <p:spPr>
          <a:xfrm flipV="1">
            <a:off x="2214892" y="4748861"/>
            <a:ext cx="2568254" cy="776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8" name="Straight Arrow Connector 37"/>
          <p:cNvCxnSpPr/>
          <p:nvPr/>
        </p:nvCxnSpPr>
        <p:spPr>
          <a:xfrm flipH="1">
            <a:off x="2204093" y="3967886"/>
            <a:ext cx="2985878" cy="79203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9" name="Straight Arrow Connector 38"/>
          <p:cNvCxnSpPr/>
          <p:nvPr/>
        </p:nvCxnSpPr>
        <p:spPr>
          <a:xfrm flipH="1">
            <a:off x="2214892" y="3972705"/>
            <a:ext cx="4062490" cy="79150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0" name="Straight Arrow Connector 39"/>
          <p:cNvCxnSpPr/>
          <p:nvPr/>
        </p:nvCxnSpPr>
        <p:spPr>
          <a:xfrm flipH="1">
            <a:off x="6219637" y="2403386"/>
            <a:ext cx="899063" cy="92089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1" name="Straight Arrow Connector 40"/>
          <p:cNvCxnSpPr/>
          <p:nvPr/>
        </p:nvCxnSpPr>
        <p:spPr>
          <a:xfrm flipH="1">
            <a:off x="2181753" y="3977422"/>
            <a:ext cx="4795254" cy="78461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2" name="Straight Arrow Connector 41"/>
          <p:cNvCxnSpPr/>
          <p:nvPr/>
        </p:nvCxnSpPr>
        <p:spPr>
          <a:xfrm flipH="1" flipV="1">
            <a:off x="1836391" y="3259095"/>
            <a:ext cx="1410553" cy="4387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3" name="Straight Arrow Connector 42"/>
          <p:cNvCxnSpPr/>
          <p:nvPr/>
        </p:nvCxnSpPr>
        <p:spPr>
          <a:xfrm flipV="1">
            <a:off x="2604636" y="2639053"/>
            <a:ext cx="676216" cy="69497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4" name="Straight Arrow Connector 43"/>
          <p:cNvCxnSpPr/>
          <p:nvPr/>
        </p:nvCxnSpPr>
        <p:spPr>
          <a:xfrm flipH="1" flipV="1">
            <a:off x="1899715" y="3932762"/>
            <a:ext cx="1894238" cy="82263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5" name="Straight Arrow Connector 44"/>
          <p:cNvCxnSpPr/>
          <p:nvPr/>
        </p:nvCxnSpPr>
        <p:spPr>
          <a:xfrm flipH="1">
            <a:off x="3190619" y="2640361"/>
            <a:ext cx="3329963" cy="68265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6" name="Straight Arrow Connector 45"/>
          <p:cNvCxnSpPr/>
          <p:nvPr/>
        </p:nvCxnSpPr>
        <p:spPr>
          <a:xfrm flipH="1">
            <a:off x="4256675" y="2637046"/>
            <a:ext cx="2268691" cy="67970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7" name="Straight Arrow Connector 46"/>
          <p:cNvCxnSpPr/>
          <p:nvPr/>
        </p:nvCxnSpPr>
        <p:spPr>
          <a:xfrm flipH="1">
            <a:off x="3186544" y="2510707"/>
            <a:ext cx="2417418" cy="78524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8" name="Straight Arrow Connector 47"/>
          <p:cNvCxnSpPr/>
          <p:nvPr/>
        </p:nvCxnSpPr>
        <p:spPr>
          <a:xfrm flipH="1">
            <a:off x="3211312" y="2794654"/>
            <a:ext cx="1702366" cy="51707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9" name="Straight Arrow Connector 48"/>
          <p:cNvCxnSpPr/>
          <p:nvPr/>
        </p:nvCxnSpPr>
        <p:spPr>
          <a:xfrm flipV="1">
            <a:off x="2588688" y="2788495"/>
            <a:ext cx="2340174" cy="53455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0" name="Straight Arrow Connector 49"/>
          <p:cNvCxnSpPr/>
          <p:nvPr/>
        </p:nvCxnSpPr>
        <p:spPr>
          <a:xfrm flipH="1" flipV="1">
            <a:off x="4859899" y="2786149"/>
            <a:ext cx="1789070" cy="53816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1" name="Straight Arrow Connector 50"/>
          <p:cNvCxnSpPr/>
          <p:nvPr/>
        </p:nvCxnSpPr>
        <p:spPr>
          <a:xfrm flipH="1" flipV="1">
            <a:off x="5544538" y="2485593"/>
            <a:ext cx="1094725" cy="84210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2" name="Straight Arrow Connector 51"/>
          <p:cNvCxnSpPr/>
          <p:nvPr/>
        </p:nvCxnSpPr>
        <p:spPr>
          <a:xfrm flipH="1" flipV="1">
            <a:off x="2100946" y="2720268"/>
            <a:ext cx="521312" cy="60509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3" name="Straight Arrow Connector 52"/>
          <p:cNvCxnSpPr/>
          <p:nvPr/>
        </p:nvCxnSpPr>
        <p:spPr>
          <a:xfrm flipH="1" flipV="1">
            <a:off x="2100945" y="2720268"/>
            <a:ext cx="2236341" cy="58007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4" name="Straight Arrow Connector 53"/>
          <p:cNvCxnSpPr/>
          <p:nvPr/>
        </p:nvCxnSpPr>
        <p:spPr>
          <a:xfrm flipH="1" flipV="1">
            <a:off x="2517486" y="2448451"/>
            <a:ext cx="1804493" cy="86510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5" name="Straight Arrow Connector 54"/>
          <p:cNvCxnSpPr/>
          <p:nvPr/>
        </p:nvCxnSpPr>
        <p:spPr>
          <a:xfrm flipH="1" flipV="1">
            <a:off x="4271981" y="3298478"/>
            <a:ext cx="2938208" cy="2062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6" name="Straight Arrow Connector 55"/>
          <p:cNvCxnSpPr/>
          <p:nvPr/>
        </p:nvCxnSpPr>
        <p:spPr>
          <a:xfrm flipH="1">
            <a:off x="4271982" y="2919757"/>
            <a:ext cx="3409918" cy="38967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7" name="Straight Arrow Connector 56"/>
          <p:cNvCxnSpPr/>
          <p:nvPr/>
        </p:nvCxnSpPr>
        <p:spPr>
          <a:xfrm flipH="1" flipV="1">
            <a:off x="1838338" y="3257745"/>
            <a:ext cx="2499884" cy="3988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8" name="Straight Arrow Connector 57"/>
          <p:cNvCxnSpPr/>
          <p:nvPr/>
        </p:nvCxnSpPr>
        <p:spPr>
          <a:xfrm flipH="1">
            <a:off x="6940590" y="3298855"/>
            <a:ext cx="251272" cy="72262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9" name="Straight Arrow Connector 58"/>
          <p:cNvCxnSpPr/>
          <p:nvPr/>
        </p:nvCxnSpPr>
        <p:spPr>
          <a:xfrm flipH="1" flipV="1">
            <a:off x="6946312" y="3966405"/>
            <a:ext cx="218324" cy="81602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60" name="Straight Arrow Connector 59"/>
          <p:cNvCxnSpPr/>
          <p:nvPr/>
        </p:nvCxnSpPr>
        <p:spPr>
          <a:xfrm flipH="1" flipV="1">
            <a:off x="5544538" y="2485593"/>
            <a:ext cx="117539" cy="82940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61" name="Straight Arrow Connector 60"/>
          <p:cNvCxnSpPr/>
          <p:nvPr/>
        </p:nvCxnSpPr>
        <p:spPr>
          <a:xfrm flipH="1" flipV="1">
            <a:off x="4859900" y="2774788"/>
            <a:ext cx="826803" cy="52818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62" name="Straight Arrow Connector 61"/>
          <p:cNvCxnSpPr/>
          <p:nvPr/>
        </p:nvCxnSpPr>
        <p:spPr>
          <a:xfrm flipH="1" flipV="1">
            <a:off x="6933579" y="3977450"/>
            <a:ext cx="641507" cy="4331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63" name="Straight Arrow Connector 62"/>
          <p:cNvCxnSpPr/>
          <p:nvPr/>
        </p:nvCxnSpPr>
        <p:spPr>
          <a:xfrm flipH="1">
            <a:off x="5151173" y="2408625"/>
            <a:ext cx="1987692" cy="88847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64" name="Straight Arrow Connector 63"/>
          <p:cNvCxnSpPr/>
          <p:nvPr/>
        </p:nvCxnSpPr>
        <p:spPr>
          <a:xfrm flipH="1">
            <a:off x="5128124" y="2645154"/>
            <a:ext cx="1385894" cy="65807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65" name="Straight Arrow Connector 64"/>
          <p:cNvCxnSpPr/>
          <p:nvPr/>
        </p:nvCxnSpPr>
        <p:spPr>
          <a:xfrm flipH="1" flipV="1">
            <a:off x="4879804" y="2782072"/>
            <a:ext cx="286209" cy="54249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66" name="Straight Arrow Connector 65"/>
          <p:cNvCxnSpPr/>
          <p:nvPr/>
        </p:nvCxnSpPr>
        <p:spPr>
          <a:xfrm flipV="1">
            <a:off x="5623080" y="2645405"/>
            <a:ext cx="881547" cy="65975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67" name="Straight Arrow Connector 66"/>
          <p:cNvCxnSpPr/>
          <p:nvPr/>
        </p:nvCxnSpPr>
        <p:spPr>
          <a:xfrm flipV="1">
            <a:off x="5638049" y="2919758"/>
            <a:ext cx="2043850" cy="36807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68" name="Straight Arrow Connector 67"/>
          <p:cNvCxnSpPr/>
          <p:nvPr/>
        </p:nvCxnSpPr>
        <p:spPr>
          <a:xfrm flipH="1">
            <a:off x="6219323" y="2919757"/>
            <a:ext cx="1462577" cy="39606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69" name="Straight Arrow Connector 68"/>
          <p:cNvCxnSpPr/>
          <p:nvPr/>
        </p:nvCxnSpPr>
        <p:spPr>
          <a:xfrm flipV="1">
            <a:off x="4848264" y="2790593"/>
            <a:ext cx="49976" cy="53933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70" name="Straight Arrow Connector 69"/>
          <p:cNvCxnSpPr/>
          <p:nvPr/>
        </p:nvCxnSpPr>
        <p:spPr>
          <a:xfrm flipH="1" flipV="1">
            <a:off x="2100945" y="2720267"/>
            <a:ext cx="3090298" cy="59137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71" name="Straight Arrow Connector 70"/>
          <p:cNvCxnSpPr/>
          <p:nvPr/>
        </p:nvCxnSpPr>
        <p:spPr>
          <a:xfrm flipH="1" flipV="1">
            <a:off x="2100945" y="2720268"/>
            <a:ext cx="2777930" cy="57968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72" name="Straight Arrow Connector 71"/>
          <p:cNvCxnSpPr/>
          <p:nvPr/>
        </p:nvCxnSpPr>
        <p:spPr>
          <a:xfrm flipH="1" flipV="1">
            <a:off x="2517485" y="2448450"/>
            <a:ext cx="2356538" cy="85421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73" name="Straight Arrow Connector 72"/>
          <p:cNvCxnSpPr/>
          <p:nvPr/>
        </p:nvCxnSpPr>
        <p:spPr>
          <a:xfrm flipH="1" flipV="1">
            <a:off x="4044216" y="2359570"/>
            <a:ext cx="1132325" cy="94893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74" name="Straight Arrow Connector 73"/>
          <p:cNvCxnSpPr/>
          <p:nvPr/>
        </p:nvCxnSpPr>
        <p:spPr>
          <a:xfrm flipH="1" flipV="1">
            <a:off x="3233006" y="2654887"/>
            <a:ext cx="1639456" cy="67628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75" name="Straight Arrow Connector 74"/>
          <p:cNvCxnSpPr/>
          <p:nvPr/>
        </p:nvCxnSpPr>
        <p:spPr>
          <a:xfrm flipH="1" flipV="1">
            <a:off x="4044216" y="2359570"/>
            <a:ext cx="823806" cy="96344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76" name="Straight Arrow Connector 75"/>
          <p:cNvCxnSpPr/>
          <p:nvPr/>
        </p:nvCxnSpPr>
        <p:spPr>
          <a:xfrm flipH="1" flipV="1">
            <a:off x="2517486" y="2448451"/>
            <a:ext cx="1271531" cy="89621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77" name="Straight Arrow Connector 76"/>
          <p:cNvCxnSpPr/>
          <p:nvPr/>
        </p:nvCxnSpPr>
        <p:spPr>
          <a:xfrm flipH="1" flipV="1">
            <a:off x="2100945" y="2720267"/>
            <a:ext cx="1684049" cy="59753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78" name="Straight Arrow Connector 77"/>
          <p:cNvCxnSpPr/>
          <p:nvPr/>
        </p:nvCxnSpPr>
        <p:spPr>
          <a:xfrm flipH="1">
            <a:off x="4823494" y="2919758"/>
            <a:ext cx="2858405" cy="39212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79" name="Straight Arrow Connector 78"/>
          <p:cNvCxnSpPr/>
          <p:nvPr/>
        </p:nvCxnSpPr>
        <p:spPr>
          <a:xfrm flipH="1">
            <a:off x="5145171" y="2919757"/>
            <a:ext cx="2536728" cy="37742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80" name="Straight Arrow Connector 79"/>
          <p:cNvCxnSpPr/>
          <p:nvPr/>
        </p:nvCxnSpPr>
        <p:spPr>
          <a:xfrm flipH="1">
            <a:off x="3758775" y="2919758"/>
            <a:ext cx="3923124" cy="40394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81" name="Straight Arrow Connector 80"/>
          <p:cNvCxnSpPr/>
          <p:nvPr/>
        </p:nvCxnSpPr>
        <p:spPr>
          <a:xfrm flipH="1">
            <a:off x="3768250" y="2522023"/>
            <a:ext cx="1835396" cy="79369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82" name="Straight Arrow Connector 81"/>
          <p:cNvCxnSpPr/>
          <p:nvPr/>
        </p:nvCxnSpPr>
        <p:spPr>
          <a:xfrm flipH="1">
            <a:off x="3754319" y="2796451"/>
            <a:ext cx="1149561" cy="50412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83" name="Straight Arrow Connector 82"/>
          <p:cNvCxnSpPr/>
          <p:nvPr/>
        </p:nvCxnSpPr>
        <p:spPr>
          <a:xfrm flipV="1">
            <a:off x="3772527" y="2359569"/>
            <a:ext cx="271689" cy="98372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84" name="Straight Arrow Connector 83"/>
          <p:cNvCxnSpPr/>
          <p:nvPr/>
        </p:nvCxnSpPr>
        <p:spPr>
          <a:xfrm flipH="1" flipV="1">
            <a:off x="3261360" y="2643783"/>
            <a:ext cx="516320" cy="67459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85" name="Straight Arrow Connector 84"/>
          <p:cNvCxnSpPr/>
          <p:nvPr/>
        </p:nvCxnSpPr>
        <p:spPr>
          <a:xfrm flipH="1" flipV="1">
            <a:off x="6215561" y="3964992"/>
            <a:ext cx="957919" cy="81486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86" name="Straight Arrow Connector 85"/>
          <p:cNvCxnSpPr/>
          <p:nvPr/>
        </p:nvCxnSpPr>
        <p:spPr>
          <a:xfrm flipH="1">
            <a:off x="3751638" y="3988305"/>
            <a:ext cx="3819637" cy="75695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87" name="Straight Arrow Connector 86"/>
          <p:cNvCxnSpPr/>
          <p:nvPr/>
        </p:nvCxnSpPr>
        <p:spPr>
          <a:xfrm flipH="1" flipV="1">
            <a:off x="3765311" y="4747237"/>
            <a:ext cx="3404550" cy="1922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88" name="Straight Arrow Connector 87"/>
          <p:cNvCxnSpPr/>
          <p:nvPr/>
        </p:nvCxnSpPr>
        <p:spPr>
          <a:xfrm flipH="1">
            <a:off x="3766246" y="2656501"/>
            <a:ext cx="2732187" cy="64430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89" name="Straight Arrow Connector 88"/>
          <p:cNvCxnSpPr/>
          <p:nvPr/>
        </p:nvCxnSpPr>
        <p:spPr>
          <a:xfrm>
            <a:off x="5932354" y="4756119"/>
            <a:ext cx="1239339" cy="813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90" name="Straight Arrow Connector 89"/>
          <p:cNvCxnSpPr/>
          <p:nvPr/>
        </p:nvCxnSpPr>
        <p:spPr>
          <a:xfrm>
            <a:off x="4743856" y="4750401"/>
            <a:ext cx="2427837" cy="1537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91" name="Straight Arrow Connector 90"/>
          <p:cNvCxnSpPr/>
          <p:nvPr/>
        </p:nvCxnSpPr>
        <p:spPr>
          <a:xfrm flipH="1" flipV="1">
            <a:off x="3266992" y="2665308"/>
            <a:ext cx="1507520" cy="210932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92" name="Straight Arrow Connector 91"/>
          <p:cNvCxnSpPr/>
          <p:nvPr/>
        </p:nvCxnSpPr>
        <p:spPr>
          <a:xfrm flipH="1" flipV="1">
            <a:off x="1905581" y="3937205"/>
            <a:ext cx="2891875" cy="81990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93" name="Straight Arrow Connector 92"/>
          <p:cNvCxnSpPr/>
          <p:nvPr/>
        </p:nvCxnSpPr>
        <p:spPr>
          <a:xfrm flipH="1" flipV="1">
            <a:off x="3269992" y="2678263"/>
            <a:ext cx="503897" cy="209636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94" name="Straight Arrow Connector 93"/>
          <p:cNvCxnSpPr/>
          <p:nvPr/>
        </p:nvCxnSpPr>
        <p:spPr>
          <a:xfrm flipH="1">
            <a:off x="3742934" y="3757054"/>
            <a:ext cx="3818154" cy="99774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95" name="Straight Arrow Connector 94"/>
          <p:cNvCxnSpPr/>
          <p:nvPr/>
        </p:nvCxnSpPr>
        <p:spPr>
          <a:xfrm flipV="1">
            <a:off x="6849078" y="3738909"/>
            <a:ext cx="697113" cy="105936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96" name="Straight Arrow Connector 95"/>
          <p:cNvCxnSpPr/>
          <p:nvPr/>
        </p:nvCxnSpPr>
        <p:spPr>
          <a:xfrm flipH="1" flipV="1">
            <a:off x="1904912" y="3956266"/>
            <a:ext cx="5011445" cy="81373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97" name="Straight Arrow Connector 96"/>
          <p:cNvCxnSpPr/>
          <p:nvPr/>
        </p:nvCxnSpPr>
        <p:spPr>
          <a:xfrm flipH="1" flipV="1">
            <a:off x="1896136" y="3947181"/>
            <a:ext cx="4065620" cy="81405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98" name="Straight Arrow Connector 97"/>
          <p:cNvCxnSpPr/>
          <p:nvPr/>
        </p:nvCxnSpPr>
        <p:spPr>
          <a:xfrm flipH="1" flipV="1">
            <a:off x="4816372" y="3978286"/>
            <a:ext cx="2375489" cy="79629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99" name="Straight Arrow Connector 98"/>
          <p:cNvCxnSpPr/>
          <p:nvPr/>
        </p:nvCxnSpPr>
        <p:spPr>
          <a:xfrm flipH="1" flipV="1">
            <a:off x="5129636" y="3981576"/>
            <a:ext cx="2077452" cy="79815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00" name="Straight Arrow Connector 99"/>
          <p:cNvCxnSpPr/>
          <p:nvPr/>
        </p:nvCxnSpPr>
        <p:spPr>
          <a:xfrm flipH="1" flipV="1">
            <a:off x="5635485" y="3991762"/>
            <a:ext cx="1941844" cy="1540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01" name="Straight Arrow Connector 100"/>
          <p:cNvCxnSpPr/>
          <p:nvPr/>
        </p:nvCxnSpPr>
        <p:spPr>
          <a:xfrm flipH="1" flipV="1">
            <a:off x="5595158" y="3321134"/>
            <a:ext cx="1583747" cy="144886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02" name="Straight Arrow Connector 101"/>
          <p:cNvCxnSpPr/>
          <p:nvPr/>
        </p:nvCxnSpPr>
        <p:spPr>
          <a:xfrm flipV="1">
            <a:off x="1675152" y="3991553"/>
            <a:ext cx="2109356" cy="24053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03" name="Straight Arrow Connector 102"/>
          <p:cNvCxnSpPr/>
          <p:nvPr/>
        </p:nvCxnSpPr>
        <p:spPr>
          <a:xfrm flipH="1" flipV="1">
            <a:off x="4226491" y="3978022"/>
            <a:ext cx="2994614" cy="79153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04" name="Straight Arrow Connector 103"/>
          <p:cNvCxnSpPr/>
          <p:nvPr/>
        </p:nvCxnSpPr>
        <p:spPr>
          <a:xfrm flipH="1">
            <a:off x="1675153" y="3984761"/>
            <a:ext cx="2611459" cy="24732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05" name="Straight Arrow Connector 104"/>
          <p:cNvCxnSpPr/>
          <p:nvPr/>
        </p:nvCxnSpPr>
        <p:spPr>
          <a:xfrm flipH="1">
            <a:off x="1675153" y="3991487"/>
            <a:ext cx="4025834" cy="24059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06" name="Straight Arrow Connector 105"/>
          <p:cNvCxnSpPr/>
          <p:nvPr/>
        </p:nvCxnSpPr>
        <p:spPr>
          <a:xfrm flipV="1">
            <a:off x="5628402" y="2415448"/>
            <a:ext cx="1479188" cy="88778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07" name="Straight Arrow Connector 106"/>
          <p:cNvCxnSpPr/>
          <p:nvPr/>
        </p:nvCxnSpPr>
        <p:spPr>
          <a:xfrm flipH="1">
            <a:off x="3781298" y="3279579"/>
            <a:ext cx="1892772" cy="146280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08" name="Straight Arrow Connector 107"/>
          <p:cNvCxnSpPr/>
          <p:nvPr/>
        </p:nvCxnSpPr>
        <p:spPr>
          <a:xfrm flipH="1">
            <a:off x="1675153" y="3984056"/>
            <a:ext cx="3519779" cy="24802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09" name="Straight Arrow Connector 108"/>
          <p:cNvCxnSpPr/>
          <p:nvPr/>
        </p:nvCxnSpPr>
        <p:spPr>
          <a:xfrm flipH="1">
            <a:off x="1675153" y="3978971"/>
            <a:ext cx="3212345" cy="253114"/>
          </a:xfrm>
          <a:prstGeom prst="straightConnector1">
            <a:avLst/>
          </a:prstGeom>
          <a:noFill/>
          <a:ln w="9525" cap="flat" cmpd="sng" algn="ctr">
            <a:solidFill>
              <a:srgbClr val="0070C0"/>
            </a:solidFill>
            <a:prstDash val="solid"/>
            <a:miter lim="800000"/>
            <a:headEnd type="triangle" w="med" len="med"/>
            <a:tailEnd type="triangle" w="med" len="med"/>
          </a:ln>
          <a:effectLst/>
        </p:spPr>
      </p:cxnSp>
      <p:pic>
        <p:nvPicPr>
          <p:cNvPr id="110" name="Picture 10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92756" y="2050312"/>
            <a:ext cx="1011650" cy="667586"/>
          </a:xfrm>
          <a:prstGeom prst="rect">
            <a:avLst/>
          </a:prstGeom>
        </p:spPr>
      </p:pic>
      <p:grpSp>
        <p:nvGrpSpPr>
          <p:cNvPr id="111" name="Group 110"/>
          <p:cNvGrpSpPr/>
          <p:nvPr/>
        </p:nvGrpSpPr>
        <p:grpSpPr>
          <a:xfrm>
            <a:off x="3646648" y="1677967"/>
            <a:ext cx="1011650" cy="667586"/>
            <a:chOff x="5133973" y="725767"/>
            <a:chExt cx="1375914" cy="907964"/>
          </a:xfrm>
        </p:grpSpPr>
        <p:pic>
          <p:nvPicPr>
            <p:cNvPr id="112" name="Picture 1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33973" y="725767"/>
              <a:ext cx="1375914" cy="907964"/>
            </a:xfrm>
            <a:prstGeom prst="rect">
              <a:avLst/>
            </a:prstGeom>
          </p:spPr>
        </p:pic>
        <p:pic>
          <p:nvPicPr>
            <p:cNvPr id="113" name="Picture 1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4730" y="1266817"/>
              <a:ext cx="914400" cy="109652"/>
            </a:xfrm>
            <a:prstGeom prst="rect">
              <a:avLst/>
            </a:prstGeom>
          </p:spPr>
        </p:pic>
      </p:grpSp>
      <p:pic>
        <p:nvPicPr>
          <p:cNvPr id="114" name="Picture 1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16982" y="3037822"/>
            <a:ext cx="1011650" cy="667586"/>
          </a:xfrm>
          <a:prstGeom prst="rect">
            <a:avLst/>
          </a:prstGeom>
        </p:spPr>
      </p:pic>
      <p:pic>
        <p:nvPicPr>
          <p:cNvPr id="115" name="Picture 1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57706" y="1929144"/>
            <a:ext cx="1011650" cy="667586"/>
          </a:xfrm>
          <a:prstGeom prst="rect">
            <a:avLst/>
          </a:prstGeom>
        </p:spPr>
      </p:pic>
      <p:grpSp>
        <p:nvGrpSpPr>
          <p:cNvPr id="116" name="Group 115"/>
          <p:cNvGrpSpPr/>
          <p:nvPr/>
        </p:nvGrpSpPr>
        <p:grpSpPr>
          <a:xfrm>
            <a:off x="7486128" y="3770880"/>
            <a:ext cx="1011650" cy="667586"/>
            <a:chOff x="10413979" y="3960950"/>
            <a:chExt cx="1375914" cy="907964"/>
          </a:xfrm>
        </p:grpSpPr>
        <p:pic>
          <p:nvPicPr>
            <p:cNvPr id="117" name="Picture 1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13979" y="3960950"/>
              <a:ext cx="1375914" cy="907964"/>
            </a:xfrm>
            <a:prstGeom prst="rect">
              <a:avLst/>
            </a:prstGeom>
          </p:spPr>
        </p:pic>
        <p:pic>
          <p:nvPicPr>
            <p:cNvPr id="118" name="Picture 1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8749" y="4456888"/>
              <a:ext cx="1097280" cy="248478"/>
            </a:xfrm>
            <a:prstGeom prst="rect">
              <a:avLst/>
            </a:prstGeom>
          </p:spPr>
        </p:pic>
      </p:grpSp>
      <p:grpSp>
        <p:nvGrpSpPr>
          <p:cNvPr id="119" name="Group 118"/>
          <p:cNvGrpSpPr/>
          <p:nvPr/>
        </p:nvGrpSpPr>
        <p:grpSpPr>
          <a:xfrm>
            <a:off x="2710363" y="1872211"/>
            <a:ext cx="1130075" cy="745736"/>
            <a:chOff x="3759811" y="1371601"/>
            <a:chExt cx="1664840" cy="1098627"/>
          </a:xfrm>
        </p:grpSpPr>
        <p:pic>
          <p:nvPicPr>
            <p:cNvPr id="120" name="Picture 1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59811" y="1371601"/>
              <a:ext cx="1664840" cy="1098627"/>
            </a:xfrm>
            <a:prstGeom prst="rect">
              <a:avLst/>
            </a:prstGeom>
          </p:spPr>
        </p:pic>
        <p:grpSp>
          <p:nvGrpSpPr>
            <p:cNvPr id="121" name="Group 120"/>
            <p:cNvGrpSpPr/>
            <p:nvPr/>
          </p:nvGrpSpPr>
          <p:grpSpPr>
            <a:xfrm>
              <a:off x="4031903" y="1686139"/>
              <a:ext cx="1120654" cy="658748"/>
              <a:chOff x="3992920" y="1695234"/>
              <a:chExt cx="1097280" cy="645008"/>
            </a:xfrm>
          </p:grpSpPr>
          <p:pic>
            <p:nvPicPr>
              <p:cNvPr id="122" name="Picture 1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2920" y="1960380"/>
                <a:ext cx="1097280" cy="379862"/>
              </a:xfrm>
              <a:prstGeom prst="rect">
                <a:avLst/>
              </a:prstGeom>
            </p:spPr>
          </p:pic>
          <p:pic>
            <p:nvPicPr>
              <p:cNvPr id="123" name="Picture 1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94939" y="1695234"/>
                <a:ext cx="914400" cy="281611"/>
              </a:xfrm>
              <a:prstGeom prst="rect">
                <a:avLst/>
              </a:prstGeom>
              <a:noFill/>
              <a:ln>
                <a:noFill/>
              </a:ln>
            </p:spPr>
          </p:pic>
        </p:grpSp>
      </p:grpSp>
      <p:pic>
        <p:nvPicPr>
          <p:cNvPr id="124" name="Picture 1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9793" y="2753879"/>
            <a:ext cx="1011650" cy="667586"/>
          </a:xfrm>
          <a:prstGeom prst="rect">
            <a:avLst/>
          </a:prstGeom>
        </p:spPr>
      </p:pic>
      <p:grpSp>
        <p:nvGrpSpPr>
          <p:cNvPr id="125" name="Group 124"/>
          <p:cNvGrpSpPr/>
          <p:nvPr/>
        </p:nvGrpSpPr>
        <p:grpSpPr>
          <a:xfrm>
            <a:off x="2308312" y="3339290"/>
            <a:ext cx="4527378" cy="650436"/>
            <a:chOff x="3456878" y="3375250"/>
            <a:chExt cx="6157548" cy="884638"/>
          </a:xfrm>
        </p:grpSpPr>
        <p:sp>
          <p:nvSpPr>
            <p:cNvPr id="126" name="Rectangle 125"/>
            <p:cNvSpPr/>
            <p:nvPr/>
          </p:nvSpPr>
          <p:spPr bwMode="auto">
            <a:xfrm>
              <a:off x="3456878" y="3375250"/>
              <a:ext cx="6157548" cy="884638"/>
            </a:xfrm>
            <a:prstGeom prst="rect">
              <a:avLst/>
            </a:prstGeom>
            <a:solidFill>
              <a:schemeClr val="tx1"/>
            </a:solidFill>
            <a:ln w="34925">
              <a:solidFill>
                <a:srgbClr val="0070C0"/>
              </a:solidFill>
              <a:headEnd type="none" w="med" len="med"/>
              <a:tailEnd type="none" w="med" len="med"/>
            </a:ln>
            <a:effectLst>
              <a:softEdge rad="1524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27" name="Group 126"/>
            <p:cNvGrpSpPr/>
            <p:nvPr/>
          </p:nvGrpSpPr>
          <p:grpSpPr>
            <a:xfrm>
              <a:off x="3681239" y="3530443"/>
              <a:ext cx="5708824" cy="574253"/>
              <a:chOff x="3099639" y="3512051"/>
              <a:chExt cx="6363235" cy="640080"/>
            </a:xfrm>
          </p:grpSpPr>
          <p:pic>
            <p:nvPicPr>
              <p:cNvPr id="128" name="Picture 1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99639" y="3512051"/>
                <a:ext cx="452941" cy="631064"/>
              </a:xfrm>
              <a:prstGeom prst="rect">
                <a:avLst/>
              </a:prstGeom>
            </p:spPr>
          </p:pic>
          <p:pic>
            <p:nvPicPr>
              <p:cNvPr id="129" name="Picture 12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65193" y="3512051"/>
                <a:ext cx="343978" cy="627254"/>
              </a:xfrm>
              <a:prstGeom prst="rect">
                <a:avLst/>
              </a:prstGeom>
            </p:spPr>
          </p:pic>
          <p:pic>
            <p:nvPicPr>
              <p:cNvPr id="130" name="Picture 12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95658" y="3512051"/>
                <a:ext cx="1221396" cy="626854"/>
              </a:xfrm>
              <a:prstGeom prst="rect">
                <a:avLst/>
              </a:prstGeom>
            </p:spPr>
          </p:pic>
          <p:pic>
            <p:nvPicPr>
              <p:cNvPr id="131" name="Picture 13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66599" y="3512051"/>
                <a:ext cx="373380" cy="640080"/>
              </a:xfrm>
              <a:prstGeom prst="rect">
                <a:avLst/>
              </a:prstGeom>
            </p:spPr>
          </p:pic>
          <p:pic>
            <p:nvPicPr>
              <p:cNvPr id="132" name="Picture 13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581889" y="3512051"/>
                <a:ext cx="373380" cy="640080"/>
              </a:xfrm>
              <a:prstGeom prst="rect">
                <a:avLst/>
              </a:prstGeom>
            </p:spPr>
          </p:pic>
          <p:pic>
            <p:nvPicPr>
              <p:cNvPr id="133" name="Picture 13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04426" y="3512051"/>
                <a:ext cx="1221396" cy="626854"/>
              </a:xfrm>
              <a:prstGeom prst="rect">
                <a:avLst/>
              </a:prstGeom>
            </p:spPr>
          </p:pic>
          <p:pic>
            <p:nvPicPr>
              <p:cNvPr id="134" name="Picture 13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27878" y="3512051"/>
                <a:ext cx="1221396" cy="626854"/>
              </a:xfrm>
              <a:prstGeom prst="rect">
                <a:avLst/>
              </a:prstGeom>
            </p:spPr>
          </p:pic>
          <p:pic>
            <p:nvPicPr>
              <p:cNvPr id="135" name="Picture 13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44800" y="3512051"/>
                <a:ext cx="343978" cy="627254"/>
              </a:xfrm>
              <a:prstGeom prst="rect">
                <a:avLst/>
              </a:prstGeom>
            </p:spPr>
          </p:pic>
          <p:pic>
            <p:nvPicPr>
              <p:cNvPr id="136" name="Picture 13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09933" y="3512051"/>
                <a:ext cx="452941" cy="631064"/>
              </a:xfrm>
              <a:prstGeom prst="rect">
                <a:avLst/>
              </a:prstGeom>
            </p:spPr>
          </p:pic>
        </p:grpSp>
      </p:grpSp>
      <p:grpSp>
        <p:nvGrpSpPr>
          <p:cNvPr id="137" name="Group 136"/>
          <p:cNvGrpSpPr/>
          <p:nvPr/>
        </p:nvGrpSpPr>
        <p:grpSpPr>
          <a:xfrm>
            <a:off x="1863079" y="1762290"/>
            <a:ext cx="1011650" cy="667586"/>
            <a:chOff x="2422314" y="1325042"/>
            <a:chExt cx="1375914" cy="907964"/>
          </a:xfrm>
        </p:grpSpPr>
        <p:pic>
          <p:nvPicPr>
            <p:cNvPr id="138" name="Picture 13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22314" y="1325042"/>
              <a:ext cx="1375914" cy="907964"/>
            </a:xfrm>
            <a:prstGeom prst="rect">
              <a:avLst/>
            </a:prstGeom>
          </p:spPr>
        </p:pic>
        <p:sp>
          <p:nvSpPr>
            <p:cNvPr id="139" name="Oval 138"/>
            <p:cNvSpPr/>
            <p:nvPr/>
          </p:nvSpPr>
          <p:spPr bwMode="auto">
            <a:xfrm rot="16652055">
              <a:off x="2631028" y="1842622"/>
              <a:ext cx="201415" cy="171798"/>
            </a:xfrm>
            <a:prstGeom prst="ellipse">
              <a:avLst/>
            </a:prstGeom>
            <a:solidFill>
              <a:srgbClr val="2BAE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140" name="Picture 13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6371" y="2090475"/>
            <a:ext cx="1011650" cy="667586"/>
          </a:xfrm>
          <a:prstGeom prst="rect">
            <a:avLst/>
          </a:prstGeom>
        </p:spPr>
      </p:pic>
      <p:grpSp>
        <p:nvGrpSpPr>
          <p:cNvPr id="141" name="Group 140"/>
          <p:cNvGrpSpPr/>
          <p:nvPr/>
        </p:nvGrpSpPr>
        <p:grpSpPr>
          <a:xfrm>
            <a:off x="911248" y="3308962"/>
            <a:ext cx="1011650" cy="667586"/>
            <a:chOff x="1520867" y="3620731"/>
            <a:chExt cx="1375914" cy="907964"/>
          </a:xfrm>
        </p:grpSpPr>
        <p:pic>
          <p:nvPicPr>
            <p:cNvPr id="142" name="Picture 14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0867" y="3620731"/>
              <a:ext cx="1375914" cy="907964"/>
            </a:xfrm>
            <a:prstGeom prst="rect">
              <a:avLst/>
            </a:prstGeom>
          </p:spPr>
        </p:pic>
        <p:pic>
          <p:nvPicPr>
            <p:cNvPr id="143" name="Picture 14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835920" y="4067039"/>
              <a:ext cx="745808" cy="205740"/>
            </a:xfrm>
            <a:prstGeom prst="rect">
              <a:avLst/>
            </a:prstGeom>
          </p:spPr>
        </p:pic>
      </p:grpSp>
      <p:cxnSp>
        <p:nvCxnSpPr>
          <p:cNvPr id="144" name="Straight Arrow Connector 143"/>
          <p:cNvCxnSpPr/>
          <p:nvPr/>
        </p:nvCxnSpPr>
        <p:spPr>
          <a:xfrm>
            <a:off x="6850623" y="4767243"/>
            <a:ext cx="346337" cy="14"/>
          </a:xfrm>
          <a:prstGeom prst="straightConnector1">
            <a:avLst/>
          </a:prstGeom>
          <a:noFill/>
          <a:ln w="9525" cap="flat" cmpd="sng" algn="ctr">
            <a:solidFill>
              <a:srgbClr val="0070C0"/>
            </a:solidFill>
            <a:prstDash val="solid"/>
            <a:miter lim="800000"/>
            <a:headEnd type="triangle" w="med" len="med"/>
            <a:tailEnd type="triangle" w="med" len="med"/>
          </a:ln>
          <a:effectLst/>
        </p:spPr>
      </p:cxnSp>
      <p:pic>
        <p:nvPicPr>
          <p:cNvPr id="145" name="Picture 14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046" y="3452875"/>
            <a:ext cx="1011650" cy="667586"/>
          </a:xfrm>
          <a:prstGeom prst="rect">
            <a:avLst/>
          </a:prstGeom>
        </p:spPr>
      </p:pic>
      <p:pic>
        <p:nvPicPr>
          <p:cNvPr id="146" name="Picture 14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986" y="3967887"/>
            <a:ext cx="1011650" cy="667586"/>
          </a:xfrm>
          <a:prstGeom prst="rect">
            <a:avLst/>
          </a:prstGeom>
        </p:spPr>
      </p:pic>
      <p:grpSp>
        <p:nvGrpSpPr>
          <p:cNvPr id="147" name="Group 146"/>
          <p:cNvGrpSpPr/>
          <p:nvPr/>
        </p:nvGrpSpPr>
        <p:grpSpPr>
          <a:xfrm>
            <a:off x="1003048" y="4646495"/>
            <a:ext cx="5510636" cy="1212749"/>
            <a:chOff x="1707123" y="5153141"/>
            <a:chExt cx="7494847" cy="1649424"/>
          </a:xfrm>
        </p:grpSpPr>
        <p:grpSp>
          <p:nvGrpSpPr>
            <p:cNvPr id="148" name="Group 147"/>
            <p:cNvGrpSpPr/>
            <p:nvPr/>
          </p:nvGrpSpPr>
          <p:grpSpPr>
            <a:xfrm>
              <a:off x="1707123" y="5153141"/>
              <a:ext cx="2850114" cy="1649424"/>
              <a:chOff x="2147654" y="5153141"/>
              <a:chExt cx="2850114" cy="1649424"/>
            </a:xfrm>
          </p:grpSpPr>
          <p:pic>
            <p:nvPicPr>
              <p:cNvPr id="187" name="Picture 18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147654" y="5153141"/>
                <a:ext cx="975495" cy="1298665"/>
              </a:xfrm>
              <a:prstGeom prst="rect">
                <a:avLst/>
              </a:prstGeom>
            </p:spPr>
          </p:pic>
          <p:sp>
            <p:nvSpPr>
              <p:cNvPr id="188" name="Rectangle 187"/>
              <p:cNvSpPr/>
              <p:nvPr/>
            </p:nvSpPr>
            <p:spPr>
              <a:xfrm>
                <a:off x="2587205" y="6494721"/>
                <a:ext cx="2410563" cy="307844"/>
              </a:xfrm>
              <a:prstGeom prst="rect">
                <a:avLst/>
              </a:prstGeom>
              <a:ln w="19050">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822377" fontAlgn="base">
                  <a:spcAft>
                    <a:spcPct val="0"/>
                  </a:spcAft>
                  <a:defRPr/>
                </a:pPr>
                <a:r>
                  <a:rPr lang="en-US" sz="1471" dirty="0" err="1">
                    <a:ln>
                      <a:solidFill>
                        <a:srgbClr val="FFFFFF">
                          <a:alpha val="0"/>
                        </a:srgbClr>
                      </a:solidFill>
                    </a:ln>
                    <a:solidFill>
                      <a:srgbClr val="505050"/>
                    </a:solidFill>
                    <a:latin typeface="Segoe UI Light" panose="020B0502040204020203" pitchFamily="34" charset="0"/>
                    <a:cs typeface="Segoe UI Light" panose="020B0502040204020203" pitchFamily="34" charset="0"/>
                  </a:rPr>
                  <a:t>Iskolai</a:t>
                </a:r>
                <a:r>
                  <a:rPr lang="en-US" sz="1471" dirty="0">
                    <a:ln>
                      <a:solidFill>
                        <a:srgbClr val="FFFFFF">
                          <a:alpha val="0"/>
                        </a:srgbClr>
                      </a:solidFill>
                    </a:ln>
                    <a:solidFill>
                      <a:srgbClr val="505050"/>
                    </a:solidFill>
                    <a:latin typeface="Segoe UI Light" panose="020B0502040204020203" pitchFamily="34" charset="0"/>
                    <a:cs typeface="Segoe UI Light" panose="020B0502040204020203" pitchFamily="34" charset="0"/>
                  </a:rPr>
                  <a:t> </a:t>
                </a:r>
                <a:r>
                  <a:rPr lang="en-US" sz="1471" dirty="0" err="1">
                    <a:ln>
                      <a:solidFill>
                        <a:srgbClr val="FFFFFF">
                          <a:alpha val="0"/>
                        </a:srgbClr>
                      </a:solidFill>
                    </a:ln>
                    <a:solidFill>
                      <a:srgbClr val="505050"/>
                    </a:solidFill>
                    <a:latin typeface="Segoe UI Light" panose="020B0502040204020203" pitchFamily="34" charset="0"/>
                    <a:cs typeface="Segoe UI Light" panose="020B0502040204020203" pitchFamily="34" charset="0"/>
                  </a:rPr>
                  <a:t>infrastruktúra</a:t>
                </a:r>
                <a:endParaRPr lang="en-US" sz="1471" dirty="0">
                  <a:ln>
                    <a:solidFill>
                      <a:srgbClr val="FFFFFF">
                        <a:alpha val="0"/>
                      </a:srgbClr>
                    </a:solidFill>
                  </a:ln>
                  <a:solidFill>
                    <a:srgbClr val="505050"/>
                  </a:solidFill>
                  <a:latin typeface="Segoe UI Light" panose="020B0502040204020203" pitchFamily="34" charset="0"/>
                  <a:cs typeface="Segoe UI Light" panose="020B0502040204020203" pitchFamily="34" charset="0"/>
                </a:endParaRPr>
              </a:p>
            </p:txBody>
          </p:sp>
          <p:grpSp>
            <p:nvGrpSpPr>
              <p:cNvPr id="189" name="Group 4"/>
              <p:cNvGrpSpPr>
                <a:grpSpLocks noChangeAspect="1"/>
              </p:cNvGrpSpPr>
              <p:nvPr/>
            </p:nvGrpSpPr>
            <p:grpSpPr bwMode="auto">
              <a:xfrm>
                <a:off x="3204647" y="5565653"/>
                <a:ext cx="1181100" cy="882650"/>
                <a:chOff x="2108" y="3767"/>
                <a:chExt cx="744" cy="556"/>
              </a:xfrm>
            </p:grpSpPr>
            <p:sp>
              <p:nvSpPr>
                <p:cNvPr id="190" name="AutoShape 3"/>
                <p:cNvSpPr>
                  <a:spLocks noChangeAspect="1" noChangeArrowheads="1" noTextEdit="1"/>
                </p:cNvSpPr>
                <p:nvPr/>
              </p:nvSpPr>
              <p:spPr bwMode="auto">
                <a:xfrm>
                  <a:off x="2108" y="3767"/>
                  <a:ext cx="744" cy="5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191" name="Freeform 5"/>
                <p:cNvSpPr>
                  <a:spLocks/>
                </p:cNvSpPr>
                <p:nvPr/>
              </p:nvSpPr>
              <p:spPr bwMode="auto">
                <a:xfrm>
                  <a:off x="2369" y="3768"/>
                  <a:ext cx="221" cy="48"/>
                </a:xfrm>
                <a:custGeom>
                  <a:avLst/>
                  <a:gdLst>
                    <a:gd name="T0" fmla="*/ 404 w 404"/>
                    <a:gd name="T1" fmla="*/ 88 h 88"/>
                    <a:gd name="T2" fmla="*/ 323 w 404"/>
                    <a:gd name="T3" fmla="*/ 0 h 88"/>
                    <a:gd name="T4" fmla="*/ 81 w 404"/>
                    <a:gd name="T5" fmla="*/ 0 h 88"/>
                    <a:gd name="T6" fmla="*/ 0 w 404"/>
                    <a:gd name="T7" fmla="*/ 88 h 88"/>
                  </a:gdLst>
                  <a:ahLst/>
                  <a:cxnLst>
                    <a:cxn ang="0">
                      <a:pos x="T0" y="T1"/>
                    </a:cxn>
                    <a:cxn ang="0">
                      <a:pos x="T2" y="T3"/>
                    </a:cxn>
                    <a:cxn ang="0">
                      <a:pos x="T4" y="T5"/>
                    </a:cxn>
                    <a:cxn ang="0">
                      <a:pos x="T6" y="T7"/>
                    </a:cxn>
                  </a:cxnLst>
                  <a:rect l="0" t="0" r="r" b="b"/>
                  <a:pathLst>
                    <a:path w="404" h="88">
                      <a:moveTo>
                        <a:pt x="404" y="88"/>
                      </a:moveTo>
                      <a:cubicBezTo>
                        <a:pt x="404" y="39"/>
                        <a:pt x="368" y="0"/>
                        <a:pt x="323" y="0"/>
                      </a:cubicBezTo>
                      <a:cubicBezTo>
                        <a:pt x="81" y="0"/>
                        <a:pt x="81" y="0"/>
                        <a:pt x="81" y="0"/>
                      </a:cubicBezTo>
                      <a:cubicBezTo>
                        <a:pt x="36" y="0"/>
                        <a:pt x="0" y="39"/>
                        <a:pt x="0" y="88"/>
                      </a:cubicBezTo>
                    </a:path>
                  </a:pathLst>
                </a:custGeom>
                <a:solidFill>
                  <a:srgbClr val="0070C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192" name="Freeform 6"/>
                <p:cNvSpPr>
                  <a:spLocks noEditPoints="1"/>
                </p:cNvSpPr>
                <p:nvPr/>
              </p:nvSpPr>
              <p:spPr bwMode="auto">
                <a:xfrm>
                  <a:off x="2371" y="4195"/>
                  <a:ext cx="217" cy="128"/>
                </a:xfrm>
                <a:custGeom>
                  <a:avLst/>
                  <a:gdLst>
                    <a:gd name="T0" fmla="*/ 0 w 396"/>
                    <a:gd name="T1" fmla="*/ 0 h 234"/>
                    <a:gd name="T2" fmla="*/ 0 w 396"/>
                    <a:gd name="T3" fmla="*/ 146 h 234"/>
                    <a:gd name="T4" fmla="*/ 88 w 396"/>
                    <a:gd name="T5" fmla="*/ 234 h 234"/>
                    <a:gd name="T6" fmla="*/ 308 w 396"/>
                    <a:gd name="T7" fmla="*/ 234 h 234"/>
                    <a:gd name="T8" fmla="*/ 396 w 396"/>
                    <a:gd name="T9" fmla="*/ 146 h 234"/>
                    <a:gd name="T10" fmla="*/ 396 w 396"/>
                    <a:gd name="T11" fmla="*/ 0 h 234"/>
                    <a:gd name="T12" fmla="*/ 0 w 396"/>
                    <a:gd name="T13" fmla="*/ 0 h 234"/>
                    <a:gd name="T14" fmla="*/ 198 w 396"/>
                    <a:gd name="T15" fmla="*/ 178 h 234"/>
                    <a:gd name="T16" fmla="*/ 137 w 396"/>
                    <a:gd name="T17" fmla="*/ 117 h 234"/>
                    <a:gd name="T18" fmla="*/ 198 w 396"/>
                    <a:gd name="T19" fmla="*/ 57 h 234"/>
                    <a:gd name="T20" fmla="*/ 259 w 396"/>
                    <a:gd name="T21" fmla="*/ 117 h 234"/>
                    <a:gd name="T22" fmla="*/ 198 w 396"/>
                    <a:gd name="T23" fmla="*/ 17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234">
                      <a:moveTo>
                        <a:pt x="0" y="0"/>
                      </a:moveTo>
                      <a:cubicBezTo>
                        <a:pt x="0" y="146"/>
                        <a:pt x="0" y="146"/>
                        <a:pt x="0" y="146"/>
                      </a:cubicBezTo>
                      <a:cubicBezTo>
                        <a:pt x="0" y="195"/>
                        <a:pt x="40" y="234"/>
                        <a:pt x="88" y="234"/>
                      </a:cubicBezTo>
                      <a:cubicBezTo>
                        <a:pt x="308" y="234"/>
                        <a:pt x="308" y="234"/>
                        <a:pt x="308" y="234"/>
                      </a:cubicBezTo>
                      <a:cubicBezTo>
                        <a:pt x="356" y="234"/>
                        <a:pt x="396" y="195"/>
                        <a:pt x="396" y="146"/>
                      </a:cubicBezTo>
                      <a:cubicBezTo>
                        <a:pt x="396" y="0"/>
                        <a:pt x="396" y="0"/>
                        <a:pt x="396" y="0"/>
                      </a:cubicBezTo>
                      <a:lnTo>
                        <a:pt x="0" y="0"/>
                      </a:lnTo>
                      <a:close/>
                      <a:moveTo>
                        <a:pt x="198" y="178"/>
                      </a:moveTo>
                      <a:cubicBezTo>
                        <a:pt x="165" y="178"/>
                        <a:pt x="137" y="151"/>
                        <a:pt x="137" y="117"/>
                      </a:cubicBezTo>
                      <a:cubicBezTo>
                        <a:pt x="137" y="84"/>
                        <a:pt x="165" y="57"/>
                        <a:pt x="198" y="57"/>
                      </a:cubicBezTo>
                      <a:cubicBezTo>
                        <a:pt x="231" y="57"/>
                        <a:pt x="259" y="84"/>
                        <a:pt x="259" y="117"/>
                      </a:cubicBezTo>
                      <a:cubicBezTo>
                        <a:pt x="259" y="151"/>
                        <a:pt x="231" y="178"/>
                        <a:pt x="198" y="178"/>
                      </a:cubicBezTo>
                      <a:close/>
                    </a:path>
                  </a:pathLst>
                </a:custGeom>
                <a:solidFill>
                  <a:srgbClr val="002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193" name="Rectangle 7"/>
                <p:cNvSpPr>
                  <a:spLocks noChangeArrowheads="1"/>
                </p:cNvSpPr>
                <p:nvPr/>
              </p:nvSpPr>
              <p:spPr bwMode="auto">
                <a:xfrm>
                  <a:off x="2474" y="4247"/>
                  <a:ext cx="11" cy="25"/>
                </a:xfrm>
                <a:prstGeom prst="rect">
                  <a:avLst/>
                </a:prstGeom>
                <a:solidFill>
                  <a:srgbClr val="00206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194" name="Rectangle 8"/>
                <p:cNvSpPr>
                  <a:spLocks noChangeArrowheads="1"/>
                </p:cNvSpPr>
                <p:nvPr/>
              </p:nvSpPr>
              <p:spPr bwMode="auto">
                <a:xfrm>
                  <a:off x="2371" y="3847"/>
                  <a:ext cx="217" cy="317"/>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195" name="Freeform 9"/>
                <p:cNvSpPr>
                  <a:spLocks/>
                </p:cNvSpPr>
                <p:nvPr/>
              </p:nvSpPr>
              <p:spPr bwMode="auto">
                <a:xfrm>
                  <a:off x="2371" y="3847"/>
                  <a:ext cx="217" cy="317"/>
                </a:xfrm>
                <a:custGeom>
                  <a:avLst/>
                  <a:gdLst>
                    <a:gd name="T0" fmla="*/ 217 w 217"/>
                    <a:gd name="T1" fmla="*/ 0 h 317"/>
                    <a:gd name="T2" fmla="*/ 0 w 217"/>
                    <a:gd name="T3" fmla="*/ 317 h 317"/>
                    <a:gd name="T4" fmla="*/ 217 w 217"/>
                    <a:gd name="T5" fmla="*/ 317 h 317"/>
                    <a:gd name="T6" fmla="*/ 217 w 217"/>
                    <a:gd name="T7" fmla="*/ 0 h 317"/>
                  </a:gdLst>
                  <a:ahLst/>
                  <a:cxnLst>
                    <a:cxn ang="0">
                      <a:pos x="T0" y="T1"/>
                    </a:cxn>
                    <a:cxn ang="0">
                      <a:pos x="T2" y="T3"/>
                    </a:cxn>
                    <a:cxn ang="0">
                      <a:pos x="T4" y="T5"/>
                    </a:cxn>
                    <a:cxn ang="0">
                      <a:pos x="T6" y="T7"/>
                    </a:cxn>
                  </a:cxnLst>
                  <a:rect l="0" t="0" r="r" b="b"/>
                  <a:pathLst>
                    <a:path w="217" h="317">
                      <a:moveTo>
                        <a:pt x="217" y="0"/>
                      </a:moveTo>
                      <a:lnTo>
                        <a:pt x="0" y="317"/>
                      </a:lnTo>
                      <a:lnTo>
                        <a:pt x="217" y="317"/>
                      </a:lnTo>
                      <a:lnTo>
                        <a:pt x="217" y="0"/>
                      </a:lnTo>
                      <a:close/>
                    </a:path>
                  </a:pathLst>
                </a:custGeom>
                <a:solidFill>
                  <a:srgbClr val="002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196" name="Rectangle 10"/>
                <p:cNvSpPr>
                  <a:spLocks noChangeArrowheads="1"/>
                </p:cNvSpPr>
                <p:nvPr/>
              </p:nvSpPr>
              <p:spPr bwMode="auto">
                <a:xfrm>
                  <a:off x="2451" y="3922"/>
                  <a:ext cx="57" cy="59"/>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197" name="Rectangle 11"/>
                <p:cNvSpPr>
                  <a:spLocks noChangeArrowheads="1"/>
                </p:cNvSpPr>
                <p:nvPr/>
              </p:nvSpPr>
              <p:spPr bwMode="auto">
                <a:xfrm>
                  <a:off x="2428" y="4001"/>
                  <a:ext cx="36" cy="35"/>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198" name="Rectangle 12"/>
                <p:cNvSpPr>
                  <a:spLocks noChangeArrowheads="1"/>
                </p:cNvSpPr>
                <p:nvPr/>
              </p:nvSpPr>
              <p:spPr bwMode="auto">
                <a:xfrm>
                  <a:off x="2495" y="4001"/>
                  <a:ext cx="36" cy="35"/>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199" name="Rectangle 13"/>
                <p:cNvSpPr>
                  <a:spLocks noChangeArrowheads="1"/>
                </p:cNvSpPr>
                <p:nvPr/>
              </p:nvSpPr>
              <p:spPr bwMode="auto">
                <a:xfrm>
                  <a:off x="2395" y="4054"/>
                  <a:ext cx="36" cy="35"/>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00" name="Rectangle 14"/>
                <p:cNvSpPr>
                  <a:spLocks noChangeArrowheads="1"/>
                </p:cNvSpPr>
                <p:nvPr/>
              </p:nvSpPr>
              <p:spPr bwMode="auto">
                <a:xfrm>
                  <a:off x="2463" y="4054"/>
                  <a:ext cx="35" cy="35"/>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01" name="Rectangle 15"/>
                <p:cNvSpPr>
                  <a:spLocks noChangeArrowheads="1"/>
                </p:cNvSpPr>
                <p:nvPr/>
              </p:nvSpPr>
              <p:spPr bwMode="auto">
                <a:xfrm>
                  <a:off x="2528" y="4054"/>
                  <a:ext cx="36" cy="35"/>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02" name="Line 16"/>
                <p:cNvSpPr>
                  <a:spLocks noChangeShapeType="1"/>
                </p:cNvSpPr>
                <p:nvPr/>
              </p:nvSpPr>
              <p:spPr bwMode="auto">
                <a:xfrm flipH="1">
                  <a:off x="2441" y="3972"/>
                  <a:ext cx="32" cy="37"/>
                </a:xfrm>
                <a:prstGeom prst="line">
                  <a:avLst/>
                </a:prstGeom>
                <a:noFill/>
                <a:ln w="9525" cap="flat">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03" name="Line 17"/>
                <p:cNvSpPr>
                  <a:spLocks noChangeShapeType="1"/>
                </p:cNvSpPr>
                <p:nvPr/>
              </p:nvSpPr>
              <p:spPr bwMode="auto">
                <a:xfrm flipH="1">
                  <a:off x="2413" y="4026"/>
                  <a:ext cx="32" cy="37"/>
                </a:xfrm>
                <a:prstGeom prst="line">
                  <a:avLst/>
                </a:prstGeom>
                <a:noFill/>
                <a:ln w="9525" cap="flat">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04" name="Line 18"/>
                <p:cNvSpPr>
                  <a:spLocks noChangeShapeType="1"/>
                </p:cNvSpPr>
                <p:nvPr/>
              </p:nvSpPr>
              <p:spPr bwMode="auto">
                <a:xfrm>
                  <a:off x="2487" y="3972"/>
                  <a:ext cx="32" cy="37"/>
                </a:xfrm>
                <a:prstGeom prst="line">
                  <a:avLst/>
                </a:prstGeom>
                <a:noFill/>
                <a:ln w="9525" cap="flat">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05" name="Line 19"/>
                <p:cNvSpPr>
                  <a:spLocks noChangeShapeType="1"/>
                </p:cNvSpPr>
                <p:nvPr/>
              </p:nvSpPr>
              <p:spPr bwMode="auto">
                <a:xfrm>
                  <a:off x="2515" y="4026"/>
                  <a:ext cx="32" cy="37"/>
                </a:xfrm>
                <a:prstGeom prst="line">
                  <a:avLst/>
                </a:prstGeom>
                <a:noFill/>
                <a:ln w="9525" cap="flat">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06" name="Line 20"/>
                <p:cNvSpPr>
                  <a:spLocks noChangeShapeType="1"/>
                </p:cNvSpPr>
                <p:nvPr/>
              </p:nvSpPr>
              <p:spPr bwMode="auto">
                <a:xfrm>
                  <a:off x="2448" y="4026"/>
                  <a:ext cx="33" cy="37"/>
                </a:xfrm>
                <a:prstGeom prst="line">
                  <a:avLst/>
                </a:prstGeom>
                <a:noFill/>
                <a:ln w="9525" cap="flat">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07" name="Freeform 21"/>
                <p:cNvSpPr>
                  <a:spLocks/>
                </p:cNvSpPr>
                <p:nvPr/>
              </p:nvSpPr>
              <p:spPr bwMode="auto">
                <a:xfrm>
                  <a:off x="2631" y="3768"/>
                  <a:ext cx="221" cy="48"/>
                </a:xfrm>
                <a:custGeom>
                  <a:avLst/>
                  <a:gdLst>
                    <a:gd name="T0" fmla="*/ 404 w 404"/>
                    <a:gd name="T1" fmla="*/ 88 h 88"/>
                    <a:gd name="T2" fmla="*/ 324 w 404"/>
                    <a:gd name="T3" fmla="*/ 0 h 88"/>
                    <a:gd name="T4" fmla="*/ 81 w 404"/>
                    <a:gd name="T5" fmla="*/ 0 h 88"/>
                    <a:gd name="T6" fmla="*/ 0 w 404"/>
                    <a:gd name="T7" fmla="*/ 88 h 88"/>
                  </a:gdLst>
                  <a:ahLst/>
                  <a:cxnLst>
                    <a:cxn ang="0">
                      <a:pos x="T0" y="T1"/>
                    </a:cxn>
                    <a:cxn ang="0">
                      <a:pos x="T2" y="T3"/>
                    </a:cxn>
                    <a:cxn ang="0">
                      <a:pos x="T4" y="T5"/>
                    </a:cxn>
                    <a:cxn ang="0">
                      <a:pos x="T6" y="T7"/>
                    </a:cxn>
                  </a:cxnLst>
                  <a:rect l="0" t="0" r="r" b="b"/>
                  <a:pathLst>
                    <a:path w="404" h="88">
                      <a:moveTo>
                        <a:pt x="404" y="88"/>
                      </a:moveTo>
                      <a:cubicBezTo>
                        <a:pt x="404" y="39"/>
                        <a:pt x="368" y="0"/>
                        <a:pt x="324" y="0"/>
                      </a:cubicBezTo>
                      <a:cubicBezTo>
                        <a:pt x="81" y="0"/>
                        <a:pt x="81" y="0"/>
                        <a:pt x="81" y="0"/>
                      </a:cubicBezTo>
                      <a:cubicBezTo>
                        <a:pt x="36" y="0"/>
                        <a:pt x="0" y="39"/>
                        <a:pt x="0" y="88"/>
                      </a:cubicBezTo>
                    </a:path>
                  </a:pathLst>
                </a:custGeom>
                <a:solidFill>
                  <a:srgbClr val="0070C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08" name="Freeform 22"/>
                <p:cNvSpPr>
                  <a:spLocks noEditPoints="1"/>
                </p:cNvSpPr>
                <p:nvPr/>
              </p:nvSpPr>
              <p:spPr bwMode="auto">
                <a:xfrm>
                  <a:off x="2633" y="4195"/>
                  <a:ext cx="216" cy="128"/>
                </a:xfrm>
                <a:custGeom>
                  <a:avLst/>
                  <a:gdLst>
                    <a:gd name="T0" fmla="*/ 0 w 396"/>
                    <a:gd name="T1" fmla="*/ 0 h 234"/>
                    <a:gd name="T2" fmla="*/ 0 w 396"/>
                    <a:gd name="T3" fmla="*/ 146 h 234"/>
                    <a:gd name="T4" fmla="*/ 88 w 396"/>
                    <a:gd name="T5" fmla="*/ 234 h 234"/>
                    <a:gd name="T6" fmla="*/ 308 w 396"/>
                    <a:gd name="T7" fmla="*/ 234 h 234"/>
                    <a:gd name="T8" fmla="*/ 396 w 396"/>
                    <a:gd name="T9" fmla="*/ 146 h 234"/>
                    <a:gd name="T10" fmla="*/ 396 w 396"/>
                    <a:gd name="T11" fmla="*/ 0 h 234"/>
                    <a:gd name="T12" fmla="*/ 0 w 396"/>
                    <a:gd name="T13" fmla="*/ 0 h 234"/>
                    <a:gd name="T14" fmla="*/ 198 w 396"/>
                    <a:gd name="T15" fmla="*/ 178 h 234"/>
                    <a:gd name="T16" fmla="*/ 138 w 396"/>
                    <a:gd name="T17" fmla="*/ 117 h 234"/>
                    <a:gd name="T18" fmla="*/ 198 w 396"/>
                    <a:gd name="T19" fmla="*/ 57 h 234"/>
                    <a:gd name="T20" fmla="*/ 259 w 396"/>
                    <a:gd name="T21" fmla="*/ 117 h 234"/>
                    <a:gd name="T22" fmla="*/ 198 w 396"/>
                    <a:gd name="T23" fmla="*/ 17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234">
                      <a:moveTo>
                        <a:pt x="0" y="0"/>
                      </a:moveTo>
                      <a:cubicBezTo>
                        <a:pt x="0" y="146"/>
                        <a:pt x="0" y="146"/>
                        <a:pt x="0" y="146"/>
                      </a:cubicBezTo>
                      <a:cubicBezTo>
                        <a:pt x="0" y="195"/>
                        <a:pt x="40" y="234"/>
                        <a:pt x="88" y="234"/>
                      </a:cubicBezTo>
                      <a:cubicBezTo>
                        <a:pt x="308" y="234"/>
                        <a:pt x="308" y="234"/>
                        <a:pt x="308" y="234"/>
                      </a:cubicBezTo>
                      <a:cubicBezTo>
                        <a:pt x="356" y="234"/>
                        <a:pt x="396" y="195"/>
                        <a:pt x="396" y="146"/>
                      </a:cubicBezTo>
                      <a:cubicBezTo>
                        <a:pt x="396" y="0"/>
                        <a:pt x="396" y="0"/>
                        <a:pt x="396" y="0"/>
                      </a:cubicBezTo>
                      <a:lnTo>
                        <a:pt x="0" y="0"/>
                      </a:lnTo>
                      <a:close/>
                      <a:moveTo>
                        <a:pt x="198" y="178"/>
                      </a:moveTo>
                      <a:cubicBezTo>
                        <a:pt x="165" y="178"/>
                        <a:pt x="138" y="151"/>
                        <a:pt x="138" y="117"/>
                      </a:cubicBezTo>
                      <a:cubicBezTo>
                        <a:pt x="138" y="84"/>
                        <a:pt x="165" y="57"/>
                        <a:pt x="198" y="57"/>
                      </a:cubicBezTo>
                      <a:cubicBezTo>
                        <a:pt x="232" y="57"/>
                        <a:pt x="259" y="84"/>
                        <a:pt x="259" y="117"/>
                      </a:cubicBezTo>
                      <a:cubicBezTo>
                        <a:pt x="259" y="151"/>
                        <a:pt x="232" y="178"/>
                        <a:pt x="198" y="178"/>
                      </a:cubicBezTo>
                      <a:close/>
                    </a:path>
                  </a:pathLst>
                </a:custGeom>
                <a:solidFill>
                  <a:srgbClr val="002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09" name="Rectangle 23"/>
                <p:cNvSpPr>
                  <a:spLocks noChangeArrowheads="1"/>
                </p:cNvSpPr>
                <p:nvPr/>
              </p:nvSpPr>
              <p:spPr bwMode="auto">
                <a:xfrm>
                  <a:off x="2736" y="4247"/>
                  <a:ext cx="11" cy="25"/>
                </a:xfrm>
                <a:prstGeom prst="rect">
                  <a:avLst/>
                </a:prstGeom>
                <a:solidFill>
                  <a:srgbClr val="00206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10" name="Rectangle 24"/>
                <p:cNvSpPr>
                  <a:spLocks noChangeArrowheads="1"/>
                </p:cNvSpPr>
                <p:nvPr/>
              </p:nvSpPr>
              <p:spPr bwMode="auto">
                <a:xfrm>
                  <a:off x="2633" y="3847"/>
                  <a:ext cx="216" cy="317"/>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11" name="Freeform 25"/>
                <p:cNvSpPr>
                  <a:spLocks/>
                </p:cNvSpPr>
                <p:nvPr/>
              </p:nvSpPr>
              <p:spPr bwMode="auto">
                <a:xfrm>
                  <a:off x="2633" y="3847"/>
                  <a:ext cx="216" cy="317"/>
                </a:xfrm>
                <a:custGeom>
                  <a:avLst/>
                  <a:gdLst>
                    <a:gd name="T0" fmla="*/ 216 w 216"/>
                    <a:gd name="T1" fmla="*/ 0 h 317"/>
                    <a:gd name="T2" fmla="*/ 0 w 216"/>
                    <a:gd name="T3" fmla="*/ 317 h 317"/>
                    <a:gd name="T4" fmla="*/ 216 w 216"/>
                    <a:gd name="T5" fmla="*/ 317 h 317"/>
                    <a:gd name="T6" fmla="*/ 216 w 216"/>
                    <a:gd name="T7" fmla="*/ 0 h 317"/>
                  </a:gdLst>
                  <a:ahLst/>
                  <a:cxnLst>
                    <a:cxn ang="0">
                      <a:pos x="T0" y="T1"/>
                    </a:cxn>
                    <a:cxn ang="0">
                      <a:pos x="T2" y="T3"/>
                    </a:cxn>
                    <a:cxn ang="0">
                      <a:pos x="T4" y="T5"/>
                    </a:cxn>
                    <a:cxn ang="0">
                      <a:pos x="T6" y="T7"/>
                    </a:cxn>
                  </a:cxnLst>
                  <a:rect l="0" t="0" r="r" b="b"/>
                  <a:pathLst>
                    <a:path w="216" h="317">
                      <a:moveTo>
                        <a:pt x="216" y="0"/>
                      </a:moveTo>
                      <a:lnTo>
                        <a:pt x="0" y="317"/>
                      </a:lnTo>
                      <a:lnTo>
                        <a:pt x="216" y="317"/>
                      </a:lnTo>
                      <a:lnTo>
                        <a:pt x="216" y="0"/>
                      </a:lnTo>
                      <a:close/>
                    </a:path>
                  </a:pathLst>
                </a:custGeom>
                <a:solidFill>
                  <a:srgbClr val="002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12" name="Freeform 26"/>
                <p:cNvSpPr>
                  <a:spLocks noEditPoints="1"/>
                </p:cNvSpPr>
                <p:nvPr/>
              </p:nvSpPr>
              <p:spPr bwMode="auto">
                <a:xfrm>
                  <a:off x="2724" y="3976"/>
                  <a:ext cx="93" cy="93"/>
                </a:xfrm>
                <a:custGeom>
                  <a:avLst/>
                  <a:gdLst>
                    <a:gd name="T0" fmla="*/ 84 w 169"/>
                    <a:gd name="T1" fmla="*/ 0 h 170"/>
                    <a:gd name="T2" fmla="*/ 0 w 169"/>
                    <a:gd name="T3" fmla="*/ 85 h 170"/>
                    <a:gd name="T4" fmla="*/ 84 w 169"/>
                    <a:gd name="T5" fmla="*/ 170 h 170"/>
                    <a:gd name="T6" fmla="*/ 169 w 169"/>
                    <a:gd name="T7" fmla="*/ 85 h 170"/>
                    <a:gd name="T8" fmla="*/ 84 w 169"/>
                    <a:gd name="T9" fmla="*/ 0 h 170"/>
                    <a:gd name="T10" fmla="*/ 84 w 169"/>
                    <a:gd name="T11" fmla="*/ 116 h 170"/>
                    <a:gd name="T12" fmla="*/ 54 w 169"/>
                    <a:gd name="T13" fmla="*/ 85 h 170"/>
                    <a:gd name="T14" fmla="*/ 84 w 169"/>
                    <a:gd name="T15" fmla="*/ 54 h 170"/>
                    <a:gd name="T16" fmla="*/ 115 w 169"/>
                    <a:gd name="T17" fmla="*/ 85 h 170"/>
                    <a:gd name="T18" fmla="*/ 84 w 169"/>
                    <a:gd name="T19"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70">
                      <a:moveTo>
                        <a:pt x="84" y="0"/>
                      </a:moveTo>
                      <a:cubicBezTo>
                        <a:pt x="38" y="0"/>
                        <a:pt x="0" y="38"/>
                        <a:pt x="0" y="85"/>
                      </a:cubicBezTo>
                      <a:cubicBezTo>
                        <a:pt x="0" y="132"/>
                        <a:pt x="38" y="170"/>
                        <a:pt x="84" y="170"/>
                      </a:cubicBezTo>
                      <a:cubicBezTo>
                        <a:pt x="131" y="170"/>
                        <a:pt x="169" y="132"/>
                        <a:pt x="169" y="85"/>
                      </a:cubicBezTo>
                      <a:cubicBezTo>
                        <a:pt x="169" y="38"/>
                        <a:pt x="131" y="0"/>
                        <a:pt x="84" y="0"/>
                      </a:cubicBezTo>
                      <a:close/>
                      <a:moveTo>
                        <a:pt x="84" y="116"/>
                      </a:moveTo>
                      <a:cubicBezTo>
                        <a:pt x="68" y="116"/>
                        <a:pt x="54" y="102"/>
                        <a:pt x="54" y="85"/>
                      </a:cubicBezTo>
                      <a:cubicBezTo>
                        <a:pt x="54" y="68"/>
                        <a:pt x="68" y="54"/>
                        <a:pt x="84" y="54"/>
                      </a:cubicBezTo>
                      <a:cubicBezTo>
                        <a:pt x="101" y="54"/>
                        <a:pt x="115" y="68"/>
                        <a:pt x="115" y="85"/>
                      </a:cubicBezTo>
                      <a:cubicBezTo>
                        <a:pt x="115" y="102"/>
                        <a:pt x="101" y="116"/>
                        <a:pt x="84" y="116"/>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13" name="Freeform 27"/>
                <p:cNvSpPr>
                  <a:spLocks/>
                </p:cNvSpPr>
                <p:nvPr/>
              </p:nvSpPr>
              <p:spPr bwMode="auto">
                <a:xfrm>
                  <a:off x="2666" y="3943"/>
                  <a:ext cx="104" cy="38"/>
                </a:xfrm>
                <a:custGeom>
                  <a:avLst/>
                  <a:gdLst>
                    <a:gd name="T0" fmla="*/ 191 w 191"/>
                    <a:gd name="T1" fmla="*/ 8 h 69"/>
                    <a:gd name="T2" fmla="*/ 191 w 191"/>
                    <a:gd name="T3" fmla="*/ 42 h 69"/>
                    <a:gd name="T4" fmla="*/ 125 w 191"/>
                    <a:gd name="T5" fmla="*/ 69 h 69"/>
                    <a:gd name="T6" fmla="*/ 0 w 191"/>
                    <a:gd name="T7" fmla="*/ 69 h 69"/>
                    <a:gd name="T8" fmla="*/ 0 w 191"/>
                    <a:gd name="T9" fmla="*/ 10 h 69"/>
                    <a:gd name="T10" fmla="*/ 53 w 191"/>
                    <a:gd name="T11" fmla="*/ 10 h 69"/>
                    <a:gd name="T12" fmla="*/ 53 w 191"/>
                    <a:gd name="T13" fmla="*/ 0 h 69"/>
                    <a:gd name="T14" fmla="*/ 139 w 191"/>
                    <a:gd name="T15" fmla="*/ 0 h 69"/>
                    <a:gd name="T16" fmla="*/ 139 w 191"/>
                    <a:gd name="T17" fmla="*/ 9 h 69"/>
                    <a:gd name="T18" fmla="*/ 191 w 191"/>
                    <a:gd name="T19"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69">
                      <a:moveTo>
                        <a:pt x="191" y="8"/>
                      </a:moveTo>
                      <a:cubicBezTo>
                        <a:pt x="191" y="42"/>
                        <a:pt x="191" y="42"/>
                        <a:pt x="191" y="42"/>
                      </a:cubicBezTo>
                      <a:cubicBezTo>
                        <a:pt x="191" y="42"/>
                        <a:pt x="151" y="43"/>
                        <a:pt x="125" y="69"/>
                      </a:cubicBezTo>
                      <a:cubicBezTo>
                        <a:pt x="0" y="69"/>
                        <a:pt x="0" y="69"/>
                        <a:pt x="0" y="69"/>
                      </a:cubicBezTo>
                      <a:cubicBezTo>
                        <a:pt x="0" y="10"/>
                        <a:pt x="0" y="10"/>
                        <a:pt x="0" y="10"/>
                      </a:cubicBezTo>
                      <a:cubicBezTo>
                        <a:pt x="53" y="10"/>
                        <a:pt x="53" y="10"/>
                        <a:pt x="53" y="10"/>
                      </a:cubicBezTo>
                      <a:cubicBezTo>
                        <a:pt x="53" y="0"/>
                        <a:pt x="53" y="0"/>
                        <a:pt x="53" y="0"/>
                      </a:cubicBezTo>
                      <a:cubicBezTo>
                        <a:pt x="139" y="0"/>
                        <a:pt x="139" y="0"/>
                        <a:pt x="139" y="0"/>
                      </a:cubicBezTo>
                      <a:cubicBezTo>
                        <a:pt x="139" y="9"/>
                        <a:pt x="139" y="9"/>
                        <a:pt x="139" y="9"/>
                      </a:cubicBezTo>
                      <a:lnTo>
                        <a:pt x="191" y="8"/>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14" name="Freeform 28"/>
                <p:cNvSpPr>
                  <a:spLocks/>
                </p:cNvSpPr>
                <p:nvPr/>
              </p:nvSpPr>
              <p:spPr bwMode="auto">
                <a:xfrm>
                  <a:off x="2666" y="3987"/>
                  <a:ext cx="62" cy="37"/>
                </a:xfrm>
                <a:custGeom>
                  <a:avLst/>
                  <a:gdLst>
                    <a:gd name="T0" fmla="*/ 113 w 113"/>
                    <a:gd name="T1" fmla="*/ 0 h 68"/>
                    <a:gd name="T2" fmla="*/ 89 w 113"/>
                    <a:gd name="T3" fmla="*/ 68 h 68"/>
                    <a:gd name="T4" fmla="*/ 0 w 113"/>
                    <a:gd name="T5" fmla="*/ 68 h 68"/>
                    <a:gd name="T6" fmla="*/ 0 w 113"/>
                    <a:gd name="T7" fmla="*/ 10 h 68"/>
                    <a:gd name="T8" fmla="*/ 57 w 113"/>
                    <a:gd name="T9" fmla="*/ 10 h 68"/>
                    <a:gd name="T10" fmla="*/ 57 w 113"/>
                    <a:gd name="T11" fmla="*/ 0 h 68"/>
                    <a:gd name="T12" fmla="*/ 113 w 113"/>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13" h="68">
                      <a:moveTo>
                        <a:pt x="113" y="0"/>
                      </a:moveTo>
                      <a:cubicBezTo>
                        <a:pt x="113" y="0"/>
                        <a:pt x="89" y="20"/>
                        <a:pt x="89" y="68"/>
                      </a:cubicBezTo>
                      <a:cubicBezTo>
                        <a:pt x="0" y="68"/>
                        <a:pt x="0" y="68"/>
                        <a:pt x="0" y="68"/>
                      </a:cubicBezTo>
                      <a:cubicBezTo>
                        <a:pt x="0" y="10"/>
                        <a:pt x="0" y="10"/>
                        <a:pt x="0" y="10"/>
                      </a:cubicBezTo>
                      <a:cubicBezTo>
                        <a:pt x="57" y="10"/>
                        <a:pt x="57" y="10"/>
                        <a:pt x="57" y="10"/>
                      </a:cubicBezTo>
                      <a:cubicBezTo>
                        <a:pt x="57" y="0"/>
                        <a:pt x="57" y="0"/>
                        <a:pt x="57" y="0"/>
                      </a:cubicBezTo>
                      <a:lnTo>
                        <a:pt x="113"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15" name="Freeform 29"/>
                <p:cNvSpPr>
                  <a:spLocks/>
                </p:cNvSpPr>
                <p:nvPr/>
              </p:nvSpPr>
              <p:spPr bwMode="auto">
                <a:xfrm>
                  <a:off x="2666" y="4029"/>
                  <a:ext cx="71" cy="40"/>
                </a:xfrm>
                <a:custGeom>
                  <a:avLst/>
                  <a:gdLst>
                    <a:gd name="T0" fmla="*/ 89 w 131"/>
                    <a:gd name="T1" fmla="*/ 0 h 72"/>
                    <a:gd name="T2" fmla="*/ 131 w 131"/>
                    <a:gd name="T3" fmla="*/ 72 h 72"/>
                    <a:gd name="T4" fmla="*/ 0 w 131"/>
                    <a:gd name="T5" fmla="*/ 72 h 72"/>
                    <a:gd name="T6" fmla="*/ 0 w 131"/>
                    <a:gd name="T7" fmla="*/ 10 h 72"/>
                    <a:gd name="T8" fmla="*/ 52 w 131"/>
                    <a:gd name="T9" fmla="*/ 10 h 72"/>
                    <a:gd name="T10" fmla="*/ 52 w 131"/>
                    <a:gd name="T11" fmla="*/ 0 h 72"/>
                    <a:gd name="T12" fmla="*/ 89 w 13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31" h="72">
                      <a:moveTo>
                        <a:pt x="89" y="0"/>
                      </a:moveTo>
                      <a:cubicBezTo>
                        <a:pt x="89" y="0"/>
                        <a:pt x="88" y="39"/>
                        <a:pt x="131" y="72"/>
                      </a:cubicBezTo>
                      <a:cubicBezTo>
                        <a:pt x="0" y="72"/>
                        <a:pt x="0" y="72"/>
                        <a:pt x="0" y="72"/>
                      </a:cubicBezTo>
                      <a:cubicBezTo>
                        <a:pt x="0" y="10"/>
                        <a:pt x="0" y="10"/>
                        <a:pt x="0" y="10"/>
                      </a:cubicBezTo>
                      <a:cubicBezTo>
                        <a:pt x="52" y="10"/>
                        <a:pt x="52" y="10"/>
                        <a:pt x="52" y="10"/>
                      </a:cubicBezTo>
                      <a:cubicBezTo>
                        <a:pt x="52" y="0"/>
                        <a:pt x="52" y="0"/>
                        <a:pt x="52" y="0"/>
                      </a:cubicBezTo>
                      <a:lnTo>
                        <a:pt x="89"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16" name="Freeform 30"/>
                <p:cNvSpPr>
                  <a:spLocks/>
                </p:cNvSpPr>
                <p:nvPr/>
              </p:nvSpPr>
              <p:spPr bwMode="auto">
                <a:xfrm>
                  <a:off x="2108" y="3768"/>
                  <a:ext cx="221" cy="48"/>
                </a:xfrm>
                <a:custGeom>
                  <a:avLst/>
                  <a:gdLst>
                    <a:gd name="T0" fmla="*/ 404 w 404"/>
                    <a:gd name="T1" fmla="*/ 88 h 88"/>
                    <a:gd name="T2" fmla="*/ 323 w 404"/>
                    <a:gd name="T3" fmla="*/ 0 h 88"/>
                    <a:gd name="T4" fmla="*/ 80 w 404"/>
                    <a:gd name="T5" fmla="*/ 0 h 88"/>
                    <a:gd name="T6" fmla="*/ 0 w 404"/>
                    <a:gd name="T7" fmla="*/ 88 h 88"/>
                  </a:gdLst>
                  <a:ahLst/>
                  <a:cxnLst>
                    <a:cxn ang="0">
                      <a:pos x="T0" y="T1"/>
                    </a:cxn>
                    <a:cxn ang="0">
                      <a:pos x="T2" y="T3"/>
                    </a:cxn>
                    <a:cxn ang="0">
                      <a:pos x="T4" y="T5"/>
                    </a:cxn>
                    <a:cxn ang="0">
                      <a:pos x="T6" y="T7"/>
                    </a:cxn>
                  </a:cxnLst>
                  <a:rect l="0" t="0" r="r" b="b"/>
                  <a:pathLst>
                    <a:path w="404" h="88">
                      <a:moveTo>
                        <a:pt x="404" y="88"/>
                      </a:moveTo>
                      <a:cubicBezTo>
                        <a:pt x="404" y="39"/>
                        <a:pt x="368" y="0"/>
                        <a:pt x="323" y="0"/>
                      </a:cubicBezTo>
                      <a:cubicBezTo>
                        <a:pt x="80" y="0"/>
                        <a:pt x="80" y="0"/>
                        <a:pt x="80" y="0"/>
                      </a:cubicBezTo>
                      <a:cubicBezTo>
                        <a:pt x="36" y="0"/>
                        <a:pt x="0" y="39"/>
                        <a:pt x="0" y="88"/>
                      </a:cubicBezTo>
                    </a:path>
                  </a:pathLst>
                </a:custGeom>
                <a:solidFill>
                  <a:srgbClr val="0070C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17" name="Freeform 31"/>
                <p:cNvSpPr>
                  <a:spLocks noEditPoints="1"/>
                </p:cNvSpPr>
                <p:nvPr/>
              </p:nvSpPr>
              <p:spPr bwMode="auto">
                <a:xfrm>
                  <a:off x="2110" y="4195"/>
                  <a:ext cx="217" cy="128"/>
                </a:xfrm>
                <a:custGeom>
                  <a:avLst/>
                  <a:gdLst>
                    <a:gd name="T0" fmla="*/ 0 w 396"/>
                    <a:gd name="T1" fmla="*/ 0 h 234"/>
                    <a:gd name="T2" fmla="*/ 0 w 396"/>
                    <a:gd name="T3" fmla="*/ 146 h 234"/>
                    <a:gd name="T4" fmla="*/ 88 w 396"/>
                    <a:gd name="T5" fmla="*/ 234 h 234"/>
                    <a:gd name="T6" fmla="*/ 308 w 396"/>
                    <a:gd name="T7" fmla="*/ 234 h 234"/>
                    <a:gd name="T8" fmla="*/ 396 w 396"/>
                    <a:gd name="T9" fmla="*/ 146 h 234"/>
                    <a:gd name="T10" fmla="*/ 396 w 396"/>
                    <a:gd name="T11" fmla="*/ 0 h 234"/>
                    <a:gd name="T12" fmla="*/ 0 w 396"/>
                    <a:gd name="T13" fmla="*/ 0 h 234"/>
                    <a:gd name="T14" fmla="*/ 198 w 396"/>
                    <a:gd name="T15" fmla="*/ 178 h 234"/>
                    <a:gd name="T16" fmla="*/ 137 w 396"/>
                    <a:gd name="T17" fmla="*/ 117 h 234"/>
                    <a:gd name="T18" fmla="*/ 198 w 396"/>
                    <a:gd name="T19" fmla="*/ 57 h 234"/>
                    <a:gd name="T20" fmla="*/ 258 w 396"/>
                    <a:gd name="T21" fmla="*/ 117 h 234"/>
                    <a:gd name="T22" fmla="*/ 198 w 396"/>
                    <a:gd name="T23" fmla="*/ 17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234">
                      <a:moveTo>
                        <a:pt x="0" y="0"/>
                      </a:moveTo>
                      <a:cubicBezTo>
                        <a:pt x="0" y="146"/>
                        <a:pt x="0" y="146"/>
                        <a:pt x="0" y="146"/>
                      </a:cubicBezTo>
                      <a:cubicBezTo>
                        <a:pt x="0" y="195"/>
                        <a:pt x="39" y="234"/>
                        <a:pt x="88" y="234"/>
                      </a:cubicBezTo>
                      <a:cubicBezTo>
                        <a:pt x="308" y="234"/>
                        <a:pt x="308" y="234"/>
                        <a:pt x="308" y="234"/>
                      </a:cubicBezTo>
                      <a:cubicBezTo>
                        <a:pt x="356" y="234"/>
                        <a:pt x="396" y="195"/>
                        <a:pt x="396" y="146"/>
                      </a:cubicBezTo>
                      <a:cubicBezTo>
                        <a:pt x="396" y="0"/>
                        <a:pt x="396" y="0"/>
                        <a:pt x="396" y="0"/>
                      </a:cubicBezTo>
                      <a:lnTo>
                        <a:pt x="0" y="0"/>
                      </a:lnTo>
                      <a:close/>
                      <a:moveTo>
                        <a:pt x="198" y="178"/>
                      </a:moveTo>
                      <a:cubicBezTo>
                        <a:pt x="164" y="178"/>
                        <a:pt x="137" y="151"/>
                        <a:pt x="137" y="117"/>
                      </a:cubicBezTo>
                      <a:cubicBezTo>
                        <a:pt x="137" y="84"/>
                        <a:pt x="164" y="57"/>
                        <a:pt x="198" y="57"/>
                      </a:cubicBezTo>
                      <a:cubicBezTo>
                        <a:pt x="231" y="57"/>
                        <a:pt x="258" y="84"/>
                        <a:pt x="258" y="117"/>
                      </a:cubicBezTo>
                      <a:cubicBezTo>
                        <a:pt x="258" y="151"/>
                        <a:pt x="231" y="178"/>
                        <a:pt x="198" y="178"/>
                      </a:cubicBezTo>
                      <a:close/>
                    </a:path>
                  </a:pathLst>
                </a:custGeom>
                <a:solidFill>
                  <a:srgbClr val="002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18" name="Rectangle 32"/>
                <p:cNvSpPr>
                  <a:spLocks noChangeArrowheads="1"/>
                </p:cNvSpPr>
                <p:nvPr/>
              </p:nvSpPr>
              <p:spPr bwMode="auto">
                <a:xfrm>
                  <a:off x="2212" y="4247"/>
                  <a:ext cx="12" cy="25"/>
                </a:xfrm>
                <a:prstGeom prst="rect">
                  <a:avLst/>
                </a:prstGeom>
                <a:solidFill>
                  <a:srgbClr val="00206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19" name="Rectangle 33"/>
                <p:cNvSpPr>
                  <a:spLocks noChangeArrowheads="1"/>
                </p:cNvSpPr>
                <p:nvPr/>
              </p:nvSpPr>
              <p:spPr bwMode="auto">
                <a:xfrm>
                  <a:off x="2110" y="3847"/>
                  <a:ext cx="217" cy="317"/>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20" name="Freeform 34"/>
                <p:cNvSpPr>
                  <a:spLocks/>
                </p:cNvSpPr>
                <p:nvPr/>
              </p:nvSpPr>
              <p:spPr bwMode="auto">
                <a:xfrm>
                  <a:off x="2110" y="3847"/>
                  <a:ext cx="217" cy="317"/>
                </a:xfrm>
                <a:custGeom>
                  <a:avLst/>
                  <a:gdLst>
                    <a:gd name="T0" fmla="*/ 217 w 217"/>
                    <a:gd name="T1" fmla="*/ 0 h 317"/>
                    <a:gd name="T2" fmla="*/ 0 w 217"/>
                    <a:gd name="T3" fmla="*/ 317 h 317"/>
                    <a:gd name="T4" fmla="*/ 217 w 217"/>
                    <a:gd name="T5" fmla="*/ 317 h 317"/>
                    <a:gd name="T6" fmla="*/ 217 w 217"/>
                    <a:gd name="T7" fmla="*/ 0 h 317"/>
                  </a:gdLst>
                  <a:ahLst/>
                  <a:cxnLst>
                    <a:cxn ang="0">
                      <a:pos x="T0" y="T1"/>
                    </a:cxn>
                    <a:cxn ang="0">
                      <a:pos x="T2" y="T3"/>
                    </a:cxn>
                    <a:cxn ang="0">
                      <a:pos x="T4" y="T5"/>
                    </a:cxn>
                    <a:cxn ang="0">
                      <a:pos x="T6" y="T7"/>
                    </a:cxn>
                  </a:cxnLst>
                  <a:rect l="0" t="0" r="r" b="b"/>
                  <a:pathLst>
                    <a:path w="217" h="317">
                      <a:moveTo>
                        <a:pt x="217" y="0"/>
                      </a:moveTo>
                      <a:lnTo>
                        <a:pt x="0" y="317"/>
                      </a:lnTo>
                      <a:lnTo>
                        <a:pt x="217" y="317"/>
                      </a:lnTo>
                      <a:lnTo>
                        <a:pt x="217" y="0"/>
                      </a:lnTo>
                      <a:close/>
                    </a:path>
                  </a:pathLst>
                </a:custGeom>
                <a:solidFill>
                  <a:srgbClr val="002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21" name="Freeform 35"/>
                <p:cNvSpPr>
                  <a:spLocks/>
                </p:cNvSpPr>
                <p:nvPr/>
              </p:nvSpPr>
              <p:spPr bwMode="auto">
                <a:xfrm>
                  <a:off x="2140" y="3978"/>
                  <a:ext cx="158" cy="78"/>
                </a:xfrm>
                <a:custGeom>
                  <a:avLst/>
                  <a:gdLst>
                    <a:gd name="T0" fmla="*/ 0 w 158"/>
                    <a:gd name="T1" fmla="*/ 0 h 78"/>
                    <a:gd name="T2" fmla="*/ 79 w 158"/>
                    <a:gd name="T3" fmla="*/ 54 h 78"/>
                    <a:gd name="T4" fmla="*/ 158 w 158"/>
                    <a:gd name="T5" fmla="*/ 0 h 78"/>
                    <a:gd name="T6" fmla="*/ 158 w 158"/>
                    <a:gd name="T7" fmla="*/ 78 h 78"/>
                    <a:gd name="T8" fmla="*/ 0 w 158"/>
                    <a:gd name="T9" fmla="*/ 78 h 78"/>
                    <a:gd name="T10" fmla="*/ 0 w 158"/>
                    <a:gd name="T11" fmla="*/ 0 h 78"/>
                  </a:gdLst>
                  <a:ahLst/>
                  <a:cxnLst>
                    <a:cxn ang="0">
                      <a:pos x="T0" y="T1"/>
                    </a:cxn>
                    <a:cxn ang="0">
                      <a:pos x="T2" y="T3"/>
                    </a:cxn>
                    <a:cxn ang="0">
                      <a:pos x="T4" y="T5"/>
                    </a:cxn>
                    <a:cxn ang="0">
                      <a:pos x="T6" y="T7"/>
                    </a:cxn>
                    <a:cxn ang="0">
                      <a:pos x="T8" y="T9"/>
                    </a:cxn>
                    <a:cxn ang="0">
                      <a:pos x="T10" y="T11"/>
                    </a:cxn>
                  </a:cxnLst>
                  <a:rect l="0" t="0" r="r" b="b"/>
                  <a:pathLst>
                    <a:path w="158" h="78">
                      <a:moveTo>
                        <a:pt x="0" y="0"/>
                      </a:moveTo>
                      <a:lnTo>
                        <a:pt x="79" y="54"/>
                      </a:lnTo>
                      <a:lnTo>
                        <a:pt x="158" y="0"/>
                      </a:lnTo>
                      <a:lnTo>
                        <a:pt x="158" y="78"/>
                      </a:lnTo>
                      <a:lnTo>
                        <a:pt x="0" y="78"/>
                      </a:lnTo>
                      <a:lnTo>
                        <a:pt x="0"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sp>
              <p:nvSpPr>
                <p:cNvPr id="222" name="Freeform 36"/>
                <p:cNvSpPr>
                  <a:spLocks/>
                </p:cNvSpPr>
                <p:nvPr/>
              </p:nvSpPr>
              <p:spPr bwMode="auto">
                <a:xfrm>
                  <a:off x="2139" y="3956"/>
                  <a:ext cx="159" cy="60"/>
                </a:xfrm>
                <a:custGeom>
                  <a:avLst/>
                  <a:gdLst>
                    <a:gd name="T0" fmla="*/ 0 w 159"/>
                    <a:gd name="T1" fmla="*/ 5 h 60"/>
                    <a:gd name="T2" fmla="*/ 4 w 159"/>
                    <a:gd name="T3" fmla="*/ 0 h 60"/>
                    <a:gd name="T4" fmla="*/ 155 w 159"/>
                    <a:gd name="T5" fmla="*/ 0 h 60"/>
                    <a:gd name="T6" fmla="*/ 159 w 159"/>
                    <a:gd name="T7" fmla="*/ 5 h 60"/>
                    <a:gd name="T8" fmla="*/ 80 w 159"/>
                    <a:gd name="T9" fmla="*/ 60 h 60"/>
                    <a:gd name="T10" fmla="*/ 0 w 159"/>
                    <a:gd name="T11" fmla="*/ 5 h 60"/>
                  </a:gdLst>
                  <a:ahLst/>
                  <a:cxnLst>
                    <a:cxn ang="0">
                      <a:pos x="T0" y="T1"/>
                    </a:cxn>
                    <a:cxn ang="0">
                      <a:pos x="T2" y="T3"/>
                    </a:cxn>
                    <a:cxn ang="0">
                      <a:pos x="T4" y="T5"/>
                    </a:cxn>
                    <a:cxn ang="0">
                      <a:pos x="T6" y="T7"/>
                    </a:cxn>
                    <a:cxn ang="0">
                      <a:pos x="T8" y="T9"/>
                    </a:cxn>
                    <a:cxn ang="0">
                      <a:pos x="T10" y="T11"/>
                    </a:cxn>
                  </a:cxnLst>
                  <a:rect l="0" t="0" r="r" b="b"/>
                  <a:pathLst>
                    <a:path w="159" h="60">
                      <a:moveTo>
                        <a:pt x="0" y="5"/>
                      </a:moveTo>
                      <a:lnTo>
                        <a:pt x="4" y="0"/>
                      </a:lnTo>
                      <a:lnTo>
                        <a:pt x="155" y="0"/>
                      </a:lnTo>
                      <a:lnTo>
                        <a:pt x="159" y="5"/>
                      </a:lnTo>
                      <a:lnTo>
                        <a:pt x="80" y="60"/>
                      </a:lnTo>
                      <a:lnTo>
                        <a:pt x="0" y="5"/>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324">
                    <a:solidFill>
                      <a:srgbClr val="FFFFFF"/>
                    </a:solidFill>
                  </a:endParaRPr>
                </a:p>
              </p:txBody>
            </p:sp>
          </p:grpSp>
        </p:grpSp>
        <p:grpSp>
          <p:nvGrpSpPr>
            <p:cNvPr id="151" name="Group 150"/>
            <p:cNvGrpSpPr/>
            <p:nvPr/>
          </p:nvGrpSpPr>
          <p:grpSpPr>
            <a:xfrm>
              <a:off x="4443325" y="5533487"/>
              <a:ext cx="4758645" cy="1215474"/>
              <a:chOff x="4663981" y="5533487"/>
              <a:chExt cx="4758645" cy="1215474"/>
            </a:xfrm>
          </p:grpSpPr>
          <p:grpSp>
            <p:nvGrpSpPr>
              <p:cNvPr id="152" name="Group 151"/>
              <p:cNvGrpSpPr/>
              <p:nvPr/>
            </p:nvGrpSpPr>
            <p:grpSpPr>
              <a:xfrm>
                <a:off x="4663981" y="5533487"/>
                <a:ext cx="4758645" cy="901001"/>
                <a:chOff x="4738123" y="5533487"/>
                <a:chExt cx="4758645" cy="901001"/>
              </a:xfrm>
            </p:grpSpPr>
            <p:grpSp>
              <p:nvGrpSpPr>
                <p:cNvPr id="154" name="Group 153"/>
                <p:cNvGrpSpPr/>
                <p:nvPr/>
              </p:nvGrpSpPr>
              <p:grpSpPr>
                <a:xfrm>
                  <a:off x="4738123" y="5533487"/>
                  <a:ext cx="571041" cy="901001"/>
                  <a:chOff x="10035219" y="1385450"/>
                  <a:chExt cx="466344" cy="801128"/>
                </a:xfrm>
              </p:grpSpPr>
              <p:sp>
                <p:nvSpPr>
                  <p:cNvPr id="179" name="Freeform 10"/>
                  <p:cNvSpPr>
                    <a:spLocks/>
                  </p:cNvSpPr>
                  <p:nvPr/>
                </p:nvSpPr>
                <p:spPr bwMode="auto">
                  <a:xfrm>
                    <a:off x="10035219" y="1385450"/>
                    <a:ext cx="466344" cy="801128"/>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rgbClr val="282828"/>
                  </a:solidFill>
                  <a:ln>
                    <a:noFill/>
                  </a:ln>
                  <a:extLst/>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80" name="Rectangle 11"/>
                  <p:cNvSpPr>
                    <a:spLocks noChangeArrowheads="1"/>
                  </p:cNvSpPr>
                  <p:nvPr/>
                </p:nvSpPr>
                <p:spPr bwMode="auto">
                  <a:xfrm>
                    <a:off x="10081211" y="1431443"/>
                    <a:ext cx="374359" cy="629993"/>
                  </a:xfrm>
                  <a:prstGeom prst="rect">
                    <a:avLst/>
                  </a:prstGeom>
                  <a:solidFill>
                    <a:srgbClr val="008272"/>
                  </a:solidFill>
                  <a:ln>
                    <a:noFill/>
                  </a:ln>
                  <a:extLst/>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81" name="Rectangle 12"/>
                  <p:cNvSpPr>
                    <a:spLocks noChangeArrowheads="1"/>
                  </p:cNvSpPr>
                  <p:nvPr/>
                </p:nvSpPr>
                <p:spPr bwMode="auto">
                  <a:xfrm>
                    <a:off x="10081211" y="1431443"/>
                    <a:ext cx="374359" cy="6299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82" name="Freeform 13"/>
                  <p:cNvSpPr>
                    <a:spLocks/>
                  </p:cNvSpPr>
                  <p:nvPr/>
                </p:nvSpPr>
                <p:spPr bwMode="auto">
                  <a:xfrm>
                    <a:off x="10197798" y="2099940"/>
                    <a:ext cx="141187" cy="18183"/>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chemeClr val="tx1"/>
                  </a:solidFill>
                  <a:ln>
                    <a:noFill/>
                  </a:ln>
                  <a:extLst/>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83" name="Rectangle 14"/>
                  <p:cNvSpPr>
                    <a:spLocks noChangeArrowheads="1"/>
                  </p:cNvSpPr>
                  <p:nvPr/>
                </p:nvSpPr>
                <p:spPr bwMode="auto">
                  <a:xfrm>
                    <a:off x="10081211" y="2061435"/>
                    <a:ext cx="124073" cy="1070"/>
                  </a:xfrm>
                  <a:prstGeom prst="rect">
                    <a:avLst/>
                  </a:prstGeom>
                  <a:solidFill>
                    <a:srgbClr val="5C476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84" name="Freeform 15"/>
                  <p:cNvSpPr>
                    <a:spLocks/>
                  </p:cNvSpPr>
                  <p:nvPr/>
                </p:nvSpPr>
                <p:spPr bwMode="auto">
                  <a:xfrm>
                    <a:off x="10081211" y="2061435"/>
                    <a:ext cx="124073" cy="0"/>
                  </a:xfrm>
                  <a:custGeom>
                    <a:avLst/>
                    <a:gdLst>
                      <a:gd name="T0" fmla="*/ 116 w 116"/>
                      <a:gd name="T1" fmla="*/ 0 w 116"/>
                      <a:gd name="T2" fmla="*/ 0 w 116"/>
                      <a:gd name="T3" fmla="*/ 116 w 116"/>
                    </a:gdLst>
                    <a:ahLst/>
                    <a:cxnLst>
                      <a:cxn ang="0">
                        <a:pos x="T0" y="0"/>
                      </a:cxn>
                      <a:cxn ang="0">
                        <a:pos x="T1" y="0"/>
                      </a:cxn>
                      <a:cxn ang="0">
                        <a:pos x="T2" y="0"/>
                      </a:cxn>
                      <a:cxn ang="0">
                        <a:pos x="T3" y="0"/>
                      </a:cxn>
                    </a:cxnLst>
                    <a:rect l="0" t="0" r="r" b="b"/>
                    <a:pathLst>
                      <a:path w="116">
                        <a:moveTo>
                          <a:pt x="116" y="0"/>
                        </a:moveTo>
                        <a:lnTo>
                          <a:pt x="0" y="0"/>
                        </a:lnTo>
                        <a:lnTo>
                          <a:pt x="0" y="0"/>
                        </a:lnTo>
                        <a:lnTo>
                          <a:pt x="11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85" name="Freeform 16"/>
                  <p:cNvSpPr>
                    <a:spLocks/>
                  </p:cNvSpPr>
                  <p:nvPr/>
                </p:nvSpPr>
                <p:spPr bwMode="auto">
                  <a:xfrm>
                    <a:off x="10081211" y="1431444"/>
                    <a:ext cx="220337" cy="621830"/>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close/>
                      </a:path>
                    </a:pathLst>
                  </a:custGeom>
                  <a:solidFill>
                    <a:srgbClr val="20B093"/>
                  </a:solidFill>
                  <a:ln>
                    <a:noFill/>
                  </a:ln>
                  <a:extLst/>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86" name="Freeform 17"/>
                  <p:cNvSpPr>
                    <a:spLocks/>
                  </p:cNvSpPr>
                  <p:nvPr/>
                </p:nvSpPr>
                <p:spPr bwMode="auto">
                  <a:xfrm>
                    <a:off x="10081211" y="1431443"/>
                    <a:ext cx="220337" cy="629993"/>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grpSp>
            <p:grpSp>
              <p:nvGrpSpPr>
                <p:cNvPr id="155" name="Group 154"/>
                <p:cNvGrpSpPr/>
                <p:nvPr/>
              </p:nvGrpSpPr>
              <p:grpSpPr>
                <a:xfrm>
                  <a:off x="5413122" y="5545847"/>
                  <a:ext cx="1887593" cy="885855"/>
                  <a:chOff x="6070281" y="6112055"/>
                  <a:chExt cx="1540340" cy="722888"/>
                </a:xfrm>
              </p:grpSpPr>
              <p:grpSp>
                <p:nvGrpSpPr>
                  <p:cNvPr id="172" name="Group 171"/>
                  <p:cNvGrpSpPr/>
                  <p:nvPr/>
                </p:nvGrpSpPr>
                <p:grpSpPr>
                  <a:xfrm>
                    <a:off x="6070281" y="6112055"/>
                    <a:ext cx="1540340" cy="722888"/>
                    <a:chOff x="10135989" y="2338343"/>
                    <a:chExt cx="1709928" cy="873714"/>
                  </a:xfrm>
                </p:grpSpPr>
                <p:sp>
                  <p:nvSpPr>
                    <p:cNvPr id="174" name="Freeform 5"/>
                    <p:cNvSpPr>
                      <a:spLocks/>
                    </p:cNvSpPr>
                    <p:nvPr/>
                  </p:nvSpPr>
                  <p:spPr bwMode="auto">
                    <a:xfrm>
                      <a:off x="10135989" y="3143309"/>
                      <a:ext cx="1709928" cy="68748"/>
                    </a:xfrm>
                    <a:custGeom>
                      <a:avLst/>
                      <a:gdLst>
                        <a:gd name="T0" fmla="*/ 0 w 578"/>
                        <a:gd name="T1" fmla="*/ 6 h 23"/>
                        <a:gd name="T2" fmla="*/ 0 w 578"/>
                        <a:gd name="T3" fmla="*/ 11 h 23"/>
                        <a:gd name="T4" fmla="*/ 0 w 578"/>
                        <a:gd name="T5" fmla="*/ 12 h 23"/>
                        <a:gd name="T6" fmla="*/ 0 w 578"/>
                        <a:gd name="T7" fmla="*/ 12 h 23"/>
                        <a:gd name="T8" fmla="*/ 0 w 578"/>
                        <a:gd name="T9" fmla="*/ 13 h 23"/>
                        <a:gd name="T10" fmla="*/ 0 w 578"/>
                        <a:gd name="T11" fmla="*/ 14 h 23"/>
                        <a:gd name="T12" fmla="*/ 11 w 578"/>
                        <a:gd name="T13" fmla="*/ 23 h 23"/>
                        <a:gd name="T14" fmla="*/ 566 w 578"/>
                        <a:gd name="T15" fmla="*/ 23 h 23"/>
                        <a:gd name="T16" fmla="*/ 578 w 578"/>
                        <a:gd name="T17" fmla="*/ 15 h 23"/>
                        <a:gd name="T18" fmla="*/ 578 w 578"/>
                        <a:gd name="T19" fmla="*/ 14 h 23"/>
                        <a:gd name="T20" fmla="*/ 578 w 578"/>
                        <a:gd name="T21" fmla="*/ 6 h 23"/>
                        <a:gd name="T22" fmla="*/ 0 w 578"/>
                        <a:gd name="T2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23">
                          <a:moveTo>
                            <a:pt x="0" y="6"/>
                          </a:moveTo>
                          <a:cubicBezTo>
                            <a:pt x="0" y="18"/>
                            <a:pt x="0" y="11"/>
                            <a:pt x="0" y="11"/>
                          </a:cubicBezTo>
                          <a:cubicBezTo>
                            <a:pt x="0" y="12"/>
                            <a:pt x="0" y="12"/>
                            <a:pt x="0" y="12"/>
                          </a:cubicBezTo>
                          <a:cubicBezTo>
                            <a:pt x="0" y="12"/>
                            <a:pt x="0" y="12"/>
                            <a:pt x="0" y="12"/>
                          </a:cubicBezTo>
                          <a:cubicBezTo>
                            <a:pt x="0" y="13"/>
                            <a:pt x="0" y="13"/>
                            <a:pt x="0" y="13"/>
                          </a:cubicBezTo>
                          <a:cubicBezTo>
                            <a:pt x="0" y="14"/>
                            <a:pt x="0" y="14"/>
                            <a:pt x="0" y="14"/>
                          </a:cubicBezTo>
                          <a:cubicBezTo>
                            <a:pt x="0" y="19"/>
                            <a:pt x="6" y="23"/>
                            <a:pt x="11" y="23"/>
                          </a:cubicBezTo>
                          <a:cubicBezTo>
                            <a:pt x="566" y="23"/>
                            <a:pt x="566" y="23"/>
                            <a:pt x="566" y="23"/>
                          </a:cubicBezTo>
                          <a:cubicBezTo>
                            <a:pt x="572" y="23"/>
                            <a:pt x="576" y="20"/>
                            <a:pt x="578" y="15"/>
                          </a:cubicBezTo>
                          <a:cubicBezTo>
                            <a:pt x="578" y="14"/>
                            <a:pt x="578" y="14"/>
                            <a:pt x="578" y="14"/>
                          </a:cubicBezTo>
                          <a:cubicBezTo>
                            <a:pt x="578" y="0"/>
                            <a:pt x="578" y="6"/>
                            <a:pt x="578" y="6"/>
                          </a:cubicBezTo>
                          <a:lnTo>
                            <a:pt x="0" y="6"/>
                          </a:lnTo>
                          <a:close/>
                        </a:path>
                      </a:pathLst>
                    </a:custGeom>
                    <a:solidFill>
                      <a:srgbClr val="282828"/>
                    </a:solidFill>
                    <a:ln>
                      <a:noFill/>
                    </a:ln>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75" name="Freeform 6"/>
                    <p:cNvSpPr>
                      <a:spLocks/>
                    </p:cNvSpPr>
                    <p:nvPr/>
                  </p:nvSpPr>
                  <p:spPr bwMode="auto">
                    <a:xfrm>
                      <a:off x="10352230" y="2338343"/>
                      <a:ext cx="1277446" cy="828716"/>
                    </a:xfrm>
                    <a:custGeom>
                      <a:avLst/>
                      <a:gdLst>
                        <a:gd name="T0" fmla="*/ 15 w 432"/>
                        <a:gd name="T1" fmla="*/ 278 h 278"/>
                        <a:gd name="T2" fmla="*/ 418 w 432"/>
                        <a:gd name="T3" fmla="*/ 278 h 278"/>
                        <a:gd name="T4" fmla="*/ 432 w 432"/>
                        <a:gd name="T5" fmla="*/ 263 h 278"/>
                        <a:gd name="T6" fmla="*/ 432 w 432"/>
                        <a:gd name="T7" fmla="*/ 15 h 278"/>
                        <a:gd name="T8" fmla="*/ 418 w 432"/>
                        <a:gd name="T9" fmla="*/ 0 h 278"/>
                        <a:gd name="T10" fmla="*/ 15 w 432"/>
                        <a:gd name="T11" fmla="*/ 0 h 278"/>
                        <a:gd name="T12" fmla="*/ 0 w 432"/>
                        <a:gd name="T13" fmla="*/ 15 h 278"/>
                        <a:gd name="T14" fmla="*/ 0 w 432"/>
                        <a:gd name="T15" fmla="*/ 263 h 278"/>
                        <a:gd name="T16" fmla="*/ 15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5"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5" y="0"/>
                            <a:pt x="15" y="0"/>
                            <a:pt x="15" y="0"/>
                          </a:cubicBezTo>
                          <a:cubicBezTo>
                            <a:pt x="8" y="0"/>
                            <a:pt x="0" y="6"/>
                            <a:pt x="0" y="15"/>
                          </a:cubicBezTo>
                          <a:cubicBezTo>
                            <a:pt x="0" y="263"/>
                            <a:pt x="0" y="263"/>
                            <a:pt x="0" y="263"/>
                          </a:cubicBezTo>
                          <a:cubicBezTo>
                            <a:pt x="0" y="272"/>
                            <a:pt x="8" y="278"/>
                            <a:pt x="15" y="278"/>
                          </a:cubicBezTo>
                        </a:path>
                      </a:pathLst>
                    </a:custGeom>
                    <a:solidFill>
                      <a:srgbClr val="282828"/>
                    </a:solidFill>
                    <a:ln>
                      <a:noFill/>
                    </a:ln>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76" name="Freeform 7"/>
                    <p:cNvSpPr>
                      <a:spLocks/>
                    </p:cNvSpPr>
                    <p:nvPr/>
                  </p:nvSpPr>
                  <p:spPr bwMode="auto">
                    <a:xfrm>
                      <a:off x="10408478" y="2385841"/>
                      <a:ext cx="1167451" cy="727470"/>
                    </a:xfrm>
                    <a:custGeom>
                      <a:avLst/>
                      <a:gdLst>
                        <a:gd name="T0" fmla="*/ 0 w 395"/>
                        <a:gd name="T1" fmla="*/ 0 h 244"/>
                        <a:gd name="T2" fmla="*/ 395 w 395"/>
                        <a:gd name="T3" fmla="*/ 0 h 244"/>
                        <a:gd name="T4" fmla="*/ 395 w 395"/>
                        <a:gd name="T5" fmla="*/ 244 h 244"/>
                        <a:gd name="T6" fmla="*/ 0 w 395"/>
                        <a:gd name="T7" fmla="*/ 244 h 244"/>
                        <a:gd name="T8" fmla="*/ 0 w 395"/>
                        <a:gd name="T9" fmla="*/ 0 h 244"/>
                      </a:gdLst>
                      <a:ahLst/>
                      <a:cxnLst>
                        <a:cxn ang="0">
                          <a:pos x="T0" y="T1"/>
                        </a:cxn>
                        <a:cxn ang="0">
                          <a:pos x="T2" y="T3"/>
                        </a:cxn>
                        <a:cxn ang="0">
                          <a:pos x="T4" y="T5"/>
                        </a:cxn>
                        <a:cxn ang="0">
                          <a:pos x="T6" y="T7"/>
                        </a:cxn>
                        <a:cxn ang="0">
                          <a:pos x="T8" y="T9"/>
                        </a:cxn>
                      </a:cxnLst>
                      <a:rect l="0" t="0" r="r" b="b"/>
                      <a:pathLst>
                        <a:path w="395" h="244">
                          <a:moveTo>
                            <a:pt x="0" y="0"/>
                          </a:moveTo>
                          <a:cubicBezTo>
                            <a:pt x="395" y="0"/>
                            <a:pt x="395" y="0"/>
                            <a:pt x="395" y="0"/>
                          </a:cubicBezTo>
                          <a:cubicBezTo>
                            <a:pt x="395" y="244"/>
                            <a:pt x="395" y="244"/>
                            <a:pt x="395" y="244"/>
                          </a:cubicBezTo>
                          <a:cubicBezTo>
                            <a:pt x="0" y="244"/>
                            <a:pt x="0" y="244"/>
                            <a:pt x="0" y="244"/>
                          </a:cubicBezTo>
                          <a:cubicBezTo>
                            <a:pt x="0" y="0"/>
                            <a:pt x="0" y="0"/>
                            <a:pt x="0" y="0"/>
                          </a:cubicBezTo>
                        </a:path>
                      </a:pathLst>
                    </a:custGeom>
                    <a:solidFill>
                      <a:srgbClr val="008272"/>
                    </a:solidFill>
                    <a:ln>
                      <a:noFill/>
                    </a:ln>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77" name="Freeform 8"/>
                    <p:cNvSpPr>
                      <a:spLocks/>
                    </p:cNvSpPr>
                    <p:nvPr/>
                  </p:nvSpPr>
                  <p:spPr bwMode="auto">
                    <a:xfrm>
                      <a:off x="10408478" y="2385841"/>
                      <a:ext cx="694971" cy="727470"/>
                    </a:xfrm>
                    <a:custGeom>
                      <a:avLst/>
                      <a:gdLst>
                        <a:gd name="T0" fmla="*/ 235 w 235"/>
                        <a:gd name="T1" fmla="*/ 0 h 244"/>
                        <a:gd name="T2" fmla="*/ 205 w 235"/>
                        <a:gd name="T3" fmla="*/ 0 h 244"/>
                        <a:gd name="T4" fmla="*/ 0 w 235"/>
                        <a:gd name="T5" fmla="*/ 0 h 244"/>
                        <a:gd name="T6" fmla="*/ 0 w 235"/>
                        <a:gd name="T7" fmla="*/ 244 h 244"/>
                        <a:gd name="T8" fmla="*/ 0 w 235"/>
                        <a:gd name="T9" fmla="*/ 0 h 244"/>
                        <a:gd name="T10" fmla="*/ 235 w 235"/>
                        <a:gd name="T11" fmla="*/ 0 h 244"/>
                        <a:gd name="T12" fmla="*/ 235 w 235"/>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235" h="244">
                          <a:moveTo>
                            <a:pt x="235" y="0"/>
                          </a:moveTo>
                          <a:cubicBezTo>
                            <a:pt x="205" y="0"/>
                            <a:pt x="205" y="0"/>
                            <a:pt x="205" y="0"/>
                          </a:cubicBezTo>
                          <a:cubicBezTo>
                            <a:pt x="0" y="0"/>
                            <a:pt x="0" y="0"/>
                            <a:pt x="0" y="0"/>
                          </a:cubicBezTo>
                          <a:cubicBezTo>
                            <a:pt x="0" y="244"/>
                            <a:pt x="0" y="244"/>
                            <a:pt x="0" y="244"/>
                          </a:cubicBezTo>
                          <a:cubicBezTo>
                            <a:pt x="0" y="0"/>
                            <a:pt x="0" y="0"/>
                            <a:pt x="0" y="0"/>
                          </a:cubicBezTo>
                          <a:cubicBezTo>
                            <a:pt x="103" y="0"/>
                            <a:pt x="179" y="0"/>
                            <a:pt x="235" y="0"/>
                          </a:cubicBezTo>
                          <a:cubicBezTo>
                            <a:pt x="235" y="0"/>
                            <a:pt x="235" y="0"/>
                            <a:pt x="235" y="0"/>
                          </a:cubicBezTo>
                        </a:path>
                      </a:pathLst>
                    </a:custGeom>
                    <a:solidFill>
                      <a:srgbClr val="5C476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78" name="Freeform 9"/>
                    <p:cNvSpPr>
                      <a:spLocks/>
                    </p:cNvSpPr>
                    <p:nvPr/>
                  </p:nvSpPr>
                  <p:spPr bwMode="auto">
                    <a:xfrm>
                      <a:off x="10408475" y="2385840"/>
                      <a:ext cx="694971" cy="727470"/>
                    </a:xfrm>
                    <a:custGeom>
                      <a:avLst/>
                      <a:gdLst>
                        <a:gd name="T0" fmla="*/ 235 w 235"/>
                        <a:gd name="T1" fmla="*/ 0 h 244"/>
                        <a:gd name="T2" fmla="*/ 0 w 235"/>
                        <a:gd name="T3" fmla="*/ 0 h 244"/>
                        <a:gd name="T4" fmla="*/ 0 w 235"/>
                        <a:gd name="T5" fmla="*/ 244 h 244"/>
                        <a:gd name="T6" fmla="*/ 205 w 235"/>
                        <a:gd name="T7" fmla="*/ 244 h 244"/>
                        <a:gd name="T8" fmla="*/ 235 w 235"/>
                        <a:gd name="T9" fmla="*/ 0 h 244"/>
                      </a:gdLst>
                      <a:ahLst/>
                      <a:cxnLst>
                        <a:cxn ang="0">
                          <a:pos x="T0" y="T1"/>
                        </a:cxn>
                        <a:cxn ang="0">
                          <a:pos x="T2" y="T3"/>
                        </a:cxn>
                        <a:cxn ang="0">
                          <a:pos x="T4" y="T5"/>
                        </a:cxn>
                        <a:cxn ang="0">
                          <a:pos x="T6" y="T7"/>
                        </a:cxn>
                        <a:cxn ang="0">
                          <a:pos x="T8" y="T9"/>
                        </a:cxn>
                      </a:cxnLst>
                      <a:rect l="0" t="0" r="r" b="b"/>
                      <a:pathLst>
                        <a:path w="235" h="244">
                          <a:moveTo>
                            <a:pt x="235" y="0"/>
                          </a:moveTo>
                          <a:cubicBezTo>
                            <a:pt x="179" y="0"/>
                            <a:pt x="103" y="0"/>
                            <a:pt x="0" y="0"/>
                          </a:cubicBezTo>
                          <a:cubicBezTo>
                            <a:pt x="0" y="0"/>
                            <a:pt x="0" y="0"/>
                            <a:pt x="0" y="244"/>
                          </a:cubicBezTo>
                          <a:cubicBezTo>
                            <a:pt x="205" y="244"/>
                            <a:pt x="205" y="244"/>
                            <a:pt x="205" y="244"/>
                          </a:cubicBezTo>
                          <a:cubicBezTo>
                            <a:pt x="235" y="0"/>
                            <a:pt x="235" y="0"/>
                            <a:pt x="235" y="0"/>
                          </a:cubicBezTo>
                        </a:path>
                      </a:pathLst>
                    </a:custGeom>
                    <a:solidFill>
                      <a:srgbClr val="20B093"/>
                    </a:solidFill>
                    <a:ln>
                      <a:noFill/>
                    </a:ln>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grpSp>
              <p:sp>
                <p:nvSpPr>
                  <p:cNvPr id="173" name="Freeform 73"/>
                  <p:cNvSpPr>
                    <a:spLocks/>
                  </p:cNvSpPr>
                  <p:nvPr/>
                </p:nvSpPr>
                <p:spPr bwMode="auto">
                  <a:xfrm>
                    <a:off x="6803928" y="6472824"/>
                    <a:ext cx="57580" cy="93798"/>
                  </a:xfrm>
                  <a:custGeom>
                    <a:avLst/>
                    <a:gdLst>
                      <a:gd name="T0" fmla="*/ 22 w 22"/>
                      <a:gd name="T1" fmla="*/ 11 h 39"/>
                      <a:gd name="T2" fmla="*/ 11 w 22"/>
                      <a:gd name="T3" fmla="*/ 0 h 39"/>
                      <a:gd name="T4" fmla="*/ 0 w 22"/>
                      <a:gd name="T5" fmla="*/ 11 h 39"/>
                      <a:gd name="T6" fmla="*/ 7 w 22"/>
                      <a:gd name="T7" fmla="*/ 21 h 39"/>
                      <a:gd name="T8" fmla="*/ 7 w 22"/>
                      <a:gd name="T9" fmla="*/ 39 h 39"/>
                      <a:gd name="T10" fmla="*/ 15 w 22"/>
                      <a:gd name="T11" fmla="*/ 39 h 39"/>
                      <a:gd name="T12" fmla="*/ 15 w 22"/>
                      <a:gd name="T13" fmla="*/ 21 h 39"/>
                      <a:gd name="T14" fmla="*/ 22 w 22"/>
                      <a:gd name="T15" fmla="*/ 1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22" y="11"/>
                        </a:moveTo>
                        <a:cubicBezTo>
                          <a:pt x="22" y="5"/>
                          <a:pt x="17" y="0"/>
                          <a:pt x="11" y="0"/>
                        </a:cubicBezTo>
                        <a:cubicBezTo>
                          <a:pt x="5" y="0"/>
                          <a:pt x="0" y="5"/>
                          <a:pt x="0" y="11"/>
                        </a:cubicBezTo>
                        <a:cubicBezTo>
                          <a:pt x="0" y="16"/>
                          <a:pt x="3" y="20"/>
                          <a:pt x="7" y="21"/>
                        </a:cubicBezTo>
                        <a:cubicBezTo>
                          <a:pt x="7" y="39"/>
                          <a:pt x="7" y="39"/>
                          <a:pt x="7" y="39"/>
                        </a:cubicBezTo>
                        <a:cubicBezTo>
                          <a:pt x="15" y="39"/>
                          <a:pt x="15" y="39"/>
                          <a:pt x="15" y="39"/>
                        </a:cubicBezTo>
                        <a:cubicBezTo>
                          <a:pt x="15" y="21"/>
                          <a:pt x="15" y="21"/>
                          <a:pt x="15" y="21"/>
                        </a:cubicBezTo>
                        <a:cubicBezTo>
                          <a:pt x="19" y="20"/>
                          <a:pt x="22" y="16"/>
                          <a:pt x="22" y="11"/>
                        </a:cubicBezTo>
                        <a:close/>
                      </a:path>
                    </a:pathLst>
                  </a:custGeom>
                  <a:solidFill>
                    <a:srgbClr val="20B093"/>
                  </a:solidFill>
                  <a:ln>
                    <a:noFill/>
                  </a:ln>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grpSp>
            <p:grpSp>
              <p:nvGrpSpPr>
                <p:cNvPr id="156" name="Group 155"/>
                <p:cNvGrpSpPr/>
                <p:nvPr/>
              </p:nvGrpSpPr>
              <p:grpSpPr>
                <a:xfrm>
                  <a:off x="7370901" y="5546786"/>
                  <a:ext cx="1482584" cy="884706"/>
                  <a:chOff x="7914527" y="6133537"/>
                  <a:chExt cx="1177908" cy="702896"/>
                </a:xfrm>
              </p:grpSpPr>
              <p:grpSp>
                <p:nvGrpSpPr>
                  <p:cNvPr id="166" name="Group 165"/>
                  <p:cNvGrpSpPr/>
                  <p:nvPr/>
                </p:nvGrpSpPr>
                <p:grpSpPr>
                  <a:xfrm>
                    <a:off x="7914527" y="6133537"/>
                    <a:ext cx="1177908" cy="702896"/>
                    <a:chOff x="10676717" y="1335618"/>
                    <a:chExt cx="1307592" cy="849551"/>
                  </a:xfrm>
                </p:grpSpPr>
                <p:sp>
                  <p:nvSpPr>
                    <p:cNvPr id="168" name="Freeform 18"/>
                    <p:cNvSpPr>
                      <a:spLocks/>
                    </p:cNvSpPr>
                    <p:nvPr/>
                  </p:nvSpPr>
                  <p:spPr bwMode="auto">
                    <a:xfrm>
                      <a:off x="10676717" y="1335618"/>
                      <a:ext cx="1307592" cy="849551"/>
                    </a:xfrm>
                    <a:custGeom>
                      <a:avLst/>
                      <a:gdLst>
                        <a:gd name="T0" fmla="*/ 14 w 432"/>
                        <a:gd name="T1" fmla="*/ 278 h 278"/>
                        <a:gd name="T2" fmla="*/ 418 w 432"/>
                        <a:gd name="T3" fmla="*/ 278 h 278"/>
                        <a:gd name="T4" fmla="*/ 432 w 432"/>
                        <a:gd name="T5" fmla="*/ 263 h 278"/>
                        <a:gd name="T6" fmla="*/ 432 w 432"/>
                        <a:gd name="T7" fmla="*/ 15 h 278"/>
                        <a:gd name="T8" fmla="*/ 418 w 432"/>
                        <a:gd name="T9" fmla="*/ 0 h 278"/>
                        <a:gd name="T10" fmla="*/ 14 w 432"/>
                        <a:gd name="T11" fmla="*/ 0 h 278"/>
                        <a:gd name="T12" fmla="*/ 0 w 432"/>
                        <a:gd name="T13" fmla="*/ 15 h 278"/>
                        <a:gd name="T14" fmla="*/ 0 w 432"/>
                        <a:gd name="T15" fmla="*/ 263 h 278"/>
                        <a:gd name="T16" fmla="*/ 14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4"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4" y="0"/>
                            <a:pt x="14" y="0"/>
                            <a:pt x="14" y="0"/>
                          </a:cubicBezTo>
                          <a:cubicBezTo>
                            <a:pt x="7" y="0"/>
                            <a:pt x="0" y="6"/>
                            <a:pt x="0" y="15"/>
                          </a:cubicBezTo>
                          <a:cubicBezTo>
                            <a:pt x="0" y="263"/>
                            <a:pt x="0" y="263"/>
                            <a:pt x="0" y="263"/>
                          </a:cubicBezTo>
                          <a:cubicBezTo>
                            <a:pt x="0" y="272"/>
                            <a:pt x="7" y="278"/>
                            <a:pt x="14" y="278"/>
                          </a:cubicBezTo>
                        </a:path>
                      </a:pathLst>
                    </a:custGeom>
                    <a:solidFill>
                      <a:srgbClr val="282828"/>
                    </a:solidFill>
                    <a:ln>
                      <a:noFill/>
                    </a:ln>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69" name="Freeform 19"/>
                    <p:cNvSpPr>
                      <a:spLocks/>
                    </p:cNvSpPr>
                    <p:nvPr/>
                  </p:nvSpPr>
                  <p:spPr bwMode="auto">
                    <a:xfrm>
                      <a:off x="10734292" y="1350971"/>
                      <a:ext cx="1192442" cy="742078"/>
                    </a:xfrm>
                    <a:custGeom>
                      <a:avLst/>
                      <a:gdLst>
                        <a:gd name="T0" fmla="*/ 0 w 394"/>
                        <a:gd name="T1" fmla="*/ 12 h 243"/>
                        <a:gd name="T2" fmla="*/ 394 w 394"/>
                        <a:gd name="T3" fmla="*/ 12 h 243"/>
                        <a:gd name="T4" fmla="*/ 394 w 394"/>
                        <a:gd name="T5" fmla="*/ 243 h 243"/>
                        <a:gd name="T6" fmla="*/ 0 w 394"/>
                        <a:gd name="T7" fmla="*/ 243 h 243"/>
                        <a:gd name="T8" fmla="*/ 0 w 394"/>
                        <a:gd name="T9" fmla="*/ 12 h 243"/>
                      </a:gdLst>
                      <a:ahLst/>
                      <a:cxnLst>
                        <a:cxn ang="0">
                          <a:pos x="T0" y="T1"/>
                        </a:cxn>
                        <a:cxn ang="0">
                          <a:pos x="T2" y="T3"/>
                        </a:cxn>
                        <a:cxn ang="0">
                          <a:pos x="T4" y="T5"/>
                        </a:cxn>
                        <a:cxn ang="0">
                          <a:pos x="T6" y="T7"/>
                        </a:cxn>
                        <a:cxn ang="0">
                          <a:pos x="T8" y="T9"/>
                        </a:cxn>
                      </a:cxnLst>
                      <a:rect l="0" t="0" r="r" b="b"/>
                      <a:pathLst>
                        <a:path w="394" h="243">
                          <a:moveTo>
                            <a:pt x="0" y="12"/>
                          </a:moveTo>
                          <a:cubicBezTo>
                            <a:pt x="394" y="12"/>
                            <a:pt x="394" y="12"/>
                            <a:pt x="394" y="12"/>
                          </a:cubicBezTo>
                          <a:cubicBezTo>
                            <a:pt x="394" y="173"/>
                            <a:pt x="394" y="243"/>
                            <a:pt x="394" y="243"/>
                          </a:cubicBezTo>
                          <a:cubicBezTo>
                            <a:pt x="0" y="243"/>
                            <a:pt x="0" y="243"/>
                            <a:pt x="0" y="243"/>
                          </a:cubicBezTo>
                          <a:cubicBezTo>
                            <a:pt x="0" y="0"/>
                            <a:pt x="0" y="12"/>
                            <a:pt x="0" y="12"/>
                          </a:cubicBezTo>
                        </a:path>
                      </a:pathLst>
                    </a:custGeom>
                    <a:solidFill>
                      <a:srgbClr val="008272"/>
                    </a:solidFill>
                    <a:ln>
                      <a:noFill/>
                    </a:ln>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70" name="Freeform 20"/>
                    <p:cNvSpPr>
                      <a:spLocks noEditPoints="1"/>
                    </p:cNvSpPr>
                    <p:nvPr/>
                  </p:nvSpPr>
                  <p:spPr bwMode="auto">
                    <a:xfrm>
                      <a:off x="10734292" y="1388076"/>
                      <a:ext cx="711371" cy="704974"/>
                    </a:xfrm>
                    <a:custGeom>
                      <a:avLst/>
                      <a:gdLst>
                        <a:gd name="T0" fmla="*/ 0 w 235"/>
                        <a:gd name="T1" fmla="*/ 0 h 231"/>
                        <a:gd name="T2" fmla="*/ 0 w 235"/>
                        <a:gd name="T3" fmla="*/ 0 h 231"/>
                        <a:gd name="T4" fmla="*/ 0 w 235"/>
                        <a:gd name="T5" fmla="*/ 231 h 231"/>
                        <a:gd name="T6" fmla="*/ 0 w 235"/>
                        <a:gd name="T7" fmla="*/ 0 h 231"/>
                        <a:gd name="T8" fmla="*/ 0 w 235"/>
                        <a:gd name="T9" fmla="*/ 0 h 231"/>
                        <a:gd name="T10" fmla="*/ 0 w 235"/>
                        <a:gd name="T11" fmla="*/ 0 h 231"/>
                        <a:gd name="T12" fmla="*/ 235 w 235"/>
                        <a:gd name="T13" fmla="*/ 0 h 231"/>
                        <a:gd name="T14" fmla="*/ 205 w 235"/>
                        <a:gd name="T15" fmla="*/ 0 h 231"/>
                        <a:gd name="T16" fmla="*/ 0 w 235"/>
                        <a:gd name="T17" fmla="*/ 0 h 231"/>
                        <a:gd name="T18" fmla="*/ 0 w 235"/>
                        <a:gd name="T19" fmla="*/ 0 h 231"/>
                        <a:gd name="T20" fmla="*/ 235 w 235"/>
                        <a:gd name="T21" fmla="*/ 0 h 231"/>
                        <a:gd name="T22" fmla="*/ 235 w 235"/>
                        <a:gd name="T23"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31">
                          <a:moveTo>
                            <a:pt x="0" y="0"/>
                          </a:moveTo>
                          <a:cubicBezTo>
                            <a:pt x="0" y="0"/>
                            <a:pt x="0" y="0"/>
                            <a:pt x="0" y="0"/>
                          </a:cubicBezTo>
                          <a:cubicBezTo>
                            <a:pt x="0" y="231"/>
                            <a:pt x="0" y="231"/>
                            <a:pt x="0" y="231"/>
                          </a:cubicBezTo>
                          <a:cubicBezTo>
                            <a:pt x="0" y="20"/>
                            <a:pt x="0" y="1"/>
                            <a:pt x="0" y="0"/>
                          </a:cubicBezTo>
                          <a:cubicBezTo>
                            <a:pt x="0" y="0"/>
                            <a:pt x="0" y="0"/>
                            <a:pt x="0" y="0"/>
                          </a:cubicBezTo>
                          <a:cubicBezTo>
                            <a:pt x="0" y="0"/>
                            <a:pt x="0" y="0"/>
                            <a:pt x="0" y="0"/>
                          </a:cubicBezTo>
                          <a:moveTo>
                            <a:pt x="235" y="0"/>
                          </a:moveTo>
                          <a:cubicBezTo>
                            <a:pt x="205" y="0"/>
                            <a:pt x="205" y="0"/>
                            <a:pt x="205" y="0"/>
                          </a:cubicBezTo>
                          <a:cubicBezTo>
                            <a:pt x="0" y="0"/>
                            <a:pt x="0" y="0"/>
                            <a:pt x="0" y="0"/>
                          </a:cubicBezTo>
                          <a:cubicBezTo>
                            <a:pt x="0" y="0"/>
                            <a:pt x="0" y="0"/>
                            <a:pt x="0" y="0"/>
                          </a:cubicBezTo>
                          <a:cubicBezTo>
                            <a:pt x="102" y="0"/>
                            <a:pt x="179" y="0"/>
                            <a:pt x="235" y="0"/>
                          </a:cubicBezTo>
                          <a:cubicBezTo>
                            <a:pt x="235" y="0"/>
                            <a:pt x="235" y="0"/>
                            <a:pt x="235" y="0"/>
                          </a:cubicBezTo>
                        </a:path>
                      </a:pathLst>
                    </a:custGeom>
                    <a:solidFill>
                      <a:srgbClr val="5C476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71" name="Freeform 21"/>
                    <p:cNvSpPr>
                      <a:spLocks noEditPoints="1"/>
                    </p:cNvSpPr>
                    <p:nvPr/>
                  </p:nvSpPr>
                  <p:spPr bwMode="auto">
                    <a:xfrm>
                      <a:off x="10734292" y="1388076"/>
                      <a:ext cx="711371" cy="704974"/>
                    </a:xfrm>
                    <a:custGeom>
                      <a:avLst/>
                      <a:gdLst>
                        <a:gd name="T0" fmla="*/ 235 w 235"/>
                        <a:gd name="T1" fmla="*/ 0 h 231"/>
                        <a:gd name="T2" fmla="*/ 0 w 235"/>
                        <a:gd name="T3" fmla="*/ 0 h 231"/>
                        <a:gd name="T4" fmla="*/ 0 w 235"/>
                        <a:gd name="T5" fmla="*/ 231 h 231"/>
                        <a:gd name="T6" fmla="*/ 205 w 235"/>
                        <a:gd name="T7" fmla="*/ 231 h 231"/>
                        <a:gd name="T8" fmla="*/ 235 w 235"/>
                        <a:gd name="T9" fmla="*/ 0 h 231"/>
                        <a:gd name="T10" fmla="*/ 0 w 235"/>
                        <a:gd name="T11" fmla="*/ 0 h 231"/>
                        <a:gd name="T12" fmla="*/ 0 w 235"/>
                        <a:gd name="T13" fmla="*/ 0 h 231"/>
                        <a:gd name="T14" fmla="*/ 0 w 235"/>
                        <a:gd name="T15" fmla="*/ 0 h 231"/>
                        <a:gd name="T16" fmla="*/ 0 w 235"/>
                        <a:gd name="T17" fmla="*/ 0 h 231"/>
                        <a:gd name="T18" fmla="*/ 0 w 235"/>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1">
                          <a:moveTo>
                            <a:pt x="235" y="0"/>
                          </a:moveTo>
                          <a:cubicBezTo>
                            <a:pt x="179" y="0"/>
                            <a:pt x="102" y="0"/>
                            <a:pt x="0" y="0"/>
                          </a:cubicBezTo>
                          <a:cubicBezTo>
                            <a:pt x="0" y="1"/>
                            <a:pt x="0" y="20"/>
                            <a:pt x="0" y="231"/>
                          </a:cubicBezTo>
                          <a:cubicBezTo>
                            <a:pt x="205" y="231"/>
                            <a:pt x="205" y="231"/>
                            <a:pt x="205" y="231"/>
                          </a:cubicBezTo>
                          <a:cubicBezTo>
                            <a:pt x="235" y="0"/>
                            <a:pt x="235" y="0"/>
                            <a:pt x="235"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20B093"/>
                    </a:solidFill>
                    <a:ln>
                      <a:noFill/>
                    </a:ln>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grpSp>
              <p:sp>
                <p:nvSpPr>
                  <p:cNvPr id="167" name="Freeform 73"/>
                  <p:cNvSpPr>
                    <a:spLocks/>
                  </p:cNvSpPr>
                  <p:nvPr/>
                </p:nvSpPr>
                <p:spPr bwMode="auto">
                  <a:xfrm>
                    <a:off x="8481500" y="6498379"/>
                    <a:ext cx="57581" cy="93798"/>
                  </a:xfrm>
                  <a:custGeom>
                    <a:avLst/>
                    <a:gdLst>
                      <a:gd name="T0" fmla="*/ 22 w 22"/>
                      <a:gd name="T1" fmla="*/ 11 h 39"/>
                      <a:gd name="T2" fmla="*/ 11 w 22"/>
                      <a:gd name="T3" fmla="*/ 0 h 39"/>
                      <a:gd name="T4" fmla="*/ 0 w 22"/>
                      <a:gd name="T5" fmla="*/ 11 h 39"/>
                      <a:gd name="T6" fmla="*/ 7 w 22"/>
                      <a:gd name="T7" fmla="*/ 21 h 39"/>
                      <a:gd name="T8" fmla="*/ 7 w 22"/>
                      <a:gd name="T9" fmla="*/ 39 h 39"/>
                      <a:gd name="T10" fmla="*/ 15 w 22"/>
                      <a:gd name="T11" fmla="*/ 39 h 39"/>
                      <a:gd name="T12" fmla="*/ 15 w 22"/>
                      <a:gd name="T13" fmla="*/ 21 h 39"/>
                      <a:gd name="T14" fmla="*/ 22 w 22"/>
                      <a:gd name="T15" fmla="*/ 1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22" y="11"/>
                        </a:moveTo>
                        <a:cubicBezTo>
                          <a:pt x="22" y="5"/>
                          <a:pt x="17" y="0"/>
                          <a:pt x="11" y="0"/>
                        </a:cubicBezTo>
                        <a:cubicBezTo>
                          <a:pt x="5" y="0"/>
                          <a:pt x="0" y="5"/>
                          <a:pt x="0" y="11"/>
                        </a:cubicBezTo>
                        <a:cubicBezTo>
                          <a:pt x="0" y="16"/>
                          <a:pt x="3" y="20"/>
                          <a:pt x="7" y="21"/>
                        </a:cubicBezTo>
                        <a:cubicBezTo>
                          <a:pt x="7" y="39"/>
                          <a:pt x="7" y="39"/>
                          <a:pt x="7" y="39"/>
                        </a:cubicBezTo>
                        <a:cubicBezTo>
                          <a:pt x="15" y="39"/>
                          <a:pt x="15" y="39"/>
                          <a:pt x="15" y="39"/>
                        </a:cubicBezTo>
                        <a:cubicBezTo>
                          <a:pt x="15" y="21"/>
                          <a:pt x="15" y="21"/>
                          <a:pt x="15" y="21"/>
                        </a:cubicBezTo>
                        <a:cubicBezTo>
                          <a:pt x="19" y="20"/>
                          <a:pt x="22" y="16"/>
                          <a:pt x="22" y="11"/>
                        </a:cubicBezTo>
                        <a:close/>
                      </a:path>
                    </a:pathLst>
                  </a:custGeom>
                  <a:solidFill>
                    <a:srgbClr val="20B093"/>
                  </a:solidFill>
                  <a:ln>
                    <a:noFill/>
                  </a:ln>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grpSp>
            <p:grpSp>
              <p:nvGrpSpPr>
                <p:cNvPr id="157" name="Group 156"/>
                <p:cNvGrpSpPr/>
                <p:nvPr/>
              </p:nvGrpSpPr>
              <p:grpSpPr>
                <a:xfrm>
                  <a:off x="8929827" y="5538768"/>
                  <a:ext cx="566941" cy="894532"/>
                  <a:chOff x="9660101" y="6172111"/>
                  <a:chExt cx="420093" cy="662832"/>
                </a:xfrm>
              </p:grpSpPr>
              <p:sp>
                <p:nvSpPr>
                  <p:cNvPr id="158" name="Freeform 10"/>
                  <p:cNvSpPr>
                    <a:spLocks/>
                  </p:cNvSpPr>
                  <p:nvPr/>
                </p:nvSpPr>
                <p:spPr bwMode="auto">
                  <a:xfrm>
                    <a:off x="9660101" y="6172111"/>
                    <a:ext cx="420093" cy="662832"/>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rgbClr val="282828"/>
                  </a:solidFill>
                  <a:ln>
                    <a:noFill/>
                  </a:ln>
                  <a:extLst/>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59" name="Rectangle 11"/>
                  <p:cNvSpPr>
                    <a:spLocks noChangeArrowheads="1"/>
                  </p:cNvSpPr>
                  <p:nvPr/>
                </p:nvSpPr>
                <p:spPr bwMode="auto">
                  <a:xfrm>
                    <a:off x="9701532" y="6210164"/>
                    <a:ext cx="337231" cy="521239"/>
                  </a:xfrm>
                  <a:prstGeom prst="rect">
                    <a:avLst/>
                  </a:prstGeom>
                  <a:solidFill>
                    <a:srgbClr val="008272"/>
                  </a:solidFill>
                  <a:ln>
                    <a:noFill/>
                  </a:ln>
                  <a:extLst/>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60" name="Rectangle 12"/>
                  <p:cNvSpPr>
                    <a:spLocks noChangeArrowheads="1"/>
                  </p:cNvSpPr>
                  <p:nvPr/>
                </p:nvSpPr>
                <p:spPr bwMode="auto">
                  <a:xfrm>
                    <a:off x="9701532" y="6210164"/>
                    <a:ext cx="337231" cy="521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61" name="Freeform 13"/>
                  <p:cNvSpPr>
                    <a:spLocks/>
                  </p:cNvSpPr>
                  <p:nvPr/>
                </p:nvSpPr>
                <p:spPr bwMode="auto">
                  <a:xfrm>
                    <a:off x="9806556" y="6763261"/>
                    <a:ext cx="127184" cy="15044"/>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chemeClr val="tx1"/>
                  </a:solidFill>
                  <a:ln>
                    <a:noFill/>
                  </a:ln>
                  <a:extLst/>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62" name="Rectangle 14"/>
                  <p:cNvSpPr>
                    <a:spLocks noChangeArrowheads="1"/>
                  </p:cNvSpPr>
                  <p:nvPr/>
                </p:nvSpPr>
                <p:spPr bwMode="auto">
                  <a:xfrm>
                    <a:off x="9701532" y="6731403"/>
                    <a:ext cx="111768" cy="885"/>
                  </a:xfrm>
                  <a:prstGeom prst="rect">
                    <a:avLst/>
                  </a:prstGeom>
                  <a:solidFill>
                    <a:srgbClr val="5C476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63" name="Freeform 15"/>
                  <p:cNvSpPr>
                    <a:spLocks/>
                  </p:cNvSpPr>
                  <p:nvPr/>
                </p:nvSpPr>
                <p:spPr bwMode="auto">
                  <a:xfrm>
                    <a:off x="9701532" y="6731403"/>
                    <a:ext cx="111768" cy="0"/>
                  </a:xfrm>
                  <a:custGeom>
                    <a:avLst/>
                    <a:gdLst>
                      <a:gd name="T0" fmla="*/ 116 w 116"/>
                      <a:gd name="T1" fmla="*/ 0 w 116"/>
                      <a:gd name="T2" fmla="*/ 0 w 116"/>
                      <a:gd name="T3" fmla="*/ 116 w 116"/>
                    </a:gdLst>
                    <a:ahLst/>
                    <a:cxnLst>
                      <a:cxn ang="0">
                        <a:pos x="T0" y="0"/>
                      </a:cxn>
                      <a:cxn ang="0">
                        <a:pos x="T1" y="0"/>
                      </a:cxn>
                      <a:cxn ang="0">
                        <a:pos x="T2" y="0"/>
                      </a:cxn>
                      <a:cxn ang="0">
                        <a:pos x="T3" y="0"/>
                      </a:cxn>
                    </a:cxnLst>
                    <a:rect l="0" t="0" r="r" b="b"/>
                    <a:pathLst>
                      <a:path w="116">
                        <a:moveTo>
                          <a:pt x="116" y="0"/>
                        </a:moveTo>
                        <a:lnTo>
                          <a:pt x="0" y="0"/>
                        </a:lnTo>
                        <a:lnTo>
                          <a:pt x="0" y="0"/>
                        </a:lnTo>
                        <a:lnTo>
                          <a:pt x="11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64" name="Freeform 16"/>
                  <p:cNvSpPr>
                    <a:spLocks/>
                  </p:cNvSpPr>
                  <p:nvPr/>
                </p:nvSpPr>
                <p:spPr bwMode="auto">
                  <a:xfrm>
                    <a:off x="9701532" y="6210164"/>
                    <a:ext cx="198484" cy="521239"/>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close/>
                      </a:path>
                    </a:pathLst>
                  </a:custGeom>
                  <a:solidFill>
                    <a:srgbClr val="20B093"/>
                  </a:solidFill>
                  <a:ln>
                    <a:noFill/>
                  </a:ln>
                  <a:extLst/>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sp>
                <p:nvSpPr>
                  <p:cNvPr id="165" name="Freeform 17"/>
                  <p:cNvSpPr>
                    <a:spLocks/>
                  </p:cNvSpPr>
                  <p:nvPr/>
                </p:nvSpPr>
                <p:spPr bwMode="auto">
                  <a:xfrm>
                    <a:off x="9701532" y="6210164"/>
                    <a:ext cx="198484" cy="521239"/>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pPr defTabSz="685129" fontAlgn="base">
                      <a:spcBef>
                        <a:spcPct val="0"/>
                      </a:spcBef>
                      <a:spcAft>
                        <a:spcPct val="0"/>
                      </a:spcAft>
                      <a:defRPr/>
                    </a:pPr>
                    <a:endParaRPr lang="en-US" sz="1324" kern="0" dirty="0">
                      <a:solidFill>
                        <a:srgbClr val="505050"/>
                      </a:solidFill>
                      <a:ea typeface="ＭＳ Ｐゴシック" charset="0"/>
                    </a:endParaRPr>
                  </a:p>
                </p:txBody>
              </p:sp>
            </p:grpSp>
          </p:grpSp>
          <p:sp>
            <p:nvSpPr>
              <p:cNvPr id="153" name="Rectangle 152"/>
              <p:cNvSpPr/>
              <p:nvPr/>
            </p:nvSpPr>
            <p:spPr>
              <a:xfrm>
                <a:off x="5811156" y="6441117"/>
                <a:ext cx="2464294" cy="307844"/>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822377" fontAlgn="base">
                  <a:spcAft>
                    <a:spcPct val="0"/>
                  </a:spcAft>
                  <a:defRPr/>
                </a:pPr>
                <a:r>
                  <a:rPr lang="en-US" sz="1471" dirty="0" err="1">
                    <a:ln>
                      <a:solidFill>
                        <a:srgbClr val="FFFFFF">
                          <a:alpha val="0"/>
                        </a:srgbClr>
                      </a:solidFill>
                    </a:ln>
                    <a:solidFill>
                      <a:srgbClr val="505050"/>
                    </a:solidFill>
                    <a:latin typeface="Segoe UI Light" panose="020B0502040204020203" pitchFamily="34" charset="0"/>
                    <a:cs typeface="Segoe UI Light" panose="020B0502040204020203" pitchFamily="34" charset="0"/>
                  </a:rPr>
                  <a:t>Iskolai</a:t>
                </a:r>
                <a:r>
                  <a:rPr lang="en-US" sz="1471" dirty="0">
                    <a:ln>
                      <a:solidFill>
                        <a:srgbClr val="FFFFFF">
                          <a:alpha val="0"/>
                        </a:srgbClr>
                      </a:solidFill>
                    </a:ln>
                    <a:solidFill>
                      <a:srgbClr val="505050"/>
                    </a:solidFill>
                    <a:latin typeface="Segoe UI Light" panose="020B0502040204020203" pitchFamily="34" charset="0"/>
                    <a:cs typeface="Segoe UI Light" panose="020B0502040204020203" pitchFamily="34" charset="0"/>
                  </a:rPr>
                  <a:t> </a:t>
                </a:r>
                <a:r>
                  <a:rPr lang="en-US" sz="1471" dirty="0" err="1">
                    <a:ln>
                      <a:solidFill>
                        <a:srgbClr val="FFFFFF">
                          <a:alpha val="0"/>
                        </a:srgbClr>
                      </a:solidFill>
                    </a:ln>
                    <a:solidFill>
                      <a:srgbClr val="505050"/>
                    </a:solidFill>
                    <a:latin typeface="Segoe UI Light" panose="020B0502040204020203" pitchFamily="34" charset="0"/>
                    <a:cs typeface="Segoe UI Light" panose="020B0502040204020203" pitchFamily="34" charset="0"/>
                  </a:rPr>
                  <a:t>szolgáltatások</a:t>
                </a:r>
                <a:endParaRPr lang="en-US" sz="1471" dirty="0">
                  <a:ln>
                    <a:solidFill>
                      <a:srgbClr val="FFFFFF">
                        <a:alpha val="0"/>
                      </a:srgbClr>
                    </a:solidFill>
                  </a:ln>
                  <a:solidFill>
                    <a:srgbClr val="505050"/>
                  </a:solidFill>
                  <a:latin typeface="Segoe UI Light" panose="020B0502040204020203" pitchFamily="34" charset="0"/>
                  <a:cs typeface="Segoe UI Light" panose="020B0502040204020203" pitchFamily="34" charset="0"/>
                </a:endParaRPr>
              </a:p>
            </p:txBody>
          </p:sp>
        </p:grpSp>
      </p:grpSp>
      <p:pic>
        <p:nvPicPr>
          <p:cNvPr id="223" name="Picture 2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43226" y="1705711"/>
            <a:ext cx="1011650" cy="667586"/>
          </a:xfrm>
          <a:prstGeom prst="rect">
            <a:avLst/>
          </a:prstGeom>
        </p:spPr>
      </p:pic>
      <p:pic>
        <p:nvPicPr>
          <p:cNvPr id="224" name="Picture 223"/>
          <p:cNvPicPr>
            <a:picLocks noChangeAspect="1"/>
          </p:cNvPicPr>
          <p:nvPr/>
        </p:nvPicPr>
        <p:blipFill>
          <a:blip r:embed="rId13" cstate="screen">
            <a:biLevel thresh="25000"/>
            <a:extLst>
              <a:ext uri="{28A0092B-C50C-407E-A947-70E740481C1C}">
                <a14:useLocalDpi xmlns:a14="http://schemas.microsoft.com/office/drawing/2010/main"/>
              </a:ext>
            </a:extLst>
          </a:blip>
          <a:stretch>
            <a:fillRect/>
          </a:stretch>
        </p:blipFill>
        <p:spPr>
          <a:xfrm>
            <a:off x="4124282" y="5032161"/>
            <a:ext cx="164171" cy="419274"/>
          </a:xfrm>
          <a:prstGeom prst="rect">
            <a:avLst/>
          </a:prstGeom>
        </p:spPr>
      </p:pic>
      <p:pic>
        <p:nvPicPr>
          <p:cNvPr id="225" name="Picture 224"/>
          <p:cNvPicPr>
            <a:picLocks noChangeAspect="1"/>
          </p:cNvPicPr>
          <p:nvPr/>
        </p:nvPicPr>
        <p:blipFill>
          <a:blip r:embed="rId13" cstate="screen">
            <a:biLevel thresh="25000"/>
            <a:extLst>
              <a:ext uri="{28A0092B-C50C-407E-A947-70E740481C1C}">
                <a14:useLocalDpi xmlns:a14="http://schemas.microsoft.com/office/drawing/2010/main"/>
              </a:ext>
            </a:extLst>
          </a:blip>
          <a:stretch>
            <a:fillRect/>
          </a:stretch>
        </p:blipFill>
        <p:spPr>
          <a:xfrm>
            <a:off x="5426233" y="5032161"/>
            <a:ext cx="164171" cy="419274"/>
          </a:xfrm>
          <a:prstGeom prst="rect">
            <a:avLst/>
          </a:prstGeom>
        </p:spPr>
      </p:pic>
      <p:pic>
        <p:nvPicPr>
          <p:cNvPr id="226" name="Picture 225"/>
          <p:cNvPicPr>
            <a:picLocks noChangeAspect="1"/>
          </p:cNvPicPr>
          <p:nvPr/>
        </p:nvPicPr>
        <p:blipFill>
          <a:blip r:embed="rId13" cstate="screen">
            <a:biLevel thresh="25000"/>
            <a:extLst>
              <a:ext uri="{28A0092B-C50C-407E-A947-70E740481C1C}">
                <a14:useLocalDpi xmlns:a14="http://schemas.microsoft.com/office/drawing/2010/main"/>
              </a:ext>
            </a:extLst>
          </a:blip>
          <a:stretch>
            <a:fillRect/>
          </a:stretch>
        </p:blipFill>
        <p:spPr>
          <a:xfrm>
            <a:off x="6225874" y="5033232"/>
            <a:ext cx="164171" cy="419274"/>
          </a:xfrm>
          <a:prstGeom prst="rect">
            <a:avLst/>
          </a:prstGeom>
        </p:spPr>
      </p:pic>
      <p:pic>
        <p:nvPicPr>
          <p:cNvPr id="227" name="Picture 226"/>
          <p:cNvPicPr>
            <a:picLocks noChangeAspect="1"/>
          </p:cNvPicPr>
          <p:nvPr/>
        </p:nvPicPr>
        <p:blipFill>
          <a:blip r:embed="rId13" cstate="screen">
            <a:biLevel thresh="25000"/>
            <a:extLst>
              <a:ext uri="{28A0092B-C50C-407E-A947-70E740481C1C}">
                <a14:useLocalDpi xmlns:a14="http://schemas.microsoft.com/office/drawing/2010/main"/>
              </a:ext>
            </a:extLst>
          </a:blip>
          <a:stretch>
            <a:fillRect/>
          </a:stretch>
        </p:blipFill>
        <p:spPr>
          <a:xfrm>
            <a:off x="3145908" y="5032161"/>
            <a:ext cx="164171" cy="419274"/>
          </a:xfrm>
          <a:prstGeom prst="rect">
            <a:avLst/>
          </a:prstGeom>
        </p:spPr>
      </p:pic>
      <p:sp>
        <p:nvSpPr>
          <p:cNvPr id="230" name="Title 4"/>
          <p:cNvSpPr txBox="1">
            <a:spLocks/>
          </p:cNvSpPr>
          <p:nvPr/>
        </p:nvSpPr>
        <p:spPr>
          <a:xfrm>
            <a:off x="147871" y="133908"/>
            <a:ext cx="8383136" cy="994172"/>
          </a:xfrm>
          <a:prstGeom prst="rect">
            <a:avLst/>
          </a:prstGeom>
        </p:spPr>
        <p:txBody>
          <a:bodyPr>
            <a:normAutofit/>
          </a:bodyPr>
          <a:lstStyle>
            <a:lvl1pPr eaLnBrk="1" hangingPunct="1">
              <a:defRPr sz="2667" kern="800">
                <a:solidFill>
                  <a:schemeClr val="tx1"/>
                </a:solidFill>
                <a:latin typeface="+mn-lt"/>
                <a:cs typeface="Segoe UI Light"/>
              </a:defRPr>
            </a:lvl1pPr>
          </a:lstStyle>
          <a:p>
            <a:r>
              <a:rPr lang="en-US" sz="2400" dirty="0">
                <a:solidFill>
                  <a:srgbClr val="00188F"/>
                </a:solidFill>
                <a:latin typeface="Segoe UI Light" panose="020B0502040204020203" pitchFamily="34" charset="0"/>
                <a:cs typeface="Segoe UI Light" panose="020B0502040204020203" pitchFamily="34" charset="0"/>
              </a:rPr>
              <a:t>A </a:t>
            </a:r>
            <a:r>
              <a:rPr lang="en-US" sz="2400" dirty="0" err="1">
                <a:solidFill>
                  <a:srgbClr val="00188F"/>
                </a:solidFill>
                <a:latin typeface="Segoe UI Light" panose="020B0502040204020203" pitchFamily="34" charset="0"/>
                <a:cs typeface="Segoe UI Light" panose="020B0502040204020203" pitchFamily="34" charset="0"/>
              </a:rPr>
              <a:t>kihívás</a:t>
            </a:r>
            <a:endParaRPr lang="en-US" sz="2000" dirty="0">
              <a:solidFill>
                <a:srgbClr val="00188F"/>
              </a:solidFill>
              <a:latin typeface="Segoe UI Light" panose="020B0502040204020203" pitchFamily="34" charset="0"/>
              <a:cs typeface="Segoe UI Light" panose="020B0502040204020203" pitchFamily="34" charset="0"/>
            </a:endParaRPr>
          </a:p>
        </p:txBody>
      </p:sp>
      <p:pic>
        <p:nvPicPr>
          <p:cNvPr id="231" name="Picture 2" descr="http://m.img.brothersoft.com/android/922/1352480464_icon.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470281" y="2262298"/>
            <a:ext cx="380156" cy="380156"/>
          </a:xfrm>
          <a:prstGeom prst="rect">
            <a:avLst/>
          </a:prstGeom>
          <a:noFill/>
          <a:extLst>
            <a:ext uri="{909E8E84-426E-40dd-AFC4-6F175D3DCCD1}">
              <a14:hiddenFill xmlns="" xmlns:a14="http://schemas.microsoft.com/office/drawing/2010/main">
                <a:solidFill>
                  <a:srgbClr val="FFFFFF"/>
                </a:solidFill>
              </a14:hiddenFill>
            </a:ext>
          </a:extLst>
        </p:spPr>
      </p:pic>
      <p:pic>
        <p:nvPicPr>
          <p:cNvPr id="232" name="Picture 4" descr="http://thelearningcounsel.com/repository/schedule/achieve3000-sized.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075260" y="2004231"/>
            <a:ext cx="691535" cy="325983"/>
          </a:xfrm>
          <a:prstGeom prst="rect">
            <a:avLst/>
          </a:prstGeom>
          <a:noFill/>
          <a:extLst>
            <a:ext uri="{909E8E84-426E-40dd-AFC4-6F175D3DCCD1}">
              <a14:hiddenFill xmlns="" xmlns:a14="http://schemas.microsoft.com/office/drawing/2010/main">
                <a:solidFill>
                  <a:srgbClr val="FFFFFF"/>
                </a:solidFill>
              </a14:hiddenFill>
            </a:ext>
          </a:extLst>
        </p:spPr>
      </p:pic>
      <p:pic>
        <p:nvPicPr>
          <p:cNvPr id="233" name="Picture 6" descr="https://az495088.vo.msecnd.net/app-logo/betterlesson_215.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30365" y="2485970"/>
            <a:ext cx="339513" cy="339514"/>
          </a:xfrm>
          <a:prstGeom prst="rect">
            <a:avLst/>
          </a:prstGeom>
          <a:noFill/>
          <a:extLst>
            <a:ext uri="{909E8E84-426E-40dd-AFC4-6F175D3DCCD1}">
              <a14:hiddenFill xmlns="" xmlns:a14="http://schemas.microsoft.com/office/drawing/2010/main">
                <a:solidFill>
                  <a:srgbClr val="FFFFFF"/>
                </a:solidFill>
              </a14:hiddenFill>
            </a:ext>
          </a:extLst>
        </p:spPr>
      </p:pic>
      <p:pic>
        <p:nvPicPr>
          <p:cNvPr id="234" name="Picture 8" descr="http://i52.fastpic.ru/big/2013/0106/f3/f16c4ff25bccda09846af4c25f95b5f3.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497063" y="2308124"/>
            <a:ext cx="687526" cy="279594"/>
          </a:xfrm>
          <a:prstGeom prst="rect">
            <a:avLst/>
          </a:prstGeom>
          <a:noFill/>
          <a:extLst>
            <a:ext uri="{909E8E84-426E-40dd-AFC4-6F175D3DCCD1}">
              <a14:hiddenFill xmlns="" xmlns:a14="http://schemas.microsoft.com/office/drawing/2010/main">
                <a:solidFill>
                  <a:srgbClr val="FFFFFF"/>
                </a:solidFill>
              </a14:hiddenFill>
            </a:ext>
          </a:extLst>
        </p:spPr>
      </p:pic>
      <p:pic>
        <p:nvPicPr>
          <p:cNvPr id="235" name="Picture 23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66199" y="1806066"/>
            <a:ext cx="1011650" cy="667586"/>
          </a:xfrm>
          <a:prstGeom prst="rect">
            <a:avLst/>
          </a:prstGeom>
        </p:spPr>
      </p:pic>
      <p:pic>
        <p:nvPicPr>
          <p:cNvPr id="236" name="Picture 10" descr="https://pbs.twimg.com/profile_images/494262125355749377/rHlw0VXr.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896644" y="2663341"/>
            <a:ext cx="900113" cy="900113"/>
          </a:xfrm>
          <a:prstGeom prst="rect">
            <a:avLst/>
          </a:prstGeom>
          <a:noFill/>
          <a:extLst>
            <a:ext uri="{909E8E84-426E-40dd-AFC4-6F175D3DCCD1}">
              <a14:hiddenFill xmlns="" xmlns:a14="http://schemas.microsoft.com/office/drawing/2010/main">
                <a:solidFill>
                  <a:srgbClr val="FFFFFF"/>
                </a:solidFill>
              </a14:hiddenFill>
            </a:ext>
          </a:extLst>
        </p:spPr>
      </p:pic>
      <p:pic>
        <p:nvPicPr>
          <p:cNvPr id="237" name="Picture 14" descr="http://www.classmarker.com/images/quiz_maker.gif"/>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5163132" y="2171928"/>
            <a:ext cx="878821" cy="131095"/>
          </a:xfrm>
          <a:prstGeom prst="rect">
            <a:avLst/>
          </a:prstGeom>
          <a:noFill/>
          <a:extLst>
            <a:ext uri="{909E8E84-426E-40dd-AFC4-6F175D3DCCD1}">
              <a14:hiddenFill xmlns="" xmlns:a14="http://schemas.microsoft.com/office/drawing/2010/main">
                <a:solidFill>
                  <a:srgbClr val="FFFFFF"/>
                </a:solidFill>
              </a14:hiddenFill>
            </a:ext>
          </a:extLst>
        </p:spPr>
      </p:pic>
      <p:pic>
        <p:nvPicPr>
          <p:cNvPr id="238" name="Picture 20" descr="http://p2cdn4static.sharpschool.com/UserFiles/Servers/Server_60957/Image/ART/engrade_link2.pn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7274469" y="3277686"/>
            <a:ext cx="910445" cy="365322"/>
          </a:xfrm>
          <a:prstGeom prst="rect">
            <a:avLst/>
          </a:prstGeom>
          <a:noFill/>
          <a:extLst>
            <a:ext uri="{909E8E84-426E-40dd-AFC4-6F175D3DCCD1}">
              <a14:hiddenFill xmlns="" xmlns:a14="http://schemas.microsoft.com/office/drawing/2010/main">
                <a:solidFill>
                  <a:srgbClr val="FFFFFF"/>
                </a:solidFill>
              </a14:hiddenFill>
            </a:ext>
          </a:extLst>
        </p:spPr>
      </p:pic>
      <p:pic>
        <p:nvPicPr>
          <p:cNvPr id="239" name="Picture 24" descr="http://api-explorer.khanacademy.org/static/img/khan-logo-vertical-transparent.pn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6248418" y="2006410"/>
            <a:ext cx="391135" cy="549347"/>
          </a:xfrm>
          <a:prstGeom prst="rect">
            <a:avLst/>
          </a:prstGeom>
          <a:noFill/>
          <a:extLst>
            <a:ext uri="{909E8E84-426E-40dd-AFC4-6F175D3DCCD1}">
              <a14:hiddenFill xmlns="" xmlns:a14="http://schemas.microsoft.com/office/drawing/2010/main">
                <a:solidFill>
                  <a:srgbClr val="FFFFFF"/>
                </a:solidFill>
              </a14:hiddenFill>
            </a:ext>
          </a:extLst>
        </p:spPr>
      </p:pic>
      <p:pic>
        <p:nvPicPr>
          <p:cNvPr id="240" name="Picture 26" descr="https://moodle.org/pluginfile.php/115/mod_forum/attachment/14342/logo.gif"/>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6823230" y="1998835"/>
            <a:ext cx="1031646" cy="300897"/>
          </a:xfrm>
          <a:prstGeom prst="rect">
            <a:avLst/>
          </a:prstGeom>
          <a:noFill/>
          <a:extLst>
            <a:ext uri="{909E8E84-426E-40dd-AFC4-6F175D3DCCD1}">
              <a14:hiddenFill xmlns="" xmlns:a14="http://schemas.microsoft.com/office/drawing/2010/main">
                <a:solidFill>
                  <a:srgbClr val="FFFFFF"/>
                </a:solidFill>
              </a14:hiddenFill>
            </a:ext>
          </a:extLst>
        </p:spPr>
      </p:pic>
      <p:pic>
        <p:nvPicPr>
          <p:cNvPr id="241" name="Picture 24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3725" y="2196969"/>
            <a:ext cx="1011650" cy="667586"/>
          </a:xfrm>
          <a:prstGeom prst="rect">
            <a:avLst/>
          </a:prstGeom>
        </p:spPr>
      </p:pic>
      <p:pic>
        <p:nvPicPr>
          <p:cNvPr id="242" name="Picture 18" descr="http://altazorchillan.cl/Colegio/images/logo_edmodo.png"/>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7630022" y="2247703"/>
            <a:ext cx="627615" cy="636011"/>
          </a:xfrm>
          <a:prstGeom prst="rect">
            <a:avLst/>
          </a:prstGeom>
          <a:noFill/>
          <a:extLst>
            <a:ext uri="{909E8E84-426E-40dd-AFC4-6F175D3DCCD1}">
              <a14:hiddenFill xmlns="" xmlns:a14="http://schemas.microsoft.com/office/drawing/2010/main">
                <a:solidFill>
                  <a:srgbClr val="FFFFFF"/>
                </a:solidFill>
              </a14:hiddenFill>
            </a:ext>
          </a:extLst>
        </p:spPr>
      </p:pic>
      <p:pic>
        <p:nvPicPr>
          <p:cNvPr id="243" name="Picture 28" descr="http://prezi-a.akamaihd.net/zuisite-versioned/1770/gfx/presskit/prezi_logos/prezi_horizontal.png"/>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143624" y="3594863"/>
            <a:ext cx="1111465" cy="640230"/>
          </a:xfrm>
          <a:prstGeom prst="rect">
            <a:avLst/>
          </a:prstGeom>
          <a:noFill/>
          <a:extLst>
            <a:ext uri="{909E8E84-426E-40dd-AFC4-6F175D3DCCD1}">
              <a14:hiddenFill xmlns="" xmlns:a14="http://schemas.microsoft.com/office/drawing/2010/main">
                <a:solidFill>
                  <a:srgbClr val="FFFFFF"/>
                </a:solidFill>
              </a14:hiddenFill>
            </a:ext>
          </a:extLst>
        </p:spPr>
      </p:pic>
      <p:pic>
        <p:nvPicPr>
          <p:cNvPr id="244" name="Picture 30" descr="http://cdn.evbuc.com/eventlogos/7410409/1740396573-1.png"/>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784067" y="4289279"/>
            <a:ext cx="965117" cy="337791"/>
          </a:xfrm>
          <a:prstGeom prst="rect">
            <a:avLst/>
          </a:prstGeom>
          <a:noFill/>
          <a:extLst>
            <a:ext uri="{909E8E84-426E-40dd-AFC4-6F175D3DCCD1}">
              <a14:hiddenFill xmlns="" xmlns:a14="http://schemas.microsoft.com/office/drawing/2010/main">
                <a:solidFill>
                  <a:srgbClr val="FFFFFF"/>
                </a:solidFill>
              </a14:hiddenFill>
            </a:ext>
          </a:extLst>
        </p:spPr>
      </p:pic>
      <p:sp>
        <p:nvSpPr>
          <p:cNvPr id="228" name="TextBox 227"/>
          <p:cNvSpPr txBox="1"/>
          <p:nvPr/>
        </p:nvSpPr>
        <p:spPr>
          <a:xfrm>
            <a:off x="2962821" y="3504508"/>
            <a:ext cx="597078" cy="300082"/>
          </a:xfrm>
          <a:prstGeom prst="rect">
            <a:avLst/>
          </a:prstGeom>
          <a:noFill/>
        </p:spPr>
        <p:txBody>
          <a:bodyPr wrap="square" rtlCol="0">
            <a:spAutoFit/>
          </a:bodyPr>
          <a:lstStyle/>
          <a:p>
            <a:r>
              <a:rPr lang="en-US" sz="1350" b="1" dirty="0">
                <a:solidFill>
                  <a:schemeClr val="bg1"/>
                </a:solidFill>
              </a:rPr>
              <a:t>BYOD</a:t>
            </a:r>
          </a:p>
        </p:txBody>
      </p:sp>
      <p:sp>
        <p:nvSpPr>
          <p:cNvPr id="229" name="TextBox 228"/>
          <p:cNvSpPr txBox="1"/>
          <p:nvPr/>
        </p:nvSpPr>
        <p:spPr>
          <a:xfrm>
            <a:off x="4044216" y="3513575"/>
            <a:ext cx="2093731" cy="300082"/>
          </a:xfrm>
          <a:prstGeom prst="rect">
            <a:avLst/>
          </a:prstGeom>
          <a:noFill/>
        </p:spPr>
        <p:txBody>
          <a:bodyPr wrap="square" rtlCol="0">
            <a:spAutoFit/>
          </a:bodyPr>
          <a:lstStyle/>
          <a:p>
            <a:r>
              <a:rPr lang="en-US" sz="1350" b="1" dirty="0" err="1">
                <a:solidFill>
                  <a:srgbClr val="FFFFFF"/>
                </a:solidFill>
              </a:rPr>
              <a:t>Iskolai</a:t>
            </a:r>
            <a:r>
              <a:rPr lang="en-US" sz="1350" b="1" dirty="0">
                <a:solidFill>
                  <a:srgbClr val="FFFFFF"/>
                </a:solidFill>
              </a:rPr>
              <a:t>                     </a:t>
            </a:r>
            <a:r>
              <a:rPr lang="en-US" sz="1350" b="1" dirty="0" err="1">
                <a:solidFill>
                  <a:srgbClr val="FFFFFF"/>
                </a:solidFill>
              </a:rPr>
              <a:t>eszközök</a:t>
            </a:r>
            <a:endParaRPr lang="en-US" sz="1350" b="1" dirty="0">
              <a:solidFill>
                <a:srgbClr val="FFFFFF"/>
              </a:solidFill>
            </a:endParaRPr>
          </a:p>
        </p:txBody>
      </p:sp>
    </p:spTree>
    <p:extLst>
      <p:ext uri="{BB962C8B-B14F-4D97-AF65-F5344CB8AC3E}">
        <p14:creationId xmlns:p14="http://schemas.microsoft.com/office/powerpoint/2010/main" val="197303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16" presetClass="entr" presetSubtype="21"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16" presetClass="entr" presetSubtype="2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par>
                                <p:cTn id="47" presetID="16" presetClass="entr" presetSubtype="21"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par>
                                <p:cTn id="50" presetID="16" presetClass="entr" presetSubtype="21"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par>
                                <p:cTn id="53" presetID="16" presetClass="entr" presetSubtype="21"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par>
                                <p:cTn id="56" presetID="16" presetClass="entr" presetSubtype="21"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arn(inVertical)">
                                      <p:cBhvr>
                                        <p:cTn id="58" dur="500"/>
                                        <p:tgtEl>
                                          <p:spTgt spid="20"/>
                                        </p:tgtEl>
                                      </p:cBhvr>
                                    </p:animEffect>
                                  </p:childTnLst>
                                </p:cTn>
                              </p:par>
                              <p:par>
                                <p:cTn id="59" presetID="16" presetClass="entr" presetSubtype="21"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arn(inVertical)">
                                      <p:cBhvr>
                                        <p:cTn id="61" dur="500"/>
                                        <p:tgtEl>
                                          <p:spTgt spid="21"/>
                                        </p:tgtEl>
                                      </p:cBhvr>
                                    </p:animEffect>
                                  </p:childTnLst>
                                </p:cTn>
                              </p:par>
                              <p:par>
                                <p:cTn id="62" presetID="16" presetClass="entr" presetSubtype="21"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arn(inVertical)">
                                      <p:cBhvr>
                                        <p:cTn id="64" dur="500"/>
                                        <p:tgtEl>
                                          <p:spTgt spid="22"/>
                                        </p:tgtEl>
                                      </p:cBhvr>
                                    </p:animEffect>
                                  </p:childTnLst>
                                </p:cTn>
                              </p:par>
                              <p:par>
                                <p:cTn id="65" presetID="16" presetClass="entr" presetSubtype="21"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par>
                                <p:cTn id="68" presetID="16" presetClass="entr" presetSubtype="21"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arn(inVertical)">
                                      <p:cBhvr>
                                        <p:cTn id="70" dur="500"/>
                                        <p:tgtEl>
                                          <p:spTgt spid="24"/>
                                        </p:tgtEl>
                                      </p:cBhvr>
                                    </p:animEffect>
                                  </p:childTnLst>
                                </p:cTn>
                              </p:par>
                              <p:par>
                                <p:cTn id="71" presetID="16" presetClass="entr" presetSubtype="21"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arn(inVertical)">
                                      <p:cBhvr>
                                        <p:cTn id="73" dur="500"/>
                                        <p:tgtEl>
                                          <p:spTgt spid="25"/>
                                        </p:tgtEl>
                                      </p:cBhvr>
                                    </p:animEffect>
                                  </p:childTnLst>
                                </p:cTn>
                              </p:par>
                              <p:par>
                                <p:cTn id="74" presetID="16" presetClass="entr" presetSubtype="21" fill="hold"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barn(inVertical)">
                                      <p:cBhvr>
                                        <p:cTn id="76" dur="500"/>
                                        <p:tgtEl>
                                          <p:spTgt spid="26"/>
                                        </p:tgtEl>
                                      </p:cBhvr>
                                    </p:animEffect>
                                  </p:childTnLst>
                                </p:cTn>
                              </p:par>
                              <p:par>
                                <p:cTn id="77" presetID="16" presetClass="entr" presetSubtype="21"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arn(inVertical)">
                                      <p:cBhvr>
                                        <p:cTn id="79" dur="500"/>
                                        <p:tgtEl>
                                          <p:spTgt spid="27"/>
                                        </p:tgtEl>
                                      </p:cBhvr>
                                    </p:animEffect>
                                  </p:childTnLst>
                                </p:cTn>
                              </p:par>
                              <p:par>
                                <p:cTn id="80" presetID="16" presetClass="entr" presetSubtype="21"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arn(inVertical)">
                                      <p:cBhvr>
                                        <p:cTn id="82" dur="500"/>
                                        <p:tgtEl>
                                          <p:spTgt spid="28"/>
                                        </p:tgtEl>
                                      </p:cBhvr>
                                    </p:animEffect>
                                  </p:childTnLst>
                                </p:cTn>
                              </p:par>
                              <p:par>
                                <p:cTn id="83" presetID="16" presetClass="entr" presetSubtype="21"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barn(inVertical)">
                                      <p:cBhvr>
                                        <p:cTn id="85" dur="500"/>
                                        <p:tgtEl>
                                          <p:spTgt spid="29"/>
                                        </p:tgtEl>
                                      </p:cBhvr>
                                    </p:animEffect>
                                  </p:childTnLst>
                                </p:cTn>
                              </p:par>
                              <p:par>
                                <p:cTn id="86" presetID="16" presetClass="entr" presetSubtype="21" fill="hold"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barn(inVertical)">
                                      <p:cBhvr>
                                        <p:cTn id="88" dur="500"/>
                                        <p:tgtEl>
                                          <p:spTgt spid="30"/>
                                        </p:tgtEl>
                                      </p:cBhvr>
                                    </p:animEffect>
                                  </p:childTnLst>
                                </p:cTn>
                              </p:par>
                              <p:par>
                                <p:cTn id="89" presetID="16" presetClass="entr" presetSubtype="21"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barn(inVertical)">
                                      <p:cBhvr>
                                        <p:cTn id="91" dur="500"/>
                                        <p:tgtEl>
                                          <p:spTgt spid="31"/>
                                        </p:tgtEl>
                                      </p:cBhvr>
                                    </p:animEffect>
                                  </p:childTnLst>
                                </p:cTn>
                              </p:par>
                              <p:par>
                                <p:cTn id="92" presetID="16" presetClass="entr" presetSubtype="21" fill="hold"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barn(inVertical)">
                                      <p:cBhvr>
                                        <p:cTn id="94" dur="500"/>
                                        <p:tgtEl>
                                          <p:spTgt spid="32"/>
                                        </p:tgtEl>
                                      </p:cBhvr>
                                    </p:animEffect>
                                  </p:childTnLst>
                                </p:cTn>
                              </p:par>
                              <p:par>
                                <p:cTn id="95" presetID="16" presetClass="entr" presetSubtype="21" fill="hold"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barn(inVertical)">
                                      <p:cBhvr>
                                        <p:cTn id="97" dur="500"/>
                                        <p:tgtEl>
                                          <p:spTgt spid="33"/>
                                        </p:tgtEl>
                                      </p:cBhvr>
                                    </p:animEffect>
                                  </p:childTnLst>
                                </p:cTn>
                              </p:par>
                              <p:par>
                                <p:cTn id="98" presetID="16" presetClass="entr" presetSubtype="21" fill="hold"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barn(inVertical)">
                                      <p:cBhvr>
                                        <p:cTn id="100" dur="500"/>
                                        <p:tgtEl>
                                          <p:spTgt spid="34"/>
                                        </p:tgtEl>
                                      </p:cBhvr>
                                    </p:animEffect>
                                  </p:childTnLst>
                                </p:cTn>
                              </p:par>
                              <p:par>
                                <p:cTn id="101" presetID="16" presetClass="entr" presetSubtype="21" fill="hold"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barn(inVertical)">
                                      <p:cBhvr>
                                        <p:cTn id="103" dur="500"/>
                                        <p:tgtEl>
                                          <p:spTgt spid="35"/>
                                        </p:tgtEl>
                                      </p:cBhvr>
                                    </p:animEffect>
                                  </p:childTnLst>
                                </p:cTn>
                              </p:par>
                              <p:par>
                                <p:cTn id="104" presetID="16" presetClass="entr" presetSubtype="21" fill="hold"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arn(inVertical)">
                                      <p:cBhvr>
                                        <p:cTn id="106" dur="500"/>
                                        <p:tgtEl>
                                          <p:spTgt spid="36"/>
                                        </p:tgtEl>
                                      </p:cBhvr>
                                    </p:animEffect>
                                  </p:childTnLst>
                                </p:cTn>
                              </p:par>
                              <p:par>
                                <p:cTn id="107" presetID="16" presetClass="entr" presetSubtype="21" fill="hold"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barn(inVertical)">
                                      <p:cBhvr>
                                        <p:cTn id="109" dur="500"/>
                                        <p:tgtEl>
                                          <p:spTgt spid="37"/>
                                        </p:tgtEl>
                                      </p:cBhvr>
                                    </p:animEffect>
                                  </p:childTnLst>
                                </p:cTn>
                              </p:par>
                              <p:par>
                                <p:cTn id="110" presetID="16" presetClass="entr" presetSubtype="21" fill="hold" nodeType="with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barn(inVertical)">
                                      <p:cBhvr>
                                        <p:cTn id="112" dur="500"/>
                                        <p:tgtEl>
                                          <p:spTgt spid="38"/>
                                        </p:tgtEl>
                                      </p:cBhvr>
                                    </p:animEffect>
                                  </p:childTnLst>
                                </p:cTn>
                              </p:par>
                              <p:par>
                                <p:cTn id="113" presetID="16" presetClass="entr" presetSubtype="21" fill="hold" nodeType="with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barn(inVertical)">
                                      <p:cBhvr>
                                        <p:cTn id="115" dur="500"/>
                                        <p:tgtEl>
                                          <p:spTgt spid="39"/>
                                        </p:tgtEl>
                                      </p:cBhvr>
                                    </p:animEffect>
                                  </p:childTnLst>
                                </p:cTn>
                              </p:par>
                              <p:par>
                                <p:cTn id="116" presetID="16" presetClass="entr" presetSubtype="21" fill="hold" nodeType="with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barn(inVertical)">
                                      <p:cBhvr>
                                        <p:cTn id="118" dur="100"/>
                                        <p:tgtEl>
                                          <p:spTgt spid="40"/>
                                        </p:tgtEl>
                                      </p:cBhvr>
                                    </p:animEffect>
                                  </p:childTnLst>
                                </p:cTn>
                              </p:par>
                              <p:par>
                                <p:cTn id="119" presetID="16" presetClass="entr" presetSubtype="21"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barn(inVertical)">
                                      <p:cBhvr>
                                        <p:cTn id="121" dur="500"/>
                                        <p:tgtEl>
                                          <p:spTgt spid="41"/>
                                        </p:tgtEl>
                                      </p:cBhvr>
                                    </p:animEffect>
                                  </p:childTnLst>
                                </p:cTn>
                              </p:par>
                              <p:par>
                                <p:cTn id="122" presetID="16" presetClass="entr" presetSubtype="21" fill="hold" nodeType="withEffect">
                                  <p:stCondLst>
                                    <p:cond delay="0"/>
                                  </p:stCondLst>
                                  <p:childTnLst>
                                    <p:set>
                                      <p:cBhvr>
                                        <p:cTn id="123" dur="1" fill="hold">
                                          <p:stCondLst>
                                            <p:cond delay="0"/>
                                          </p:stCondLst>
                                        </p:cTn>
                                        <p:tgtEl>
                                          <p:spTgt spid="42"/>
                                        </p:tgtEl>
                                        <p:attrNameLst>
                                          <p:attrName>style.visibility</p:attrName>
                                        </p:attrNameLst>
                                      </p:cBhvr>
                                      <p:to>
                                        <p:strVal val="visible"/>
                                      </p:to>
                                    </p:set>
                                    <p:animEffect transition="in" filter="barn(inVertical)">
                                      <p:cBhvr>
                                        <p:cTn id="124" dur="500"/>
                                        <p:tgtEl>
                                          <p:spTgt spid="42"/>
                                        </p:tgtEl>
                                      </p:cBhvr>
                                    </p:animEffect>
                                  </p:childTnLst>
                                </p:cTn>
                              </p:par>
                              <p:par>
                                <p:cTn id="125" presetID="16" presetClass="entr" presetSubtype="21" fill="hold" nodeType="with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barn(inVertical)">
                                      <p:cBhvr>
                                        <p:cTn id="127" dur="500"/>
                                        <p:tgtEl>
                                          <p:spTgt spid="43"/>
                                        </p:tgtEl>
                                      </p:cBhvr>
                                    </p:animEffect>
                                  </p:childTnLst>
                                </p:cTn>
                              </p:par>
                              <p:par>
                                <p:cTn id="128" presetID="16" presetClass="entr" presetSubtype="21" fill="hold" nodeType="with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barn(inVertical)">
                                      <p:cBhvr>
                                        <p:cTn id="130" dur="500"/>
                                        <p:tgtEl>
                                          <p:spTgt spid="44"/>
                                        </p:tgtEl>
                                      </p:cBhvr>
                                    </p:animEffect>
                                  </p:childTnLst>
                                </p:cTn>
                              </p:par>
                              <p:par>
                                <p:cTn id="131" presetID="16" presetClass="entr" presetSubtype="21" fill="hold" nodeType="withEffect">
                                  <p:stCondLst>
                                    <p:cond delay="0"/>
                                  </p:stCondLst>
                                  <p:childTnLst>
                                    <p:set>
                                      <p:cBhvr>
                                        <p:cTn id="132" dur="1" fill="hold">
                                          <p:stCondLst>
                                            <p:cond delay="0"/>
                                          </p:stCondLst>
                                        </p:cTn>
                                        <p:tgtEl>
                                          <p:spTgt spid="45"/>
                                        </p:tgtEl>
                                        <p:attrNameLst>
                                          <p:attrName>style.visibility</p:attrName>
                                        </p:attrNameLst>
                                      </p:cBhvr>
                                      <p:to>
                                        <p:strVal val="visible"/>
                                      </p:to>
                                    </p:set>
                                    <p:animEffect transition="in" filter="barn(inVertical)">
                                      <p:cBhvr>
                                        <p:cTn id="133" dur="500"/>
                                        <p:tgtEl>
                                          <p:spTgt spid="45"/>
                                        </p:tgtEl>
                                      </p:cBhvr>
                                    </p:animEffect>
                                  </p:childTnLst>
                                </p:cTn>
                              </p:par>
                              <p:par>
                                <p:cTn id="134" presetID="16" presetClass="entr" presetSubtype="21" fill="hold" nodeType="withEffect">
                                  <p:stCondLst>
                                    <p:cond delay="0"/>
                                  </p:stCondLst>
                                  <p:childTnLst>
                                    <p:set>
                                      <p:cBhvr>
                                        <p:cTn id="135" dur="1" fill="hold">
                                          <p:stCondLst>
                                            <p:cond delay="0"/>
                                          </p:stCondLst>
                                        </p:cTn>
                                        <p:tgtEl>
                                          <p:spTgt spid="46"/>
                                        </p:tgtEl>
                                        <p:attrNameLst>
                                          <p:attrName>style.visibility</p:attrName>
                                        </p:attrNameLst>
                                      </p:cBhvr>
                                      <p:to>
                                        <p:strVal val="visible"/>
                                      </p:to>
                                    </p:set>
                                    <p:animEffect transition="in" filter="barn(inVertical)">
                                      <p:cBhvr>
                                        <p:cTn id="136" dur="500"/>
                                        <p:tgtEl>
                                          <p:spTgt spid="46"/>
                                        </p:tgtEl>
                                      </p:cBhvr>
                                    </p:animEffect>
                                  </p:childTnLst>
                                </p:cTn>
                              </p:par>
                              <p:par>
                                <p:cTn id="137" presetID="16" presetClass="entr" presetSubtype="21" fill="hold" nodeType="withEffect">
                                  <p:stCondLst>
                                    <p:cond delay="0"/>
                                  </p:stCondLst>
                                  <p:childTnLst>
                                    <p:set>
                                      <p:cBhvr>
                                        <p:cTn id="138" dur="1" fill="hold">
                                          <p:stCondLst>
                                            <p:cond delay="0"/>
                                          </p:stCondLst>
                                        </p:cTn>
                                        <p:tgtEl>
                                          <p:spTgt spid="47"/>
                                        </p:tgtEl>
                                        <p:attrNameLst>
                                          <p:attrName>style.visibility</p:attrName>
                                        </p:attrNameLst>
                                      </p:cBhvr>
                                      <p:to>
                                        <p:strVal val="visible"/>
                                      </p:to>
                                    </p:set>
                                    <p:animEffect transition="in" filter="barn(inVertical)">
                                      <p:cBhvr>
                                        <p:cTn id="139" dur="500"/>
                                        <p:tgtEl>
                                          <p:spTgt spid="47"/>
                                        </p:tgtEl>
                                      </p:cBhvr>
                                    </p:animEffect>
                                  </p:childTnLst>
                                </p:cTn>
                              </p:par>
                              <p:par>
                                <p:cTn id="140" presetID="16" presetClass="entr" presetSubtype="21" fill="hold" nodeType="withEffect">
                                  <p:stCondLst>
                                    <p:cond delay="0"/>
                                  </p:stCondLst>
                                  <p:childTnLst>
                                    <p:set>
                                      <p:cBhvr>
                                        <p:cTn id="141" dur="1" fill="hold">
                                          <p:stCondLst>
                                            <p:cond delay="0"/>
                                          </p:stCondLst>
                                        </p:cTn>
                                        <p:tgtEl>
                                          <p:spTgt spid="48"/>
                                        </p:tgtEl>
                                        <p:attrNameLst>
                                          <p:attrName>style.visibility</p:attrName>
                                        </p:attrNameLst>
                                      </p:cBhvr>
                                      <p:to>
                                        <p:strVal val="visible"/>
                                      </p:to>
                                    </p:set>
                                    <p:animEffect transition="in" filter="barn(inVertical)">
                                      <p:cBhvr>
                                        <p:cTn id="142" dur="500"/>
                                        <p:tgtEl>
                                          <p:spTgt spid="48"/>
                                        </p:tgtEl>
                                      </p:cBhvr>
                                    </p:animEffect>
                                  </p:childTnLst>
                                </p:cTn>
                              </p:par>
                              <p:par>
                                <p:cTn id="143" presetID="16" presetClass="entr" presetSubtype="21" fill="hold" nodeType="withEffect">
                                  <p:stCondLst>
                                    <p:cond delay="0"/>
                                  </p:stCondLst>
                                  <p:childTnLst>
                                    <p:set>
                                      <p:cBhvr>
                                        <p:cTn id="144" dur="1" fill="hold">
                                          <p:stCondLst>
                                            <p:cond delay="0"/>
                                          </p:stCondLst>
                                        </p:cTn>
                                        <p:tgtEl>
                                          <p:spTgt spid="49"/>
                                        </p:tgtEl>
                                        <p:attrNameLst>
                                          <p:attrName>style.visibility</p:attrName>
                                        </p:attrNameLst>
                                      </p:cBhvr>
                                      <p:to>
                                        <p:strVal val="visible"/>
                                      </p:to>
                                    </p:set>
                                    <p:animEffect transition="in" filter="barn(inVertical)">
                                      <p:cBhvr>
                                        <p:cTn id="145" dur="500"/>
                                        <p:tgtEl>
                                          <p:spTgt spid="49"/>
                                        </p:tgtEl>
                                      </p:cBhvr>
                                    </p:animEffect>
                                  </p:childTnLst>
                                </p:cTn>
                              </p:par>
                              <p:par>
                                <p:cTn id="146" presetID="16" presetClass="entr" presetSubtype="21" fill="hold" nodeType="with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barn(inVertical)">
                                      <p:cBhvr>
                                        <p:cTn id="148" dur="500"/>
                                        <p:tgtEl>
                                          <p:spTgt spid="50"/>
                                        </p:tgtEl>
                                      </p:cBhvr>
                                    </p:animEffect>
                                  </p:childTnLst>
                                </p:cTn>
                              </p:par>
                              <p:par>
                                <p:cTn id="149" presetID="16" presetClass="entr" presetSubtype="21" fill="hold" nodeType="withEffect">
                                  <p:stCondLst>
                                    <p:cond delay="0"/>
                                  </p:stCondLst>
                                  <p:childTnLst>
                                    <p:set>
                                      <p:cBhvr>
                                        <p:cTn id="150" dur="1" fill="hold">
                                          <p:stCondLst>
                                            <p:cond delay="0"/>
                                          </p:stCondLst>
                                        </p:cTn>
                                        <p:tgtEl>
                                          <p:spTgt spid="51"/>
                                        </p:tgtEl>
                                        <p:attrNameLst>
                                          <p:attrName>style.visibility</p:attrName>
                                        </p:attrNameLst>
                                      </p:cBhvr>
                                      <p:to>
                                        <p:strVal val="visible"/>
                                      </p:to>
                                    </p:set>
                                    <p:animEffect transition="in" filter="barn(inVertical)">
                                      <p:cBhvr>
                                        <p:cTn id="151" dur="500"/>
                                        <p:tgtEl>
                                          <p:spTgt spid="51"/>
                                        </p:tgtEl>
                                      </p:cBhvr>
                                    </p:animEffect>
                                  </p:childTnLst>
                                </p:cTn>
                              </p:par>
                              <p:par>
                                <p:cTn id="152" presetID="16" presetClass="entr" presetSubtype="21" fill="hold" nodeType="withEffect">
                                  <p:stCondLst>
                                    <p:cond delay="0"/>
                                  </p:stCondLst>
                                  <p:childTnLst>
                                    <p:set>
                                      <p:cBhvr>
                                        <p:cTn id="153" dur="1" fill="hold">
                                          <p:stCondLst>
                                            <p:cond delay="0"/>
                                          </p:stCondLst>
                                        </p:cTn>
                                        <p:tgtEl>
                                          <p:spTgt spid="52"/>
                                        </p:tgtEl>
                                        <p:attrNameLst>
                                          <p:attrName>style.visibility</p:attrName>
                                        </p:attrNameLst>
                                      </p:cBhvr>
                                      <p:to>
                                        <p:strVal val="visible"/>
                                      </p:to>
                                    </p:set>
                                    <p:animEffect transition="in" filter="barn(inVertical)">
                                      <p:cBhvr>
                                        <p:cTn id="154" dur="500"/>
                                        <p:tgtEl>
                                          <p:spTgt spid="52"/>
                                        </p:tgtEl>
                                      </p:cBhvr>
                                    </p:animEffect>
                                  </p:childTnLst>
                                </p:cTn>
                              </p:par>
                              <p:par>
                                <p:cTn id="155" presetID="16" presetClass="entr" presetSubtype="21" fill="hold" nodeType="withEffect">
                                  <p:stCondLst>
                                    <p:cond delay="0"/>
                                  </p:stCondLst>
                                  <p:childTnLst>
                                    <p:set>
                                      <p:cBhvr>
                                        <p:cTn id="156" dur="1" fill="hold">
                                          <p:stCondLst>
                                            <p:cond delay="0"/>
                                          </p:stCondLst>
                                        </p:cTn>
                                        <p:tgtEl>
                                          <p:spTgt spid="53"/>
                                        </p:tgtEl>
                                        <p:attrNameLst>
                                          <p:attrName>style.visibility</p:attrName>
                                        </p:attrNameLst>
                                      </p:cBhvr>
                                      <p:to>
                                        <p:strVal val="visible"/>
                                      </p:to>
                                    </p:set>
                                    <p:animEffect transition="in" filter="barn(inVertical)">
                                      <p:cBhvr>
                                        <p:cTn id="157" dur="500"/>
                                        <p:tgtEl>
                                          <p:spTgt spid="53"/>
                                        </p:tgtEl>
                                      </p:cBhvr>
                                    </p:animEffect>
                                  </p:childTnLst>
                                </p:cTn>
                              </p:par>
                              <p:par>
                                <p:cTn id="158" presetID="16" presetClass="entr" presetSubtype="21" fill="hold" nodeType="withEffect">
                                  <p:stCondLst>
                                    <p:cond delay="0"/>
                                  </p:stCondLst>
                                  <p:childTnLst>
                                    <p:set>
                                      <p:cBhvr>
                                        <p:cTn id="159" dur="1" fill="hold">
                                          <p:stCondLst>
                                            <p:cond delay="0"/>
                                          </p:stCondLst>
                                        </p:cTn>
                                        <p:tgtEl>
                                          <p:spTgt spid="54"/>
                                        </p:tgtEl>
                                        <p:attrNameLst>
                                          <p:attrName>style.visibility</p:attrName>
                                        </p:attrNameLst>
                                      </p:cBhvr>
                                      <p:to>
                                        <p:strVal val="visible"/>
                                      </p:to>
                                    </p:set>
                                    <p:animEffect transition="in" filter="barn(inVertical)">
                                      <p:cBhvr>
                                        <p:cTn id="160" dur="500"/>
                                        <p:tgtEl>
                                          <p:spTgt spid="54"/>
                                        </p:tgtEl>
                                      </p:cBhvr>
                                    </p:animEffect>
                                  </p:childTnLst>
                                </p:cTn>
                              </p:par>
                              <p:par>
                                <p:cTn id="161" presetID="16" presetClass="entr" presetSubtype="21" fill="hold" nodeType="withEffect">
                                  <p:stCondLst>
                                    <p:cond delay="0"/>
                                  </p:stCondLst>
                                  <p:childTnLst>
                                    <p:set>
                                      <p:cBhvr>
                                        <p:cTn id="162" dur="1" fill="hold">
                                          <p:stCondLst>
                                            <p:cond delay="0"/>
                                          </p:stCondLst>
                                        </p:cTn>
                                        <p:tgtEl>
                                          <p:spTgt spid="55"/>
                                        </p:tgtEl>
                                        <p:attrNameLst>
                                          <p:attrName>style.visibility</p:attrName>
                                        </p:attrNameLst>
                                      </p:cBhvr>
                                      <p:to>
                                        <p:strVal val="visible"/>
                                      </p:to>
                                    </p:set>
                                    <p:animEffect transition="in" filter="barn(inVertical)">
                                      <p:cBhvr>
                                        <p:cTn id="163" dur="500"/>
                                        <p:tgtEl>
                                          <p:spTgt spid="55"/>
                                        </p:tgtEl>
                                      </p:cBhvr>
                                    </p:animEffect>
                                  </p:childTnLst>
                                </p:cTn>
                              </p:par>
                              <p:par>
                                <p:cTn id="164" presetID="16" presetClass="entr" presetSubtype="21" fill="hold" nodeType="withEffect">
                                  <p:stCondLst>
                                    <p:cond delay="0"/>
                                  </p:stCondLst>
                                  <p:childTnLst>
                                    <p:set>
                                      <p:cBhvr>
                                        <p:cTn id="165" dur="1" fill="hold">
                                          <p:stCondLst>
                                            <p:cond delay="0"/>
                                          </p:stCondLst>
                                        </p:cTn>
                                        <p:tgtEl>
                                          <p:spTgt spid="56"/>
                                        </p:tgtEl>
                                        <p:attrNameLst>
                                          <p:attrName>style.visibility</p:attrName>
                                        </p:attrNameLst>
                                      </p:cBhvr>
                                      <p:to>
                                        <p:strVal val="visible"/>
                                      </p:to>
                                    </p:set>
                                    <p:animEffect transition="in" filter="barn(inVertical)">
                                      <p:cBhvr>
                                        <p:cTn id="166" dur="500"/>
                                        <p:tgtEl>
                                          <p:spTgt spid="56"/>
                                        </p:tgtEl>
                                      </p:cBhvr>
                                    </p:animEffect>
                                  </p:childTnLst>
                                </p:cTn>
                              </p:par>
                              <p:par>
                                <p:cTn id="167" presetID="16" presetClass="entr" presetSubtype="21" fill="hold" nodeType="withEffect">
                                  <p:stCondLst>
                                    <p:cond delay="0"/>
                                  </p:stCondLst>
                                  <p:childTnLst>
                                    <p:set>
                                      <p:cBhvr>
                                        <p:cTn id="168" dur="1" fill="hold">
                                          <p:stCondLst>
                                            <p:cond delay="0"/>
                                          </p:stCondLst>
                                        </p:cTn>
                                        <p:tgtEl>
                                          <p:spTgt spid="57"/>
                                        </p:tgtEl>
                                        <p:attrNameLst>
                                          <p:attrName>style.visibility</p:attrName>
                                        </p:attrNameLst>
                                      </p:cBhvr>
                                      <p:to>
                                        <p:strVal val="visible"/>
                                      </p:to>
                                    </p:set>
                                    <p:animEffect transition="in" filter="barn(inVertical)">
                                      <p:cBhvr>
                                        <p:cTn id="169" dur="500"/>
                                        <p:tgtEl>
                                          <p:spTgt spid="57"/>
                                        </p:tgtEl>
                                      </p:cBhvr>
                                    </p:animEffect>
                                  </p:childTnLst>
                                </p:cTn>
                              </p:par>
                              <p:par>
                                <p:cTn id="170" presetID="16" presetClass="entr" presetSubtype="21" fill="hold" nodeType="withEffect">
                                  <p:stCondLst>
                                    <p:cond delay="0"/>
                                  </p:stCondLst>
                                  <p:childTnLst>
                                    <p:set>
                                      <p:cBhvr>
                                        <p:cTn id="171" dur="1" fill="hold">
                                          <p:stCondLst>
                                            <p:cond delay="0"/>
                                          </p:stCondLst>
                                        </p:cTn>
                                        <p:tgtEl>
                                          <p:spTgt spid="58"/>
                                        </p:tgtEl>
                                        <p:attrNameLst>
                                          <p:attrName>style.visibility</p:attrName>
                                        </p:attrNameLst>
                                      </p:cBhvr>
                                      <p:to>
                                        <p:strVal val="visible"/>
                                      </p:to>
                                    </p:set>
                                    <p:animEffect transition="in" filter="barn(inVertical)">
                                      <p:cBhvr>
                                        <p:cTn id="172" dur="500"/>
                                        <p:tgtEl>
                                          <p:spTgt spid="58"/>
                                        </p:tgtEl>
                                      </p:cBhvr>
                                    </p:animEffect>
                                  </p:childTnLst>
                                </p:cTn>
                              </p:par>
                              <p:par>
                                <p:cTn id="173" presetID="16" presetClass="entr" presetSubtype="21" fill="hold" nodeType="withEffect">
                                  <p:stCondLst>
                                    <p:cond delay="0"/>
                                  </p:stCondLst>
                                  <p:childTnLst>
                                    <p:set>
                                      <p:cBhvr>
                                        <p:cTn id="174" dur="1" fill="hold">
                                          <p:stCondLst>
                                            <p:cond delay="0"/>
                                          </p:stCondLst>
                                        </p:cTn>
                                        <p:tgtEl>
                                          <p:spTgt spid="59"/>
                                        </p:tgtEl>
                                        <p:attrNameLst>
                                          <p:attrName>style.visibility</p:attrName>
                                        </p:attrNameLst>
                                      </p:cBhvr>
                                      <p:to>
                                        <p:strVal val="visible"/>
                                      </p:to>
                                    </p:set>
                                    <p:animEffect transition="in" filter="barn(inVertical)">
                                      <p:cBhvr>
                                        <p:cTn id="175" dur="500"/>
                                        <p:tgtEl>
                                          <p:spTgt spid="59"/>
                                        </p:tgtEl>
                                      </p:cBhvr>
                                    </p:animEffect>
                                  </p:childTnLst>
                                </p:cTn>
                              </p:par>
                              <p:par>
                                <p:cTn id="176" presetID="16" presetClass="entr" presetSubtype="21" fill="hold" nodeType="withEffect">
                                  <p:stCondLst>
                                    <p:cond delay="0"/>
                                  </p:stCondLst>
                                  <p:childTnLst>
                                    <p:set>
                                      <p:cBhvr>
                                        <p:cTn id="177" dur="1" fill="hold">
                                          <p:stCondLst>
                                            <p:cond delay="0"/>
                                          </p:stCondLst>
                                        </p:cTn>
                                        <p:tgtEl>
                                          <p:spTgt spid="60"/>
                                        </p:tgtEl>
                                        <p:attrNameLst>
                                          <p:attrName>style.visibility</p:attrName>
                                        </p:attrNameLst>
                                      </p:cBhvr>
                                      <p:to>
                                        <p:strVal val="visible"/>
                                      </p:to>
                                    </p:set>
                                    <p:animEffect transition="in" filter="barn(inVertical)">
                                      <p:cBhvr>
                                        <p:cTn id="178" dur="500"/>
                                        <p:tgtEl>
                                          <p:spTgt spid="60"/>
                                        </p:tgtEl>
                                      </p:cBhvr>
                                    </p:animEffect>
                                  </p:childTnLst>
                                </p:cTn>
                              </p:par>
                              <p:par>
                                <p:cTn id="179" presetID="16" presetClass="entr" presetSubtype="21" fill="hold" nodeType="withEffect">
                                  <p:stCondLst>
                                    <p:cond delay="0"/>
                                  </p:stCondLst>
                                  <p:childTnLst>
                                    <p:set>
                                      <p:cBhvr>
                                        <p:cTn id="180" dur="1" fill="hold">
                                          <p:stCondLst>
                                            <p:cond delay="0"/>
                                          </p:stCondLst>
                                        </p:cTn>
                                        <p:tgtEl>
                                          <p:spTgt spid="61"/>
                                        </p:tgtEl>
                                        <p:attrNameLst>
                                          <p:attrName>style.visibility</p:attrName>
                                        </p:attrNameLst>
                                      </p:cBhvr>
                                      <p:to>
                                        <p:strVal val="visible"/>
                                      </p:to>
                                    </p:set>
                                    <p:animEffect transition="in" filter="barn(inVertical)">
                                      <p:cBhvr>
                                        <p:cTn id="181" dur="500"/>
                                        <p:tgtEl>
                                          <p:spTgt spid="61"/>
                                        </p:tgtEl>
                                      </p:cBhvr>
                                    </p:animEffect>
                                  </p:childTnLst>
                                </p:cTn>
                              </p:par>
                              <p:par>
                                <p:cTn id="182" presetID="16" presetClass="entr" presetSubtype="21" fill="hold" nodeType="withEffect">
                                  <p:stCondLst>
                                    <p:cond delay="0"/>
                                  </p:stCondLst>
                                  <p:childTnLst>
                                    <p:set>
                                      <p:cBhvr>
                                        <p:cTn id="183" dur="1" fill="hold">
                                          <p:stCondLst>
                                            <p:cond delay="0"/>
                                          </p:stCondLst>
                                        </p:cTn>
                                        <p:tgtEl>
                                          <p:spTgt spid="62"/>
                                        </p:tgtEl>
                                        <p:attrNameLst>
                                          <p:attrName>style.visibility</p:attrName>
                                        </p:attrNameLst>
                                      </p:cBhvr>
                                      <p:to>
                                        <p:strVal val="visible"/>
                                      </p:to>
                                    </p:set>
                                    <p:animEffect transition="in" filter="barn(inVertical)">
                                      <p:cBhvr>
                                        <p:cTn id="184" dur="500"/>
                                        <p:tgtEl>
                                          <p:spTgt spid="62"/>
                                        </p:tgtEl>
                                      </p:cBhvr>
                                    </p:animEffect>
                                  </p:childTnLst>
                                </p:cTn>
                              </p:par>
                              <p:par>
                                <p:cTn id="185" presetID="16" presetClass="entr" presetSubtype="21" fill="hold" nodeType="with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barn(inVertical)">
                                      <p:cBhvr>
                                        <p:cTn id="187" dur="500"/>
                                        <p:tgtEl>
                                          <p:spTgt spid="63"/>
                                        </p:tgtEl>
                                      </p:cBhvr>
                                    </p:animEffect>
                                  </p:childTnLst>
                                </p:cTn>
                              </p:par>
                              <p:par>
                                <p:cTn id="188" presetID="16" presetClass="entr" presetSubtype="21" fill="hold" nodeType="withEffect">
                                  <p:stCondLst>
                                    <p:cond delay="0"/>
                                  </p:stCondLst>
                                  <p:childTnLst>
                                    <p:set>
                                      <p:cBhvr>
                                        <p:cTn id="189" dur="1" fill="hold">
                                          <p:stCondLst>
                                            <p:cond delay="0"/>
                                          </p:stCondLst>
                                        </p:cTn>
                                        <p:tgtEl>
                                          <p:spTgt spid="64"/>
                                        </p:tgtEl>
                                        <p:attrNameLst>
                                          <p:attrName>style.visibility</p:attrName>
                                        </p:attrNameLst>
                                      </p:cBhvr>
                                      <p:to>
                                        <p:strVal val="visible"/>
                                      </p:to>
                                    </p:set>
                                    <p:animEffect transition="in" filter="barn(inVertical)">
                                      <p:cBhvr>
                                        <p:cTn id="190" dur="500"/>
                                        <p:tgtEl>
                                          <p:spTgt spid="64"/>
                                        </p:tgtEl>
                                      </p:cBhvr>
                                    </p:animEffect>
                                  </p:childTnLst>
                                </p:cTn>
                              </p:par>
                              <p:par>
                                <p:cTn id="191" presetID="16" presetClass="entr" presetSubtype="21" fill="hold" nodeType="withEffect">
                                  <p:stCondLst>
                                    <p:cond delay="0"/>
                                  </p:stCondLst>
                                  <p:childTnLst>
                                    <p:set>
                                      <p:cBhvr>
                                        <p:cTn id="192" dur="1" fill="hold">
                                          <p:stCondLst>
                                            <p:cond delay="0"/>
                                          </p:stCondLst>
                                        </p:cTn>
                                        <p:tgtEl>
                                          <p:spTgt spid="65"/>
                                        </p:tgtEl>
                                        <p:attrNameLst>
                                          <p:attrName>style.visibility</p:attrName>
                                        </p:attrNameLst>
                                      </p:cBhvr>
                                      <p:to>
                                        <p:strVal val="visible"/>
                                      </p:to>
                                    </p:set>
                                    <p:animEffect transition="in" filter="barn(inVertical)">
                                      <p:cBhvr>
                                        <p:cTn id="193" dur="500"/>
                                        <p:tgtEl>
                                          <p:spTgt spid="65"/>
                                        </p:tgtEl>
                                      </p:cBhvr>
                                    </p:animEffect>
                                  </p:childTnLst>
                                </p:cTn>
                              </p:par>
                              <p:par>
                                <p:cTn id="194" presetID="16" presetClass="entr" presetSubtype="21" fill="hold" nodeType="withEffect">
                                  <p:stCondLst>
                                    <p:cond delay="0"/>
                                  </p:stCondLst>
                                  <p:childTnLst>
                                    <p:set>
                                      <p:cBhvr>
                                        <p:cTn id="195" dur="1" fill="hold">
                                          <p:stCondLst>
                                            <p:cond delay="0"/>
                                          </p:stCondLst>
                                        </p:cTn>
                                        <p:tgtEl>
                                          <p:spTgt spid="66"/>
                                        </p:tgtEl>
                                        <p:attrNameLst>
                                          <p:attrName>style.visibility</p:attrName>
                                        </p:attrNameLst>
                                      </p:cBhvr>
                                      <p:to>
                                        <p:strVal val="visible"/>
                                      </p:to>
                                    </p:set>
                                    <p:animEffect transition="in" filter="barn(inVertical)">
                                      <p:cBhvr>
                                        <p:cTn id="196" dur="500"/>
                                        <p:tgtEl>
                                          <p:spTgt spid="66"/>
                                        </p:tgtEl>
                                      </p:cBhvr>
                                    </p:animEffect>
                                  </p:childTnLst>
                                </p:cTn>
                              </p:par>
                              <p:par>
                                <p:cTn id="197" presetID="16" presetClass="entr" presetSubtype="21" fill="hold" nodeType="withEffect">
                                  <p:stCondLst>
                                    <p:cond delay="0"/>
                                  </p:stCondLst>
                                  <p:childTnLst>
                                    <p:set>
                                      <p:cBhvr>
                                        <p:cTn id="198" dur="1" fill="hold">
                                          <p:stCondLst>
                                            <p:cond delay="0"/>
                                          </p:stCondLst>
                                        </p:cTn>
                                        <p:tgtEl>
                                          <p:spTgt spid="67"/>
                                        </p:tgtEl>
                                        <p:attrNameLst>
                                          <p:attrName>style.visibility</p:attrName>
                                        </p:attrNameLst>
                                      </p:cBhvr>
                                      <p:to>
                                        <p:strVal val="visible"/>
                                      </p:to>
                                    </p:set>
                                    <p:animEffect transition="in" filter="barn(inVertical)">
                                      <p:cBhvr>
                                        <p:cTn id="199" dur="500"/>
                                        <p:tgtEl>
                                          <p:spTgt spid="67"/>
                                        </p:tgtEl>
                                      </p:cBhvr>
                                    </p:animEffect>
                                  </p:childTnLst>
                                </p:cTn>
                              </p:par>
                              <p:par>
                                <p:cTn id="200" presetID="16" presetClass="entr" presetSubtype="21" fill="hold" nodeType="withEffect">
                                  <p:stCondLst>
                                    <p:cond delay="0"/>
                                  </p:stCondLst>
                                  <p:childTnLst>
                                    <p:set>
                                      <p:cBhvr>
                                        <p:cTn id="201" dur="1" fill="hold">
                                          <p:stCondLst>
                                            <p:cond delay="0"/>
                                          </p:stCondLst>
                                        </p:cTn>
                                        <p:tgtEl>
                                          <p:spTgt spid="68"/>
                                        </p:tgtEl>
                                        <p:attrNameLst>
                                          <p:attrName>style.visibility</p:attrName>
                                        </p:attrNameLst>
                                      </p:cBhvr>
                                      <p:to>
                                        <p:strVal val="visible"/>
                                      </p:to>
                                    </p:set>
                                    <p:animEffect transition="in" filter="barn(inVertical)">
                                      <p:cBhvr>
                                        <p:cTn id="202" dur="500"/>
                                        <p:tgtEl>
                                          <p:spTgt spid="68"/>
                                        </p:tgtEl>
                                      </p:cBhvr>
                                    </p:animEffect>
                                  </p:childTnLst>
                                </p:cTn>
                              </p:par>
                              <p:par>
                                <p:cTn id="203" presetID="16" presetClass="entr" presetSubtype="21" fill="hold" nodeType="withEffect">
                                  <p:stCondLst>
                                    <p:cond delay="0"/>
                                  </p:stCondLst>
                                  <p:childTnLst>
                                    <p:set>
                                      <p:cBhvr>
                                        <p:cTn id="204" dur="1" fill="hold">
                                          <p:stCondLst>
                                            <p:cond delay="0"/>
                                          </p:stCondLst>
                                        </p:cTn>
                                        <p:tgtEl>
                                          <p:spTgt spid="69"/>
                                        </p:tgtEl>
                                        <p:attrNameLst>
                                          <p:attrName>style.visibility</p:attrName>
                                        </p:attrNameLst>
                                      </p:cBhvr>
                                      <p:to>
                                        <p:strVal val="visible"/>
                                      </p:to>
                                    </p:set>
                                    <p:animEffect transition="in" filter="barn(inVertical)">
                                      <p:cBhvr>
                                        <p:cTn id="205" dur="500"/>
                                        <p:tgtEl>
                                          <p:spTgt spid="69"/>
                                        </p:tgtEl>
                                      </p:cBhvr>
                                    </p:animEffect>
                                  </p:childTnLst>
                                </p:cTn>
                              </p:par>
                              <p:par>
                                <p:cTn id="206" presetID="16" presetClass="entr" presetSubtype="21" fill="hold" nodeType="withEffect">
                                  <p:stCondLst>
                                    <p:cond delay="0"/>
                                  </p:stCondLst>
                                  <p:childTnLst>
                                    <p:set>
                                      <p:cBhvr>
                                        <p:cTn id="207" dur="1" fill="hold">
                                          <p:stCondLst>
                                            <p:cond delay="0"/>
                                          </p:stCondLst>
                                        </p:cTn>
                                        <p:tgtEl>
                                          <p:spTgt spid="70"/>
                                        </p:tgtEl>
                                        <p:attrNameLst>
                                          <p:attrName>style.visibility</p:attrName>
                                        </p:attrNameLst>
                                      </p:cBhvr>
                                      <p:to>
                                        <p:strVal val="visible"/>
                                      </p:to>
                                    </p:set>
                                    <p:animEffect transition="in" filter="barn(inVertical)">
                                      <p:cBhvr>
                                        <p:cTn id="208" dur="500"/>
                                        <p:tgtEl>
                                          <p:spTgt spid="70"/>
                                        </p:tgtEl>
                                      </p:cBhvr>
                                    </p:animEffect>
                                  </p:childTnLst>
                                </p:cTn>
                              </p:par>
                              <p:par>
                                <p:cTn id="209" presetID="16" presetClass="entr" presetSubtype="21" fill="hold" nodeType="withEffect">
                                  <p:stCondLst>
                                    <p:cond delay="0"/>
                                  </p:stCondLst>
                                  <p:childTnLst>
                                    <p:set>
                                      <p:cBhvr>
                                        <p:cTn id="210" dur="1" fill="hold">
                                          <p:stCondLst>
                                            <p:cond delay="0"/>
                                          </p:stCondLst>
                                        </p:cTn>
                                        <p:tgtEl>
                                          <p:spTgt spid="71"/>
                                        </p:tgtEl>
                                        <p:attrNameLst>
                                          <p:attrName>style.visibility</p:attrName>
                                        </p:attrNameLst>
                                      </p:cBhvr>
                                      <p:to>
                                        <p:strVal val="visible"/>
                                      </p:to>
                                    </p:set>
                                    <p:animEffect transition="in" filter="barn(inVertical)">
                                      <p:cBhvr>
                                        <p:cTn id="211" dur="500"/>
                                        <p:tgtEl>
                                          <p:spTgt spid="71"/>
                                        </p:tgtEl>
                                      </p:cBhvr>
                                    </p:animEffect>
                                  </p:childTnLst>
                                </p:cTn>
                              </p:par>
                              <p:par>
                                <p:cTn id="212" presetID="16" presetClass="entr" presetSubtype="21" fill="hold" nodeType="withEffect">
                                  <p:stCondLst>
                                    <p:cond delay="0"/>
                                  </p:stCondLst>
                                  <p:childTnLst>
                                    <p:set>
                                      <p:cBhvr>
                                        <p:cTn id="213" dur="1" fill="hold">
                                          <p:stCondLst>
                                            <p:cond delay="0"/>
                                          </p:stCondLst>
                                        </p:cTn>
                                        <p:tgtEl>
                                          <p:spTgt spid="72"/>
                                        </p:tgtEl>
                                        <p:attrNameLst>
                                          <p:attrName>style.visibility</p:attrName>
                                        </p:attrNameLst>
                                      </p:cBhvr>
                                      <p:to>
                                        <p:strVal val="visible"/>
                                      </p:to>
                                    </p:set>
                                    <p:animEffect transition="in" filter="barn(inVertical)">
                                      <p:cBhvr>
                                        <p:cTn id="214" dur="500"/>
                                        <p:tgtEl>
                                          <p:spTgt spid="72"/>
                                        </p:tgtEl>
                                      </p:cBhvr>
                                    </p:animEffect>
                                  </p:childTnLst>
                                </p:cTn>
                              </p:par>
                              <p:par>
                                <p:cTn id="215" presetID="16" presetClass="entr" presetSubtype="21" fill="hold" nodeType="withEffect">
                                  <p:stCondLst>
                                    <p:cond delay="0"/>
                                  </p:stCondLst>
                                  <p:childTnLst>
                                    <p:set>
                                      <p:cBhvr>
                                        <p:cTn id="216" dur="1" fill="hold">
                                          <p:stCondLst>
                                            <p:cond delay="0"/>
                                          </p:stCondLst>
                                        </p:cTn>
                                        <p:tgtEl>
                                          <p:spTgt spid="73"/>
                                        </p:tgtEl>
                                        <p:attrNameLst>
                                          <p:attrName>style.visibility</p:attrName>
                                        </p:attrNameLst>
                                      </p:cBhvr>
                                      <p:to>
                                        <p:strVal val="visible"/>
                                      </p:to>
                                    </p:set>
                                    <p:animEffect transition="in" filter="barn(inVertical)">
                                      <p:cBhvr>
                                        <p:cTn id="217" dur="500"/>
                                        <p:tgtEl>
                                          <p:spTgt spid="73"/>
                                        </p:tgtEl>
                                      </p:cBhvr>
                                    </p:animEffect>
                                  </p:childTnLst>
                                </p:cTn>
                              </p:par>
                              <p:par>
                                <p:cTn id="218" presetID="16" presetClass="entr" presetSubtype="21" fill="hold" nodeType="withEffect">
                                  <p:stCondLst>
                                    <p:cond delay="0"/>
                                  </p:stCondLst>
                                  <p:childTnLst>
                                    <p:set>
                                      <p:cBhvr>
                                        <p:cTn id="219" dur="1" fill="hold">
                                          <p:stCondLst>
                                            <p:cond delay="0"/>
                                          </p:stCondLst>
                                        </p:cTn>
                                        <p:tgtEl>
                                          <p:spTgt spid="74"/>
                                        </p:tgtEl>
                                        <p:attrNameLst>
                                          <p:attrName>style.visibility</p:attrName>
                                        </p:attrNameLst>
                                      </p:cBhvr>
                                      <p:to>
                                        <p:strVal val="visible"/>
                                      </p:to>
                                    </p:set>
                                    <p:animEffect transition="in" filter="barn(inVertical)">
                                      <p:cBhvr>
                                        <p:cTn id="220" dur="500"/>
                                        <p:tgtEl>
                                          <p:spTgt spid="74"/>
                                        </p:tgtEl>
                                      </p:cBhvr>
                                    </p:animEffect>
                                  </p:childTnLst>
                                </p:cTn>
                              </p:par>
                              <p:par>
                                <p:cTn id="221" presetID="16" presetClass="entr" presetSubtype="21" fill="hold" nodeType="withEffect">
                                  <p:stCondLst>
                                    <p:cond delay="0"/>
                                  </p:stCondLst>
                                  <p:childTnLst>
                                    <p:set>
                                      <p:cBhvr>
                                        <p:cTn id="222" dur="1" fill="hold">
                                          <p:stCondLst>
                                            <p:cond delay="0"/>
                                          </p:stCondLst>
                                        </p:cTn>
                                        <p:tgtEl>
                                          <p:spTgt spid="75"/>
                                        </p:tgtEl>
                                        <p:attrNameLst>
                                          <p:attrName>style.visibility</p:attrName>
                                        </p:attrNameLst>
                                      </p:cBhvr>
                                      <p:to>
                                        <p:strVal val="visible"/>
                                      </p:to>
                                    </p:set>
                                    <p:animEffect transition="in" filter="barn(inVertical)">
                                      <p:cBhvr>
                                        <p:cTn id="223" dur="500"/>
                                        <p:tgtEl>
                                          <p:spTgt spid="75"/>
                                        </p:tgtEl>
                                      </p:cBhvr>
                                    </p:animEffect>
                                  </p:childTnLst>
                                </p:cTn>
                              </p:par>
                              <p:par>
                                <p:cTn id="224" presetID="16" presetClass="entr" presetSubtype="21" fill="hold" nodeType="withEffect">
                                  <p:stCondLst>
                                    <p:cond delay="0"/>
                                  </p:stCondLst>
                                  <p:childTnLst>
                                    <p:set>
                                      <p:cBhvr>
                                        <p:cTn id="225" dur="1" fill="hold">
                                          <p:stCondLst>
                                            <p:cond delay="0"/>
                                          </p:stCondLst>
                                        </p:cTn>
                                        <p:tgtEl>
                                          <p:spTgt spid="76"/>
                                        </p:tgtEl>
                                        <p:attrNameLst>
                                          <p:attrName>style.visibility</p:attrName>
                                        </p:attrNameLst>
                                      </p:cBhvr>
                                      <p:to>
                                        <p:strVal val="visible"/>
                                      </p:to>
                                    </p:set>
                                    <p:animEffect transition="in" filter="barn(inVertical)">
                                      <p:cBhvr>
                                        <p:cTn id="226" dur="500"/>
                                        <p:tgtEl>
                                          <p:spTgt spid="76"/>
                                        </p:tgtEl>
                                      </p:cBhvr>
                                    </p:animEffect>
                                  </p:childTnLst>
                                </p:cTn>
                              </p:par>
                              <p:par>
                                <p:cTn id="227" presetID="16" presetClass="entr" presetSubtype="21" fill="hold" nodeType="withEffect">
                                  <p:stCondLst>
                                    <p:cond delay="0"/>
                                  </p:stCondLst>
                                  <p:childTnLst>
                                    <p:set>
                                      <p:cBhvr>
                                        <p:cTn id="228" dur="1" fill="hold">
                                          <p:stCondLst>
                                            <p:cond delay="0"/>
                                          </p:stCondLst>
                                        </p:cTn>
                                        <p:tgtEl>
                                          <p:spTgt spid="78"/>
                                        </p:tgtEl>
                                        <p:attrNameLst>
                                          <p:attrName>style.visibility</p:attrName>
                                        </p:attrNameLst>
                                      </p:cBhvr>
                                      <p:to>
                                        <p:strVal val="visible"/>
                                      </p:to>
                                    </p:set>
                                    <p:animEffect transition="in" filter="barn(inVertical)">
                                      <p:cBhvr>
                                        <p:cTn id="229" dur="500"/>
                                        <p:tgtEl>
                                          <p:spTgt spid="78"/>
                                        </p:tgtEl>
                                      </p:cBhvr>
                                    </p:animEffect>
                                  </p:childTnLst>
                                </p:cTn>
                              </p:par>
                              <p:par>
                                <p:cTn id="230" presetID="16" presetClass="entr" presetSubtype="21" fill="hold" nodeType="withEffect">
                                  <p:stCondLst>
                                    <p:cond delay="0"/>
                                  </p:stCondLst>
                                  <p:childTnLst>
                                    <p:set>
                                      <p:cBhvr>
                                        <p:cTn id="231" dur="1" fill="hold">
                                          <p:stCondLst>
                                            <p:cond delay="0"/>
                                          </p:stCondLst>
                                        </p:cTn>
                                        <p:tgtEl>
                                          <p:spTgt spid="79"/>
                                        </p:tgtEl>
                                        <p:attrNameLst>
                                          <p:attrName>style.visibility</p:attrName>
                                        </p:attrNameLst>
                                      </p:cBhvr>
                                      <p:to>
                                        <p:strVal val="visible"/>
                                      </p:to>
                                    </p:set>
                                    <p:animEffect transition="in" filter="barn(inVertical)">
                                      <p:cBhvr>
                                        <p:cTn id="232" dur="500"/>
                                        <p:tgtEl>
                                          <p:spTgt spid="79"/>
                                        </p:tgtEl>
                                      </p:cBhvr>
                                    </p:animEffect>
                                  </p:childTnLst>
                                </p:cTn>
                              </p:par>
                              <p:par>
                                <p:cTn id="233" presetID="16" presetClass="entr" presetSubtype="21" fill="hold" nodeType="withEffect">
                                  <p:stCondLst>
                                    <p:cond delay="0"/>
                                  </p:stCondLst>
                                  <p:childTnLst>
                                    <p:set>
                                      <p:cBhvr>
                                        <p:cTn id="234" dur="1" fill="hold">
                                          <p:stCondLst>
                                            <p:cond delay="0"/>
                                          </p:stCondLst>
                                        </p:cTn>
                                        <p:tgtEl>
                                          <p:spTgt spid="80"/>
                                        </p:tgtEl>
                                        <p:attrNameLst>
                                          <p:attrName>style.visibility</p:attrName>
                                        </p:attrNameLst>
                                      </p:cBhvr>
                                      <p:to>
                                        <p:strVal val="visible"/>
                                      </p:to>
                                    </p:set>
                                    <p:animEffect transition="in" filter="barn(inVertical)">
                                      <p:cBhvr>
                                        <p:cTn id="235" dur="500"/>
                                        <p:tgtEl>
                                          <p:spTgt spid="80"/>
                                        </p:tgtEl>
                                      </p:cBhvr>
                                    </p:animEffect>
                                  </p:childTnLst>
                                </p:cTn>
                              </p:par>
                              <p:par>
                                <p:cTn id="236" presetID="16" presetClass="entr" presetSubtype="21" fill="hold" nodeType="withEffect">
                                  <p:stCondLst>
                                    <p:cond delay="0"/>
                                  </p:stCondLst>
                                  <p:childTnLst>
                                    <p:set>
                                      <p:cBhvr>
                                        <p:cTn id="237" dur="1" fill="hold">
                                          <p:stCondLst>
                                            <p:cond delay="0"/>
                                          </p:stCondLst>
                                        </p:cTn>
                                        <p:tgtEl>
                                          <p:spTgt spid="82"/>
                                        </p:tgtEl>
                                        <p:attrNameLst>
                                          <p:attrName>style.visibility</p:attrName>
                                        </p:attrNameLst>
                                      </p:cBhvr>
                                      <p:to>
                                        <p:strVal val="visible"/>
                                      </p:to>
                                    </p:set>
                                    <p:animEffect transition="in" filter="barn(inVertical)">
                                      <p:cBhvr>
                                        <p:cTn id="238" dur="500"/>
                                        <p:tgtEl>
                                          <p:spTgt spid="82"/>
                                        </p:tgtEl>
                                      </p:cBhvr>
                                    </p:animEffect>
                                  </p:childTnLst>
                                </p:cTn>
                              </p:par>
                              <p:par>
                                <p:cTn id="239" presetID="16" presetClass="entr" presetSubtype="21" fill="hold" nodeType="withEffect">
                                  <p:stCondLst>
                                    <p:cond delay="0"/>
                                  </p:stCondLst>
                                  <p:childTnLst>
                                    <p:set>
                                      <p:cBhvr>
                                        <p:cTn id="240" dur="1" fill="hold">
                                          <p:stCondLst>
                                            <p:cond delay="0"/>
                                          </p:stCondLst>
                                        </p:cTn>
                                        <p:tgtEl>
                                          <p:spTgt spid="83"/>
                                        </p:tgtEl>
                                        <p:attrNameLst>
                                          <p:attrName>style.visibility</p:attrName>
                                        </p:attrNameLst>
                                      </p:cBhvr>
                                      <p:to>
                                        <p:strVal val="visible"/>
                                      </p:to>
                                    </p:set>
                                    <p:animEffect transition="in" filter="barn(inVertical)">
                                      <p:cBhvr>
                                        <p:cTn id="241" dur="500"/>
                                        <p:tgtEl>
                                          <p:spTgt spid="83"/>
                                        </p:tgtEl>
                                      </p:cBhvr>
                                    </p:animEffect>
                                  </p:childTnLst>
                                </p:cTn>
                              </p:par>
                              <p:par>
                                <p:cTn id="242" presetID="16" presetClass="entr" presetSubtype="21" fill="hold" nodeType="withEffect">
                                  <p:stCondLst>
                                    <p:cond delay="0"/>
                                  </p:stCondLst>
                                  <p:childTnLst>
                                    <p:set>
                                      <p:cBhvr>
                                        <p:cTn id="243" dur="1" fill="hold">
                                          <p:stCondLst>
                                            <p:cond delay="0"/>
                                          </p:stCondLst>
                                        </p:cTn>
                                        <p:tgtEl>
                                          <p:spTgt spid="84"/>
                                        </p:tgtEl>
                                        <p:attrNameLst>
                                          <p:attrName>style.visibility</p:attrName>
                                        </p:attrNameLst>
                                      </p:cBhvr>
                                      <p:to>
                                        <p:strVal val="visible"/>
                                      </p:to>
                                    </p:set>
                                    <p:animEffect transition="in" filter="barn(inVertical)">
                                      <p:cBhvr>
                                        <p:cTn id="244" dur="500"/>
                                        <p:tgtEl>
                                          <p:spTgt spid="84"/>
                                        </p:tgtEl>
                                      </p:cBhvr>
                                    </p:animEffect>
                                  </p:childTnLst>
                                </p:cTn>
                              </p:par>
                              <p:par>
                                <p:cTn id="245" presetID="16" presetClass="entr" presetSubtype="21" fill="hold" nodeType="withEffect">
                                  <p:stCondLst>
                                    <p:cond delay="0"/>
                                  </p:stCondLst>
                                  <p:childTnLst>
                                    <p:set>
                                      <p:cBhvr>
                                        <p:cTn id="246" dur="1" fill="hold">
                                          <p:stCondLst>
                                            <p:cond delay="0"/>
                                          </p:stCondLst>
                                        </p:cTn>
                                        <p:tgtEl>
                                          <p:spTgt spid="85"/>
                                        </p:tgtEl>
                                        <p:attrNameLst>
                                          <p:attrName>style.visibility</p:attrName>
                                        </p:attrNameLst>
                                      </p:cBhvr>
                                      <p:to>
                                        <p:strVal val="visible"/>
                                      </p:to>
                                    </p:set>
                                    <p:animEffect transition="in" filter="barn(inVertical)">
                                      <p:cBhvr>
                                        <p:cTn id="247" dur="500"/>
                                        <p:tgtEl>
                                          <p:spTgt spid="85"/>
                                        </p:tgtEl>
                                      </p:cBhvr>
                                    </p:animEffect>
                                  </p:childTnLst>
                                </p:cTn>
                              </p:par>
                              <p:par>
                                <p:cTn id="248" presetID="16" presetClass="entr" presetSubtype="21" fill="hold" nodeType="withEffect">
                                  <p:stCondLst>
                                    <p:cond delay="0"/>
                                  </p:stCondLst>
                                  <p:childTnLst>
                                    <p:set>
                                      <p:cBhvr>
                                        <p:cTn id="249" dur="1" fill="hold">
                                          <p:stCondLst>
                                            <p:cond delay="0"/>
                                          </p:stCondLst>
                                        </p:cTn>
                                        <p:tgtEl>
                                          <p:spTgt spid="86"/>
                                        </p:tgtEl>
                                        <p:attrNameLst>
                                          <p:attrName>style.visibility</p:attrName>
                                        </p:attrNameLst>
                                      </p:cBhvr>
                                      <p:to>
                                        <p:strVal val="visible"/>
                                      </p:to>
                                    </p:set>
                                    <p:animEffect transition="in" filter="barn(inVertical)">
                                      <p:cBhvr>
                                        <p:cTn id="250" dur="500"/>
                                        <p:tgtEl>
                                          <p:spTgt spid="86"/>
                                        </p:tgtEl>
                                      </p:cBhvr>
                                    </p:animEffect>
                                  </p:childTnLst>
                                </p:cTn>
                              </p:par>
                              <p:par>
                                <p:cTn id="251" presetID="16" presetClass="entr" presetSubtype="21" fill="hold" nodeType="withEffect">
                                  <p:stCondLst>
                                    <p:cond delay="0"/>
                                  </p:stCondLst>
                                  <p:childTnLst>
                                    <p:set>
                                      <p:cBhvr>
                                        <p:cTn id="252" dur="1" fill="hold">
                                          <p:stCondLst>
                                            <p:cond delay="0"/>
                                          </p:stCondLst>
                                        </p:cTn>
                                        <p:tgtEl>
                                          <p:spTgt spid="87"/>
                                        </p:tgtEl>
                                        <p:attrNameLst>
                                          <p:attrName>style.visibility</p:attrName>
                                        </p:attrNameLst>
                                      </p:cBhvr>
                                      <p:to>
                                        <p:strVal val="visible"/>
                                      </p:to>
                                    </p:set>
                                    <p:animEffect transition="in" filter="barn(inVertical)">
                                      <p:cBhvr>
                                        <p:cTn id="253" dur="500"/>
                                        <p:tgtEl>
                                          <p:spTgt spid="87"/>
                                        </p:tgtEl>
                                      </p:cBhvr>
                                    </p:animEffect>
                                  </p:childTnLst>
                                </p:cTn>
                              </p:par>
                              <p:par>
                                <p:cTn id="254" presetID="16" presetClass="entr" presetSubtype="21" fill="hold"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barn(inVertical)">
                                      <p:cBhvr>
                                        <p:cTn id="256" dur="500"/>
                                        <p:tgtEl>
                                          <p:spTgt spid="88"/>
                                        </p:tgtEl>
                                      </p:cBhvr>
                                    </p:animEffect>
                                  </p:childTnLst>
                                </p:cTn>
                              </p:par>
                              <p:par>
                                <p:cTn id="257" presetID="16" presetClass="entr" presetSubtype="21" fill="hold" nodeType="withEffect">
                                  <p:stCondLst>
                                    <p:cond delay="0"/>
                                  </p:stCondLst>
                                  <p:childTnLst>
                                    <p:set>
                                      <p:cBhvr>
                                        <p:cTn id="258" dur="1" fill="hold">
                                          <p:stCondLst>
                                            <p:cond delay="0"/>
                                          </p:stCondLst>
                                        </p:cTn>
                                        <p:tgtEl>
                                          <p:spTgt spid="89"/>
                                        </p:tgtEl>
                                        <p:attrNameLst>
                                          <p:attrName>style.visibility</p:attrName>
                                        </p:attrNameLst>
                                      </p:cBhvr>
                                      <p:to>
                                        <p:strVal val="visible"/>
                                      </p:to>
                                    </p:set>
                                    <p:animEffect transition="in" filter="barn(inVertical)">
                                      <p:cBhvr>
                                        <p:cTn id="259" dur="500"/>
                                        <p:tgtEl>
                                          <p:spTgt spid="89"/>
                                        </p:tgtEl>
                                      </p:cBhvr>
                                    </p:animEffect>
                                  </p:childTnLst>
                                </p:cTn>
                              </p:par>
                              <p:par>
                                <p:cTn id="260" presetID="16" presetClass="entr" presetSubtype="21" fill="hold" nodeType="with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barn(inVertical)">
                                      <p:cBhvr>
                                        <p:cTn id="262" dur="500"/>
                                        <p:tgtEl>
                                          <p:spTgt spid="90"/>
                                        </p:tgtEl>
                                      </p:cBhvr>
                                    </p:animEffect>
                                  </p:childTnLst>
                                </p:cTn>
                              </p:par>
                              <p:par>
                                <p:cTn id="263" presetID="16" presetClass="entr" presetSubtype="21" fill="hold" nodeType="withEffect">
                                  <p:stCondLst>
                                    <p:cond delay="0"/>
                                  </p:stCondLst>
                                  <p:childTnLst>
                                    <p:set>
                                      <p:cBhvr>
                                        <p:cTn id="264" dur="1" fill="hold">
                                          <p:stCondLst>
                                            <p:cond delay="0"/>
                                          </p:stCondLst>
                                        </p:cTn>
                                        <p:tgtEl>
                                          <p:spTgt spid="91"/>
                                        </p:tgtEl>
                                        <p:attrNameLst>
                                          <p:attrName>style.visibility</p:attrName>
                                        </p:attrNameLst>
                                      </p:cBhvr>
                                      <p:to>
                                        <p:strVal val="visible"/>
                                      </p:to>
                                    </p:set>
                                    <p:animEffect transition="in" filter="barn(inVertical)">
                                      <p:cBhvr>
                                        <p:cTn id="265" dur="500"/>
                                        <p:tgtEl>
                                          <p:spTgt spid="91"/>
                                        </p:tgtEl>
                                      </p:cBhvr>
                                    </p:animEffect>
                                  </p:childTnLst>
                                </p:cTn>
                              </p:par>
                              <p:par>
                                <p:cTn id="266" presetID="16" presetClass="entr" presetSubtype="21" fill="hold" nodeType="withEffect">
                                  <p:stCondLst>
                                    <p:cond delay="0"/>
                                  </p:stCondLst>
                                  <p:childTnLst>
                                    <p:set>
                                      <p:cBhvr>
                                        <p:cTn id="267" dur="1" fill="hold">
                                          <p:stCondLst>
                                            <p:cond delay="0"/>
                                          </p:stCondLst>
                                        </p:cTn>
                                        <p:tgtEl>
                                          <p:spTgt spid="92"/>
                                        </p:tgtEl>
                                        <p:attrNameLst>
                                          <p:attrName>style.visibility</p:attrName>
                                        </p:attrNameLst>
                                      </p:cBhvr>
                                      <p:to>
                                        <p:strVal val="visible"/>
                                      </p:to>
                                    </p:set>
                                    <p:animEffect transition="in" filter="barn(inVertical)">
                                      <p:cBhvr>
                                        <p:cTn id="268" dur="500"/>
                                        <p:tgtEl>
                                          <p:spTgt spid="92"/>
                                        </p:tgtEl>
                                      </p:cBhvr>
                                    </p:animEffect>
                                  </p:childTnLst>
                                </p:cTn>
                              </p:par>
                              <p:par>
                                <p:cTn id="269" presetID="16" presetClass="entr" presetSubtype="21" fill="hold" nodeType="withEffect">
                                  <p:stCondLst>
                                    <p:cond delay="0"/>
                                  </p:stCondLst>
                                  <p:childTnLst>
                                    <p:set>
                                      <p:cBhvr>
                                        <p:cTn id="270" dur="1" fill="hold">
                                          <p:stCondLst>
                                            <p:cond delay="0"/>
                                          </p:stCondLst>
                                        </p:cTn>
                                        <p:tgtEl>
                                          <p:spTgt spid="93"/>
                                        </p:tgtEl>
                                        <p:attrNameLst>
                                          <p:attrName>style.visibility</p:attrName>
                                        </p:attrNameLst>
                                      </p:cBhvr>
                                      <p:to>
                                        <p:strVal val="visible"/>
                                      </p:to>
                                    </p:set>
                                    <p:animEffect transition="in" filter="barn(inVertical)">
                                      <p:cBhvr>
                                        <p:cTn id="271" dur="500"/>
                                        <p:tgtEl>
                                          <p:spTgt spid="93"/>
                                        </p:tgtEl>
                                      </p:cBhvr>
                                    </p:animEffect>
                                  </p:childTnLst>
                                </p:cTn>
                              </p:par>
                              <p:par>
                                <p:cTn id="272" presetID="16" presetClass="entr" presetSubtype="21" fill="hold" nodeType="withEffect">
                                  <p:stCondLst>
                                    <p:cond delay="0"/>
                                  </p:stCondLst>
                                  <p:childTnLst>
                                    <p:set>
                                      <p:cBhvr>
                                        <p:cTn id="273" dur="1" fill="hold">
                                          <p:stCondLst>
                                            <p:cond delay="0"/>
                                          </p:stCondLst>
                                        </p:cTn>
                                        <p:tgtEl>
                                          <p:spTgt spid="94"/>
                                        </p:tgtEl>
                                        <p:attrNameLst>
                                          <p:attrName>style.visibility</p:attrName>
                                        </p:attrNameLst>
                                      </p:cBhvr>
                                      <p:to>
                                        <p:strVal val="visible"/>
                                      </p:to>
                                    </p:set>
                                    <p:animEffect transition="in" filter="barn(inVertical)">
                                      <p:cBhvr>
                                        <p:cTn id="274" dur="500"/>
                                        <p:tgtEl>
                                          <p:spTgt spid="94"/>
                                        </p:tgtEl>
                                      </p:cBhvr>
                                    </p:animEffect>
                                  </p:childTnLst>
                                </p:cTn>
                              </p:par>
                              <p:par>
                                <p:cTn id="275" presetID="16" presetClass="entr" presetSubtype="21" fill="hold" nodeType="withEffect">
                                  <p:stCondLst>
                                    <p:cond delay="0"/>
                                  </p:stCondLst>
                                  <p:childTnLst>
                                    <p:set>
                                      <p:cBhvr>
                                        <p:cTn id="276" dur="1" fill="hold">
                                          <p:stCondLst>
                                            <p:cond delay="0"/>
                                          </p:stCondLst>
                                        </p:cTn>
                                        <p:tgtEl>
                                          <p:spTgt spid="95"/>
                                        </p:tgtEl>
                                        <p:attrNameLst>
                                          <p:attrName>style.visibility</p:attrName>
                                        </p:attrNameLst>
                                      </p:cBhvr>
                                      <p:to>
                                        <p:strVal val="visible"/>
                                      </p:to>
                                    </p:set>
                                    <p:animEffect transition="in" filter="barn(inVertical)">
                                      <p:cBhvr>
                                        <p:cTn id="277" dur="500"/>
                                        <p:tgtEl>
                                          <p:spTgt spid="95"/>
                                        </p:tgtEl>
                                      </p:cBhvr>
                                    </p:animEffect>
                                  </p:childTnLst>
                                </p:cTn>
                              </p:par>
                              <p:par>
                                <p:cTn id="278" presetID="16" presetClass="entr" presetSubtype="21" fill="hold" nodeType="withEffect">
                                  <p:stCondLst>
                                    <p:cond delay="0"/>
                                  </p:stCondLst>
                                  <p:childTnLst>
                                    <p:set>
                                      <p:cBhvr>
                                        <p:cTn id="279" dur="1" fill="hold">
                                          <p:stCondLst>
                                            <p:cond delay="0"/>
                                          </p:stCondLst>
                                        </p:cTn>
                                        <p:tgtEl>
                                          <p:spTgt spid="96"/>
                                        </p:tgtEl>
                                        <p:attrNameLst>
                                          <p:attrName>style.visibility</p:attrName>
                                        </p:attrNameLst>
                                      </p:cBhvr>
                                      <p:to>
                                        <p:strVal val="visible"/>
                                      </p:to>
                                    </p:set>
                                    <p:animEffect transition="in" filter="barn(inVertical)">
                                      <p:cBhvr>
                                        <p:cTn id="280" dur="500"/>
                                        <p:tgtEl>
                                          <p:spTgt spid="96"/>
                                        </p:tgtEl>
                                      </p:cBhvr>
                                    </p:animEffect>
                                  </p:childTnLst>
                                </p:cTn>
                              </p:par>
                              <p:par>
                                <p:cTn id="281" presetID="16" presetClass="entr" presetSubtype="21" fill="hold" nodeType="withEffect">
                                  <p:stCondLst>
                                    <p:cond delay="0"/>
                                  </p:stCondLst>
                                  <p:childTnLst>
                                    <p:set>
                                      <p:cBhvr>
                                        <p:cTn id="282" dur="1" fill="hold">
                                          <p:stCondLst>
                                            <p:cond delay="0"/>
                                          </p:stCondLst>
                                        </p:cTn>
                                        <p:tgtEl>
                                          <p:spTgt spid="97"/>
                                        </p:tgtEl>
                                        <p:attrNameLst>
                                          <p:attrName>style.visibility</p:attrName>
                                        </p:attrNameLst>
                                      </p:cBhvr>
                                      <p:to>
                                        <p:strVal val="visible"/>
                                      </p:to>
                                    </p:set>
                                    <p:animEffect transition="in" filter="barn(inVertical)">
                                      <p:cBhvr>
                                        <p:cTn id="283" dur="500"/>
                                        <p:tgtEl>
                                          <p:spTgt spid="97"/>
                                        </p:tgtEl>
                                      </p:cBhvr>
                                    </p:animEffect>
                                  </p:childTnLst>
                                </p:cTn>
                              </p:par>
                              <p:par>
                                <p:cTn id="284" presetID="16" presetClass="entr" presetSubtype="21" fill="hold" nodeType="withEffect">
                                  <p:stCondLst>
                                    <p:cond delay="0"/>
                                  </p:stCondLst>
                                  <p:childTnLst>
                                    <p:set>
                                      <p:cBhvr>
                                        <p:cTn id="285" dur="1" fill="hold">
                                          <p:stCondLst>
                                            <p:cond delay="0"/>
                                          </p:stCondLst>
                                        </p:cTn>
                                        <p:tgtEl>
                                          <p:spTgt spid="98"/>
                                        </p:tgtEl>
                                        <p:attrNameLst>
                                          <p:attrName>style.visibility</p:attrName>
                                        </p:attrNameLst>
                                      </p:cBhvr>
                                      <p:to>
                                        <p:strVal val="visible"/>
                                      </p:to>
                                    </p:set>
                                    <p:animEffect transition="in" filter="barn(inVertical)">
                                      <p:cBhvr>
                                        <p:cTn id="286" dur="500"/>
                                        <p:tgtEl>
                                          <p:spTgt spid="98"/>
                                        </p:tgtEl>
                                      </p:cBhvr>
                                    </p:animEffect>
                                  </p:childTnLst>
                                </p:cTn>
                              </p:par>
                              <p:par>
                                <p:cTn id="287" presetID="16" presetClass="entr" presetSubtype="21" fill="hold" nodeType="withEffect">
                                  <p:stCondLst>
                                    <p:cond delay="0"/>
                                  </p:stCondLst>
                                  <p:childTnLst>
                                    <p:set>
                                      <p:cBhvr>
                                        <p:cTn id="288" dur="1" fill="hold">
                                          <p:stCondLst>
                                            <p:cond delay="0"/>
                                          </p:stCondLst>
                                        </p:cTn>
                                        <p:tgtEl>
                                          <p:spTgt spid="99"/>
                                        </p:tgtEl>
                                        <p:attrNameLst>
                                          <p:attrName>style.visibility</p:attrName>
                                        </p:attrNameLst>
                                      </p:cBhvr>
                                      <p:to>
                                        <p:strVal val="visible"/>
                                      </p:to>
                                    </p:set>
                                    <p:animEffect transition="in" filter="barn(inVertical)">
                                      <p:cBhvr>
                                        <p:cTn id="289" dur="500"/>
                                        <p:tgtEl>
                                          <p:spTgt spid="99"/>
                                        </p:tgtEl>
                                      </p:cBhvr>
                                    </p:animEffect>
                                  </p:childTnLst>
                                </p:cTn>
                              </p:par>
                              <p:par>
                                <p:cTn id="290" presetID="16" presetClass="entr" presetSubtype="21" fill="hold" nodeType="withEffect">
                                  <p:stCondLst>
                                    <p:cond delay="0"/>
                                  </p:stCondLst>
                                  <p:childTnLst>
                                    <p:set>
                                      <p:cBhvr>
                                        <p:cTn id="291" dur="1" fill="hold">
                                          <p:stCondLst>
                                            <p:cond delay="0"/>
                                          </p:stCondLst>
                                        </p:cTn>
                                        <p:tgtEl>
                                          <p:spTgt spid="100"/>
                                        </p:tgtEl>
                                        <p:attrNameLst>
                                          <p:attrName>style.visibility</p:attrName>
                                        </p:attrNameLst>
                                      </p:cBhvr>
                                      <p:to>
                                        <p:strVal val="visible"/>
                                      </p:to>
                                    </p:set>
                                    <p:animEffect transition="in" filter="barn(inVertical)">
                                      <p:cBhvr>
                                        <p:cTn id="292" dur="500"/>
                                        <p:tgtEl>
                                          <p:spTgt spid="100"/>
                                        </p:tgtEl>
                                      </p:cBhvr>
                                    </p:animEffect>
                                  </p:childTnLst>
                                </p:cTn>
                              </p:par>
                              <p:par>
                                <p:cTn id="293" presetID="16" presetClass="entr" presetSubtype="21" fill="hold" nodeType="withEffect">
                                  <p:stCondLst>
                                    <p:cond delay="0"/>
                                  </p:stCondLst>
                                  <p:childTnLst>
                                    <p:set>
                                      <p:cBhvr>
                                        <p:cTn id="294" dur="1" fill="hold">
                                          <p:stCondLst>
                                            <p:cond delay="0"/>
                                          </p:stCondLst>
                                        </p:cTn>
                                        <p:tgtEl>
                                          <p:spTgt spid="101"/>
                                        </p:tgtEl>
                                        <p:attrNameLst>
                                          <p:attrName>style.visibility</p:attrName>
                                        </p:attrNameLst>
                                      </p:cBhvr>
                                      <p:to>
                                        <p:strVal val="visible"/>
                                      </p:to>
                                    </p:set>
                                    <p:animEffect transition="in" filter="barn(inVertical)">
                                      <p:cBhvr>
                                        <p:cTn id="295" dur="500"/>
                                        <p:tgtEl>
                                          <p:spTgt spid="101"/>
                                        </p:tgtEl>
                                      </p:cBhvr>
                                    </p:animEffect>
                                  </p:childTnLst>
                                </p:cTn>
                              </p:par>
                              <p:par>
                                <p:cTn id="296" presetID="16" presetClass="entr" presetSubtype="21" fill="hold" nodeType="withEffect">
                                  <p:stCondLst>
                                    <p:cond delay="0"/>
                                  </p:stCondLst>
                                  <p:childTnLst>
                                    <p:set>
                                      <p:cBhvr>
                                        <p:cTn id="297" dur="1" fill="hold">
                                          <p:stCondLst>
                                            <p:cond delay="0"/>
                                          </p:stCondLst>
                                        </p:cTn>
                                        <p:tgtEl>
                                          <p:spTgt spid="102"/>
                                        </p:tgtEl>
                                        <p:attrNameLst>
                                          <p:attrName>style.visibility</p:attrName>
                                        </p:attrNameLst>
                                      </p:cBhvr>
                                      <p:to>
                                        <p:strVal val="visible"/>
                                      </p:to>
                                    </p:set>
                                    <p:animEffect transition="in" filter="barn(inVertical)">
                                      <p:cBhvr>
                                        <p:cTn id="298" dur="500"/>
                                        <p:tgtEl>
                                          <p:spTgt spid="102"/>
                                        </p:tgtEl>
                                      </p:cBhvr>
                                    </p:animEffect>
                                  </p:childTnLst>
                                </p:cTn>
                              </p:par>
                              <p:par>
                                <p:cTn id="299" presetID="16" presetClass="entr" presetSubtype="21" fill="hold" nodeType="withEffect">
                                  <p:stCondLst>
                                    <p:cond delay="0"/>
                                  </p:stCondLst>
                                  <p:childTnLst>
                                    <p:set>
                                      <p:cBhvr>
                                        <p:cTn id="300" dur="1" fill="hold">
                                          <p:stCondLst>
                                            <p:cond delay="0"/>
                                          </p:stCondLst>
                                        </p:cTn>
                                        <p:tgtEl>
                                          <p:spTgt spid="103"/>
                                        </p:tgtEl>
                                        <p:attrNameLst>
                                          <p:attrName>style.visibility</p:attrName>
                                        </p:attrNameLst>
                                      </p:cBhvr>
                                      <p:to>
                                        <p:strVal val="visible"/>
                                      </p:to>
                                    </p:set>
                                    <p:animEffect transition="in" filter="barn(inVertical)">
                                      <p:cBhvr>
                                        <p:cTn id="301" dur="500"/>
                                        <p:tgtEl>
                                          <p:spTgt spid="103"/>
                                        </p:tgtEl>
                                      </p:cBhvr>
                                    </p:animEffect>
                                  </p:childTnLst>
                                </p:cTn>
                              </p:par>
                              <p:par>
                                <p:cTn id="302" presetID="16" presetClass="entr" presetSubtype="21" fill="hold" nodeType="withEffect">
                                  <p:stCondLst>
                                    <p:cond delay="0"/>
                                  </p:stCondLst>
                                  <p:childTnLst>
                                    <p:set>
                                      <p:cBhvr>
                                        <p:cTn id="303" dur="1" fill="hold">
                                          <p:stCondLst>
                                            <p:cond delay="0"/>
                                          </p:stCondLst>
                                        </p:cTn>
                                        <p:tgtEl>
                                          <p:spTgt spid="104"/>
                                        </p:tgtEl>
                                        <p:attrNameLst>
                                          <p:attrName>style.visibility</p:attrName>
                                        </p:attrNameLst>
                                      </p:cBhvr>
                                      <p:to>
                                        <p:strVal val="visible"/>
                                      </p:to>
                                    </p:set>
                                    <p:animEffect transition="in" filter="barn(inVertical)">
                                      <p:cBhvr>
                                        <p:cTn id="304" dur="500"/>
                                        <p:tgtEl>
                                          <p:spTgt spid="104"/>
                                        </p:tgtEl>
                                      </p:cBhvr>
                                    </p:animEffect>
                                  </p:childTnLst>
                                </p:cTn>
                              </p:par>
                              <p:par>
                                <p:cTn id="305" presetID="16" presetClass="entr" presetSubtype="21" fill="hold" nodeType="withEffect">
                                  <p:stCondLst>
                                    <p:cond delay="0"/>
                                  </p:stCondLst>
                                  <p:childTnLst>
                                    <p:set>
                                      <p:cBhvr>
                                        <p:cTn id="306" dur="1" fill="hold">
                                          <p:stCondLst>
                                            <p:cond delay="0"/>
                                          </p:stCondLst>
                                        </p:cTn>
                                        <p:tgtEl>
                                          <p:spTgt spid="105"/>
                                        </p:tgtEl>
                                        <p:attrNameLst>
                                          <p:attrName>style.visibility</p:attrName>
                                        </p:attrNameLst>
                                      </p:cBhvr>
                                      <p:to>
                                        <p:strVal val="visible"/>
                                      </p:to>
                                    </p:set>
                                    <p:animEffect transition="in" filter="barn(inVertical)">
                                      <p:cBhvr>
                                        <p:cTn id="307" dur="500"/>
                                        <p:tgtEl>
                                          <p:spTgt spid="105"/>
                                        </p:tgtEl>
                                      </p:cBhvr>
                                    </p:animEffect>
                                  </p:childTnLst>
                                </p:cTn>
                              </p:par>
                              <p:par>
                                <p:cTn id="308" presetID="16" presetClass="entr" presetSubtype="21" fill="hold" nodeType="withEffect">
                                  <p:stCondLst>
                                    <p:cond delay="0"/>
                                  </p:stCondLst>
                                  <p:childTnLst>
                                    <p:set>
                                      <p:cBhvr>
                                        <p:cTn id="309" dur="1" fill="hold">
                                          <p:stCondLst>
                                            <p:cond delay="0"/>
                                          </p:stCondLst>
                                        </p:cTn>
                                        <p:tgtEl>
                                          <p:spTgt spid="106"/>
                                        </p:tgtEl>
                                        <p:attrNameLst>
                                          <p:attrName>style.visibility</p:attrName>
                                        </p:attrNameLst>
                                      </p:cBhvr>
                                      <p:to>
                                        <p:strVal val="visible"/>
                                      </p:to>
                                    </p:set>
                                    <p:animEffect transition="in" filter="barn(inVertical)">
                                      <p:cBhvr>
                                        <p:cTn id="310" dur="500"/>
                                        <p:tgtEl>
                                          <p:spTgt spid="106"/>
                                        </p:tgtEl>
                                      </p:cBhvr>
                                    </p:animEffect>
                                  </p:childTnLst>
                                </p:cTn>
                              </p:par>
                              <p:par>
                                <p:cTn id="311" presetID="16" presetClass="entr" presetSubtype="21" fill="hold" nodeType="withEffect">
                                  <p:stCondLst>
                                    <p:cond delay="0"/>
                                  </p:stCondLst>
                                  <p:childTnLst>
                                    <p:set>
                                      <p:cBhvr>
                                        <p:cTn id="312" dur="1" fill="hold">
                                          <p:stCondLst>
                                            <p:cond delay="0"/>
                                          </p:stCondLst>
                                        </p:cTn>
                                        <p:tgtEl>
                                          <p:spTgt spid="107"/>
                                        </p:tgtEl>
                                        <p:attrNameLst>
                                          <p:attrName>style.visibility</p:attrName>
                                        </p:attrNameLst>
                                      </p:cBhvr>
                                      <p:to>
                                        <p:strVal val="visible"/>
                                      </p:to>
                                    </p:set>
                                    <p:animEffect transition="in" filter="barn(inVertical)">
                                      <p:cBhvr>
                                        <p:cTn id="313" dur="500"/>
                                        <p:tgtEl>
                                          <p:spTgt spid="107"/>
                                        </p:tgtEl>
                                      </p:cBhvr>
                                    </p:animEffect>
                                  </p:childTnLst>
                                </p:cTn>
                              </p:par>
                              <p:par>
                                <p:cTn id="314" presetID="16" presetClass="entr" presetSubtype="21" fill="hold" nodeType="withEffect">
                                  <p:stCondLst>
                                    <p:cond delay="0"/>
                                  </p:stCondLst>
                                  <p:childTnLst>
                                    <p:set>
                                      <p:cBhvr>
                                        <p:cTn id="315" dur="1" fill="hold">
                                          <p:stCondLst>
                                            <p:cond delay="0"/>
                                          </p:stCondLst>
                                        </p:cTn>
                                        <p:tgtEl>
                                          <p:spTgt spid="108"/>
                                        </p:tgtEl>
                                        <p:attrNameLst>
                                          <p:attrName>style.visibility</p:attrName>
                                        </p:attrNameLst>
                                      </p:cBhvr>
                                      <p:to>
                                        <p:strVal val="visible"/>
                                      </p:to>
                                    </p:set>
                                    <p:animEffect transition="in" filter="barn(inVertical)">
                                      <p:cBhvr>
                                        <p:cTn id="316" dur="500"/>
                                        <p:tgtEl>
                                          <p:spTgt spid="108"/>
                                        </p:tgtEl>
                                      </p:cBhvr>
                                    </p:animEffect>
                                  </p:childTnLst>
                                </p:cTn>
                              </p:par>
                              <p:par>
                                <p:cTn id="317" presetID="16" presetClass="entr" presetSubtype="21" fill="hold" nodeType="withEffect">
                                  <p:stCondLst>
                                    <p:cond delay="0"/>
                                  </p:stCondLst>
                                  <p:childTnLst>
                                    <p:set>
                                      <p:cBhvr>
                                        <p:cTn id="318" dur="1" fill="hold">
                                          <p:stCondLst>
                                            <p:cond delay="0"/>
                                          </p:stCondLst>
                                        </p:cTn>
                                        <p:tgtEl>
                                          <p:spTgt spid="109"/>
                                        </p:tgtEl>
                                        <p:attrNameLst>
                                          <p:attrName>style.visibility</p:attrName>
                                        </p:attrNameLst>
                                      </p:cBhvr>
                                      <p:to>
                                        <p:strVal val="visible"/>
                                      </p:to>
                                    </p:set>
                                    <p:animEffect transition="in" filter="barn(inVertical)">
                                      <p:cBhvr>
                                        <p:cTn id="319" dur="500"/>
                                        <p:tgtEl>
                                          <p:spTgt spid="109"/>
                                        </p:tgtEl>
                                      </p:cBhvr>
                                    </p:animEffect>
                                  </p:childTnLst>
                                </p:cTn>
                              </p:par>
                              <p:par>
                                <p:cTn id="320" presetID="16" presetClass="entr" presetSubtype="21" fill="hold" nodeType="withEffect">
                                  <p:stCondLst>
                                    <p:cond delay="0"/>
                                  </p:stCondLst>
                                  <p:childTnLst>
                                    <p:set>
                                      <p:cBhvr>
                                        <p:cTn id="321" dur="1" fill="hold">
                                          <p:stCondLst>
                                            <p:cond delay="0"/>
                                          </p:stCondLst>
                                        </p:cTn>
                                        <p:tgtEl>
                                          <p:spTgt spid="144"/>
                                        </p:tgtEl>
                                        <p:attrNameLst>
                                          <p:attrName>style.visibility</p:attrName>
                                        </p:attrNameLst>
                                      </p:cBhvr>
                                      <p:to>
                                        <p:strVal val="visible"/>
                                      </p:to>
                                    </p:set>
                                    <p:animEffect transition="in" filter="barn(inVertical)">
                                      <p:cBhvr>
                                        <p:cTn id="322"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8904" y="4129090"/>
            <a:ext cx="2657634" cy="1720737"/>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907" y="1913011"/>
            <a:ext cx="5172071" cy="2908877"/>
          </a:xfrm>
          <a:prstGeom prst="rect">
            <a:avLst/>
          </a:prstGeom>
        </p:spPr>
      </p:pic>
      <p:grpSp>
        <p:nvGrpSpPr>
          <p:cNvPr id="5" name="Group 4"/>
          <p:cNvGrpSpPr>
            <a:grpSpLocks noChangeAspect="1"/>
          </p:cNvGrpSpPr>
          <p:nvPr/>
        </p:nvGrpSpPr>
        <p:grpSpPr>
          <a:xfrm>
            <a:off x="593241" y="4364576"/>
            <a:ext cx="1316553" cy="1354322"/>
            <a:chOff x="1980469" y="3046813"/>
            <a:chExt cx="2535936" cy="2608686"/>
          </a:xfrm>
        </p:grpSpPr>
        <p:grpSp>
          <p:nvGrpSpPr>
            <p:cNvPr id="6" name="Group 5"/>
            <p:cNvGrpSpPr/>
            <p:nvPr/>
          </p:nvGrpSpPr>
          <p:grpSpPr>
            <a:xfrm>
              <a:off x="1980469" y="3046813"/>
              <a:ext cx="2535936" cy="2608686"/>
              <a:chOff x="4191000" y="3151921"/>
              <a:chExt cx="2832570" cy="2913829"/>
            </a:xfrm>
          </p:grpSpPr>
          <p:sp>
            <p:nvSpPr>
              <p:cNvPr id="9" name="Rectangle 30"/>
              <p:cNvSpPr>
                <a:spLocks noChangeArrowheads="1"/>
              </p:cNvSpPr>
              <p:nvPr/>
            </p:nvSpPr>
            <p:spPr bwMode="auto">
              <a:xfrm>
                <a:off x="6180659" y="4161859"/>
                <a:ext cx="842911" cy="1896042"/>
              </a:xfrm>
              <a:prstGeom prst="rect">
                <a:avLst/>
              </a:prstGeom>
              <a:solidFill>
                <a:srgbClr val="001432"/>
              </a:solidFill>
              <a:ln>
                <a:noFill/>
              </a:ln>
            </p:spPr>
            <p:txBody>
              <a:bodyPr vert="horz" wrap="square" lIns="68570" tIns="34285" rIns="68570" bIns="34285" numCol="1" anchor="t" anchorCtr="0" compatLnSpc="1">
                <a:prstTxWarp prst="textNoShape">
                  <a:avLst/>
                </a:prstTxWarp>
              </a:bodyPr>
              <a:lstStyle/>
              <a:p>
                <a:pPr defTabSz="699448">
                  <a:defRPr/>
                </a:pPr>
                <a:endParaRPr lang="en-US" sz="1350" kern="0">
                  <a:solidFill>
                    <a:srgbClr val="505050"/>
                  </a:solidFill>
                </a:endParaRPr>
              </a:p>
            </p:txBody>
          </p:sp>
          <p:sp>
            <p:nvSpPr>
              <p:cNvPr id="10" name="Rectangle 29"/>
              <p:cNvSpPr>
                <a:spLocks noChangeArrowheads="1"/>
              </p:cNvSpPr>
              <p:nvPr/>
            </p:nvSpPr>
            <p:spPr bwMode="auto">
              <a:xfrm>
                <a:off x="6180660" y="3818512"/>
                <a:ext cx="637103" cy="343347"/>
              </a:xfrm>
              <a:prstGeom prst="rect">
                <a:avLst/>
              </a:prstGeom>
              <a:solidFill>
                <a:srgbClr val="001432"/>
              </a:solidFill>
              <a:ln>
                <a:noFill/>
              </a:ln>
            </p:spPr>
            <p:txBody>
              <a:bodyPr vert="horz" wrap="square" lIns="68570" tIns="34285" rIns="68570" bIns="34285" numCol="1" anchor="t" anchorCtr="0" compatLnSpc="1">
                <a:prstTxWarp prst="textNoShape">
                  <a:avLst/>
                </a:prstTxWarp>
              </a:bodyPr>
              <a:lstStyle/>
              <a:p>
                <a:pPr defTabSz="699448">
                  <a:defRPr/>
                </a:pPr>
                <a:endParaRPr lang="en-US" sz="1350" kern="0">
                  <a:solidFill>
                    <a:srgbClr val="505050"/>
                  </a:solidFill>
                </a:endParaRPr>
              </a:p>
            </p:txBody>
          </p:sp>
          <p:sp>
            <p:nvSpPr>
              <p:cNvPr id="11" name="Rectangle 10"/>
              <p:cNvSpPr/>
              <p:nvPr/>
            </p:nvSpPr>
            <p:spPr>
              <a:xfrm>
                <a:off x="6229165" y="4297810"/>
                <a:ext cx="640080" cy="182880"/>
              </a:xfrm>
              <a:prstGeom prst="rect">
                <a:avLst/>
              </a:prstGeom>
              <a:solidFill>
                <a:srgbClr val="001432"/>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defRPr/>
                </a:pPr>
                <a:endParaRPr lang="en-US" sz="1200" kern="0" dirty="0">
                  <a:solidFill>
                    <a:srgbClr val="68217A"/>
                  </a:solidFill>
                </a:endParaRPr>
              </a:p>
            </p:txBody>
          </p:sp>
          <p:sp>
            <p:nvSpPr>
              <p:cNvPr id="12" name="Rectangle 11"/>
              <p:cNvSpPr/>
              <p:nvPr/>
            </p:nvSpPr>
            <p:spPr>
              <a:xfrm>
                <a:off x="6229165" y="4624353"/>
                <a:ext cx="640080" cy="182880"/>
              </a:xfrm>
              <a:prstGeom prst="rect">
                <a:avLst/>
              </a:prstGeom>
              <a:solidFill>
                <a:srgbClr val="001432"/>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defRPr/>
                </a:pPr>
                <a:endParaRPr lang="en-US" sz="1200" kern="0" dirty="0">
                  <a:solidFill>
                    <a:srgbClr val="68217A"/>
                  </a:solidFill>
                </a:endParaRPr>
              </a:p>
            </p:txBody>
          </p:sp>
          <p:sp>
            <p:nvSpPr>
              <p:cNvPr id="13" name="Rectangle 12"/>
              <p:cNvSpPr/>
              <p:nvPr/>
            </p:nvSpPr>
            <p:spPr>
              <a:xfrm>
                <a:off x="6229165" y="4941371"/>
                <a:ext cx="640080" cy="182880"/>
              </a:xfrm>
              <a:prstGeom prst="rect">
                <a:avLst/>
              </a:prstGeom>
              <a:solidFill>
                <a:srgbClr val="001432"/>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defRPr/>
                </a:pPr>
                <a:endParaRPr lang="en-US" sz="1200" kern="0" dirty="0">
                  <a:solidFill>
                    <a:srgbClr val="68217A"/>
                  </a:solidFill>
                </a:endParaRPr>
              </a:p>
            </p:txBody>
          </p:sp>
          <p:sp>
            <p:nvSpPr>
              <p:cNvPr id="14" name="Rectangle 13"/>
              <p:cNvSpPr/>
              <p:nvPr/>
            </p:nvSpPr>
            <p:spPr>
              <a:xfrm>
                <a:off x="6229165" y="5273107"/>
                <a:ext cx="640080" cy="182880"/>
              </a:xfrm>
              <a:prstGeom prst="rect">
                <a:avLst/>
              </a:prstGeom>
              <a:solidFill>
                <a:srgbClr val="001432"/>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defRPr/>
                </a:pPr>
                <a:endParaRPr lang="en-US" sz="1200" kern="0" dirty="0">
                  <a:solidFill>
                    <a:srgbClr val="68217A"/>
                  </a:solidFill>
                </a:endParaRPr>
              </a:p>
            </p:txBody>
          </p:sp>
          <p:sp>
            <p:nvSpPr>
              <p:cNvPr id="15" name="Freeform 20"/>
              <p:cNvSpPr>
                <a:spLocks noEditPoints="1"/>
              </p:cNvSpPr>
              <p:nvPr/>
            </p:nvSpPr>
            <p:spPr bwMode="auto">
              <a:xfrm>
                <a:off x="5611899" y="3561497"/>
                <a:ext cx="495674" cy="257015"/>
              </a:xfrm>
              <a:custGeom>
                <a:avLst/>
                <a:gdLst>
                  <a:gd name="T0" fmla="*/ 186 w 189"/>
                  <a:gd name="T1" fmla="*/ 5 h 98"/>
                  <a:gd name="T2" fmla="*/ 186 w 189"/>
                  <a:gd name="T3" fmla="*/ 93 h 98"/>
                  <a:gd name="T4" fmla="*/ 4 w 189"/>
                  <a:gd name="T5" fmla="*/ 93 h 98"/>
                  <a:gd name="T6" fmla="*/ 4 w 189"/>
                  <a:gd name="T7" fmla="*/ 5 h 98"/>
                  <a:gd name="T8" fmla="*/ 186 w 189"/>
                  <a:gd name="T9" fmla="*/ 5 h 98"/>
                  <a:gd name="T10" fmla="*/ 189 w 189"/>
                  <a:gd name="T11" fmla="*/ 0 h 98"/>
                  <a:gd name="T12" fmla="*/ 0 w 189"/>
                  <a:gd name="T13" fmla="*/ 0 h 98"/>
                  <a:gd name="T14" fmla="*/ 0 w 189"/>
                  <a:gd name="T15" fmla="*/ 98 h 98"/>
                  <a:gd name="T16" fmla="*/ 189 w 189"/>
                  <a:gd name="T17" fmla="*/ 98 h 98"/>
                  <a:gd name="T18" fmla="*/ 189 w 189"/>
                  <a:gd name="T19" fmla="*/ 0 h 98"/>
                  <a:gd name="T20" fmla="*/ 189 w 189"/>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98">
                    <a:moveTo>
                      <a:pt x="186" y="5"/>
                    </a:moveTo>
                    <a:lnTo>
                      <a:pt x="186" y="93"/>
                    </a:lnTo>
                    <a:lnTo>
                      <a:pt x="4" y="93"/>
                    </a:lnTo>
                    <a:lnTo>
                      <a:pt x="4" y="5"/>
                    </a:lnTo>
                    <a:lnTo>
                      <a:pt x="186" y="5"/>
                    </a:lnTo>
                    <a:moveTo>
                      <a:pt x="189" y="0"/>
                    </a:moveTo>
                    <a:lnTo>
                      <a:pt x="0" y="0"/>
                    </a:lnTo>
                    <a:lnTo>
                      <a:pt x="0" y="98"/>
                    </a:lnTo>
                    <a:lnTo>
                      <a:pt x="189" y="98"/>
                    </a:lnTo>
                    <a:lnTo>
                      <a:pt x="189" y="0"/>
                    </a:lnTo>
                    <a:lnTo>
                      <a:pt x="18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48">
                  <a:defRPr/>
                </a:pPr>
                <a:endParaRPr lang="en-US" sz="1350" kern="0">
                  <a:solidFill>
                    <a:srgbClr val="505050"/>
                  </a:solidFill>
                </a:endParaRPr>
              </a:p>
            </p:txBody>
          </p:sp>
          <p:sp>
            <p:nvSpPr>
              <p:cNvPr id="16" name="Rectangle 30"/>
              <p:cNvSpPr>
                <a:spLocks noChangeArrowheads="1"/>
              </p:cNvSpPr>
              <p:nvPr/>
            </p:nvSpPr>
            <p:spPr bwMode="auto">
              <a:xfrm>
                <a:off x="4423728" y="3760989"/>
                <a:ext cx="1794510" cy="2296911"/>
              </a:xfrm>
              <a:prstGeom prst="rect">
                <a:avLst/>
              </a:prstGeom>
              <a:solidFill>
                <a:srgbClr val="FFFFFF">
                  <a:lumMod val="65000"/>
                </a:srgbClr>
              </a:solidFill>
              <a:ln>
                <a:noFill/>
              </a:ln>
            </p:spPr>
            <p:txBody>
              <a:bodyPr vert="horz" wrap="square" lIns="68570" tIns="34285" rIns="68570" bIns="34285" numCol="1" anchor="t" anchorCtr="0" compatLnSpc="1">
                <a:prstTxWarp prst="textNoShape">
                  <a:avLst/>
                </a:prstTxWarp>
              </a:bodyPr>
              <a:lstStyle/>
              <a:p>
                <a:pPr defTabSz="699448">
                  <a:defRPr/>
                </a:pPr>
                <a:endParaRPr lang="en-US" sz="1350" kern="0">
                  <a:solidFill>
                    <a:srgbClr val="505050"/>
                  </a:solidFill>
                </a:endParaRPr>
              </a:p>
            </p:txBody>
          </p:sp>
          <p:sp>
            <p:nvSpPr>
              <p:cNvPr id="17" name="Rectangle 16"/>
              <p:cNvSpPr/>
              <p:nvPr/>
            </p:nvSpPr>
            <p:spPr>
              <a:xfrm>
                <a:off x="4589463" y="3992563"/>
                <a:ext cx="1463040" cy="153204"/>
              </a:xfrm>
              <a:prstGeom prst="rect">
                <a:avLst/>
              </a:prstGeom>
              <a:solidFill>
                <a:srgbClr val="002050"/>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defRPr/>
                </a:pPr>
                <a:endParaRPr lang="en-US" sz="1200" kern="0" dirty="0">
                  <a:solidFill>
                    <a:srgbClr val="68217A"/>
                  </a:solidFill>
                </a:endParaRPr>
              </a:p>
            </p:txBody>
          </p:sp>
          <p:sp>
            <p:nvSpPr>
              <p:cNvPr id="18" name="Rectangle 17"/>
              <p:cNvSpPr/>
              <p:nvPr/>
            </p:nvSpPr>
            <p:spPr>
              <a:xfrm>
                <a:off x="4589463" y="4244602"/>
                <a:ext cx="1463040" cy="153204"/>
              </a:xfrm>
              <a:prstGeom prst="rect">
                <a:avLst/>
              </a:prstGeom>
              <a:solidFill>
                <a:srgbClr val="002050"/>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defRPr/>
                </a:pPr>
                <a:endParaRPr lang="en-US" sz="1200" kern="0" dirty="0">
                  <a:solidFill>
                    <a:srgbClr val="68217A"/>
                  </a:solidFill>
                </a:endParaRPr>
              </a:p>
            </p:txBody>
          </p:sp>
          <p:sp>
            <p:nvSpPr>
              <p:cNvPr id="19" name="Rectangle 18"/>
              <p:cNvSpPr/>
              <p:nvPr/>
            </p:nvSpPr>
            <p:spPr>
              <a:xfrm>
                <a:off x="4589463" y="4499009"/>
                <a:ext cx="1463040" cy="153204"/>
              </a:xfrm>
              <a:prstGeom prst="rect">
                <a:avLst/>
              </a:prstGeom>
              <a:solidFill>
                <a:srgbClr val="002050"/>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defRPr/>
                </a:pPr>
                <a:endParaRPr lang="en-US" sz="1200" kern="0" dirty="0">
                  <a:solidFill>
                    <a:srgbClr val="68217A"/>
                  </a:solidFill>
                </a:endParaRPr>
              </a:p>
            </p:txBody>
          </p:sp>
          <p:sp>
            <p:nvSpPr>
              <p:cNvPr id="20" name="Rectangle 19"/>
              <p:cNvSpPr/>
              <p:nvPr/>
            </p:nvSpPr>
            <p:spPr>
              <a:xfrm>
                <a:off x="4589463" y="4749850"/>
                <a:ext cx="1463040" cy="153204"/>
              </a:xfrm>
              <a:prstGeom prst="rect">
                <a:avLst/>
              </a:prstGeom>
              <a:solidFill>
                <a:srgbClr val="002050"/>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defRPr/>
                </a:pPr>
                <a:endParaRPr lang="en-US" sz="1200" kern="0" dirty="0">
                  <a:solidFill>
                    <a:srgbClr val="68217A"/>
                  </a:solidFill>
                </a:endParaRPr>
              </a:p>
            </p:txBody>
          </p:sp>
          <p:sp>
            <p:nvSpPr>
              <p:cNvPr id="21" name="Freeform 20"/>
              <p:cNvSpPr/>
              <p:nvPr/>
            </p:nvSpPr>
            <p:spPr>
              <a:xfrm>
                <a:off x="4714875" y="3276600"/>
                <a:ext cx="0" cy="295275"/>
              </a:xfrm>
              <a:custGeom>
                <a:avLst/>
                <a:gdLst>
                  <a:gd name="connsiteX0" fmla="*/ 0 w 0"/>
                  <a:gd name="connsiteY0" fmla="*/ 295275 h 295275"/>
                  <a:gd name="connsiteX1" fmla="*/ 0 w 0"/>
                  <a:gd name="connsiteY1" fmla="*/ 0 h 295275"/>
                </a:gdLst>
                <a:ahLst/>
                <a:cxnLst>
                  <a:cxn ang="0">
                    <a:pos x="connsiteX0" y="connsiteY0"/>
                  </a:cxn>
                  <a:cxn ang="0">
                    <a:pos x="connsiteX1" y="connsiteY1"/>
                  </a:cxn>
                </a:cxnLst>
                <a:rect l="l" t="t" r="r" b="b"/>
                <a:pathLst>
                  <a:path h="295275">
                    <a:moveTo>
                      <a:pt x="0" y="295275"/>
                    </a:moveTo>
                    <a:lnTo>
                      <a:pt x="0" y="0"/>
                    </a:lnTo>
                  </a:path>
                </a:pathLst>
              </a:custGeom>
              <a:noFill/>
              <a:ln w="25400" cap="flat" cmpd="sng" algn="ctr">
                <a:solidFill>
                  <a:srgbClr val="FFFFFF">
                    <a:lumMod val="75000"/>
                  </a:srgbClr>
                </a:solidFill>
                <a:prstDash val="solid"/>
              </a:ln>
              <a:effectLst/>
            </p:spPr>
            <p:txBody>
              <a:bodyPr rtlCol="0" anchor="ctr"/>
              <a:lstStyle/>
              <a:p>
                <a:pPr algn="ctr">
                  <a:defRPr/>
                </a:pPr>
                <a:endParaRPr lang="en-US" sz="1350" kern="0">
                  <a:solidFill>
                    <a:srgbClr val="FFFFFF"/>
                  </a:solidFill>
                </a:endParaRPr>
              </a:p>
            </p:txBody>
          </p:sp>
          <p:sp>
            <p:nvSpPr>
              <p:cNvPr id="22" name="Freeform 21"/>
              <p:cNvSpPr/>
              <p:nvPr/>
            </p:nvSpPr>
            <p:spPr>
              <a:xfrm>
                <a:off x="4846638" y="3151921"/>
                <a:ext cx="0" cy="457200"/>
              </a:xfrm>
              <a:custGeom>
                <a:avLst/>
                <a:gdLst>
                  <a:gd name="connsiteX0" fmla="*/ 0 w 0"/>
                  <a:gd name="connsiteY0" fmla="*/ 295275 h 295275"/>
                  <a:gd name="connsiteX1" fmla="*/ 0 w 0"/>
                  <a:gd name="connsiteY1" fmla="*/ 0 h 295275"/>
                </a:gdLst>
                <a:ahLst/>
                <a:cxnLst>
                  <a:cxn ang="0">
                    <a:pos x="connsiteX0" y="connsiteY0"/>
                  </a:cxn>
                  <a:cxn ang="0">
                    <a:pos x="connsiteX1" y="connsiteY1"/>
                  </a:cxn>
                </a:cxnLst>
                <a:rect l="l" t="t" r="r" b="b"/>
                <a:pathLst>
                  <a:path h="295275">
                    <a:moveTo>
                      <a:pt x="0" y="295275"/>
                    </a:moveTo>
                    <a:lnTo>
                      <a:pt x="0" y="0"/>
                    </a:lnTo>
                  </a:path>
                </a:pathLst>
              </a:custGeom>
              <a:noFill/>
              <a:ln w="25400" cap="flat" cmpd="sng" algn="ctr">
                <a:solidFill>
                  <a:srgbClr val="FFFFFF">
                    <a:lumMod val="75000"/>
                  </a:srgbClr>
                </a:solidFill>
                <a:prstDash val="solid"/>
              </a:ln>
              <a:effectLst/>
            </p:spPr>
            <p:txBody>
              <a:bodyPr rtlCol="0" anchor="ctr"/>
              <a:lstStyle/>
              <a:p>
                <a:pPr algn="ctr">
                  <a:defRPr/>
                </a:pPr>
                <a:endParaRPr lang="en-US" sz="1350" kern="0">
                  <a:solidFill>
                    <a:srgbClr val="FFFFFF"/>
                  </a:solidFill>
                </a:endParaRPr>
              </a:p>
            </p:txBody>
          </p:sp>
          <p:sp>
            <p:nvSpPr>
              <p:cNvPr id="23" name="Rectangle 22"/>
              <p:cNvSpPr/>
              <p:nvPr/>
            </p:nvSpPr>
            <p:spPr>
              <a:xfrm>
                <a:off x="4191000" y="4297810"/>
                <a:ext cx="232728" cy="1760090"/>
              </a:xfrm>
              <a:prstGeom prst="rect">
                <a:avLst/>
              </a:prstGeom>
              <a:solidFill>
                <a:srgbClr val="001432"/>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defRPr/>
                </a:pPr>
                <a:endParaRPr lang="en-US" sz="1200" kern="0" dirty="0">
                  <a:solidFill>
                    <a:srgbClr val="68217A"/>
                  </a:solidFill>
                </a:endParaRPr>
              </a:p>
            </p:txBody>
          </p:sp>
          <p:sp>
            <p:nvSpPr>
              <p:cNvPr id="24" name="Rectangle 23"/>
              <p:cNvSpPr/>
              <p:nvPr/>
            </p:nvSpPr>
            <p:spPr>
              <a:xfrm>
                <a:off x="5082857" y="5552988"/>
                <a:ext cx="228600" cy="493712"/>
              </a:xfrm>
              <a:prstGeom prst="rect">
                <a:avLst/>
              </a:prstGeom>
              <a:solidFill>
                <a:srgbClr val="002050"/>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defRPr/>
                </a:pPr>
                <a:endParaRPr lang="en-US" sz="1200" kern="0" dirty="0">
                  <a:solidFill>
                    <a:srgbClr val="68217A"/>
                  </a:solidFill>
                </a:endParaRPr>
              </a:p>
            </p:txBody>
          </p:sp>
          <p:sp>
            <p:nvSpPr>
              <p:cNvPr id="25" name="Rectangle 24"/>
              <p:cNvSpPr/>
              <p:nvPr/>
            </p:nvSpPr>
            <p:spPr>
              <a:xfrm>
                <a:off x="5330507" y="5552988"/>
                <a:ext cx="228600" cy="493712"/>
              </a:xfrm>
              <a:prstGeom prst="rect">
                <a:avLst/>
              </a:prstGeom>
              <a:solidFill>
                <a:srgbClr val="002050"/>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defRPr/>
                </a:pPr>
                <a:endParaRPr lang="en-US" sz="1200" kern="0" dirty="0">
                  <a:solidFill>
                    <a:srgbClr val="68217A"/>
                  </a:solidFill>
                </a:endParaRPr>
              </a:p>
            </p:txBody>
          </p:sp>
          <p:sp>
            <p:nvSpPr>
              <p:cNvPr id="26" name="Rectangle 25"/>
              <p:cNvSpPr>
                <a:spLocks noChangeArrowheads="1"/>
              </p:cNvSpPr>
              <p:nvPr/>
            </p:nvSpPr>
            <p:spPr bwMode="auto">
              <a:xfrm>
                <a:off x="4490403" y="3562801"/>
                <a:ext cx="1645920" cy="199320"/>
              </a:xfrm>
              <a:prstGeom prst="rect">
                <a:avLst/>
              </a:prstGeom>
              <a:solidFill>
                <a:srgbClr val="FFFFFF">
                  <a:lumMod val="85000"/>
                </a:srgbClr>
              </a:solidFill>
              <a:ln>
                <a:noFill/>
              </a:ln>
            </p:spPr>
            <p:txBody>
              <a:bodyPr vert="horz" wrap="square" lIns="68570" tIns="34285" rIns="68570" bIns="34285" numCol="1" anchor="t" anchorCtr="0" compatLnSpc="1">
                <a:prstTxWarp prst="textNoShape">
                  <a:avLst/>
                </a:prstTxWarp>
              </a:bodyPr>
              <a:lstStyle/>
              <a:p>
                <a:pPr defTabSz="699448">
                  <a:defRPr/>
                </a:pPr>
                <a:endParaRPr lang="en-US" sz="1350" kern="0">
                  <a:solidFill>
                    <a:srgbClr val="505050"/>
                  </a:solidFill>
                </a:endParaRPr>
              </a:p>
            </p:txBody>
          </p:sp>
          <p:sp>
            <p:nvSpPr>
              <p:cNvPr id="27" name="Rectangle 26"/>
              <p:cNvSpPr/>
              <p:nvPr/>
            </p:nvSpPr>
            <p:spPr>
              <a:xfrm>
                <a:off x="6386146" y="5455987"/>
                <a:ext cx="45720" cy="609763"/>
              </a:xfrm>
              <a:prstGeom prst="rect">
                <a:avLst/>
              </a:prstGeom>
              <a:solidFill>
                <a:srgbClr val="FF8C00">
                  <a:lumMod val="50000"/>
                </a:srgb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defRPr/>
                </a:pPr>
                <a:endParaRPr lang="en-US" sz="1200" kern="0" dirty="0">
                  <a:solidFill>
                    <a:srgbClr val="68217A"/>
                  </a:solidFill>
                </a:endParaRPr>
              </a:p>
            </p:txBody>
          </p:sp>
          <p:sp>
            <p:nvSpPr>
              <p:cNvPr id="28" name="Oval 27"/>
              <p:cNvSpPr/>
              <p:nvPr/>
            </p:nvSpPr>
            <p:spPr>
              <a:xfrm>
                <a:off x="6317395" y="5456203"/>
                <a:ext cx="182880" cy="182880"/>
              </a:xfrm>
              <a:prstGeom prst="ellipse">
                <a:avLst/>
              </a:prstGeom>
              <a:solidFill>
                <a:srgbClr val="92D050"/>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defRPr/>
                </a:pPr>
                <a:endParaRPr lang="en-US" sz="1200" kern="0" dirty="0">
                  <a:solidFill>
                    <a:srgbClr val="68217A"/>
                  </a:solidFill>
                </a:endParaRPr>
              </a:p>
            </p:txBody>
          </p:sp>
          <p:sp>
            <p:nvSpPr>
              <p:cNvPr id="29" name="Oval 28"/>
              <p:cNvSpPr/>
              <p:nvPr/>
            </p:nvSpPr>
            <p:spPr>
              <a:xfrm>
                <a:off x="6271846" y="5613269"/>
                <a:ext cx="274320" cy="274320"/>
              </a:xfrm>
              <a:prstGeom prst="ellipse">
                <a:avLst/>
              </a:prstGeom>
              <a:solidFill>
                <a:srgbClr val="92D050"/>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defRPr/>
                </a:pPr>
                <a:endParaRPr lang="en-US" sz="1200" kern="0" dirty="0">
                  <a:solidFill>
                    <a:srgbClr val="68217A"/>
                  </a:solidFill>
                </a:endParaRPr>
              </a:p>
            </p:txBody>
          </p:sp>
          <p:grpSp>
            <p:nvGrpSpPr>
              <p:cNvPr id="30" name="Group 29"/>
              <p:cNvGrpSpPr/>
              <p:nvPr/>
            </p:nvGrpSpPr>
            <p:grpSpPr>
              <a:xfrm>
                <a:off x="6412003" y="5519244"/>
                <a:ext cx="241014" cy="546495"/>
                <a:chOff x="6424246" y="5596133"/>
                <a:chExt cx="274320" cy="622017"/>
              </a:xfrm>
            </p:grpSpPr>
            <p:sp>
              <p:nvSpPr>
                <p:cNvPr id="31" name="Rectangle 30"/>
                <p:cNvSpPr/>
                <p:nvPr/>
              </p:nvSpPr>
              <p:spPr>
                <a:xfrm>
                  <a:off x="6538546" y="5608387"/>
                  <a:ext cx="45720" cy="609763"/>
                </a:xfrm>
                <a:prstGeom prst="rect">
                  <a:avLst/>
                </a:prstGeom>
                <a:solidFill>
                  <a:srgbClr val="FF8C00">
                    <a:lumMod val="50000"/>
                  </a:srgb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defRPr/>
                  </a:pPr>
                  <a:endParaRPr lang="en-US" sz="1200" kern="0" dirty="0">
                    <a:solidFill>
                      <a:srgbClr val="68217A"/>
                    </a:solidFill>
                  </a:endParaRPr>
                </a:p>
              </p:txBody>
            </p:sp>
            <p:sp>
              <p:nvSpPr>
                <p:cNvPr id="32" name="Oval 31"/>
                <p:cNvSpPr/>
                <p:nvPr/>
              </p:nvSpPr>
              <p:spPr>
                <a:xfrm>
                  <a:off x="6453378" y="5596133"/>
                  <a:ext cx="208152" cy="208153"/>
                </a:xfrm>
                <a:prstGeom prst="ellipse">
                  <a:avLst/>
                </a:prstGeom>
                <a:solidFill>
                  <a:srgbClr val="00B050"/>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defRPr/>
                  </a:pPr>
                  <a:endParaRPr lang="en-US" sz="1200" kern="0" dirty="0">
                    <a:solidFill>
                      <a:srgbClr val="68217A"/>
                    </a:solidFill>
                  </a:endParaRPr>
                </a:p>
              </p:txBody>
            </p:sp>
            <p:sp>
              <p:nvSpPr>
                <p:cNvPr id="33" name="Oval 32"/>
                <p:cNvSpPr/>
                <p:nvPr/>
              </p:nvSpPr>
              <p:spPr>
                <a:xfrm>
                  <a:off x="6424246" y="5765669"/>
                  <a:ext cx="274320" cy="274320"/>
                </a:xfrm>
                <a:prstGeom prst="ellipse">
                  <a:avLst/>
                </a:prstGeom>
                <a:solidFill>
                  <a:srgbClr val="00B050"/>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defRPr/>
                  </a:pPr>
                  <a:endParaRPr lang="en-US" sz="1200" kern="0" dirty="0">
                    <a:solidFill>
                      <a:srgbClr val="68217A"/>
                    </a:solidFill>
                  </a:endParaRPr>
                </a:p>
              </p:txBody>
            </p:sp>
          </p:grpSp>
        </p:grpSp>
        <p:sp>
          <p:nvSpPr>
            <p:cNvPr id="7" name="Rectangle 6"/>
            <p:cNvSpPr/>
            <p:nvPr/>
          </p:nvSpPr>
          <p:spPr>
            <a:xfrm>
              <a:off x="2337204" y="4701461"/>
              <a:ext cx="1309827" cy="137160"/>
            </a:xfrm>
            <a:prstGeom prst="rect">
              <a:avLst/>
            </a:prstGeom>
            <a:solidFill>
              <a:srgbClr val="002050"/>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defRPr/>
              </a:pPr>
              <a:endParaRPr lang="en-US" sz="1200" kern="0" dirty="0">
                <a:solidFill>
                  <a:srgbClr val="68217A"/>
                </a:solidFill>
              </a:endParaRPr>
            </a:p>
          </p:txBody>
        </p:sp>
        <p:sp>
          <p:nvSpPr>
            <p:cNvPr id="8" name="Rectangle 7"/>
            <p:cNvSpPr/>
            <p:nvPr/>
          </p:nvSpPr>
          <p:spPr>
            <a:xfrm>
              <a:off x="2337204" y="4922713"/>
              <a:ext cx="1309827" cy="137160"/>
            </a:xfrm>
            <a:prstGeom prst="rect">
              <a:avLst/>
            </a:prstGeom>
            <a:solidFill>
              <a:srgbClr val="002050"/>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defRPr/>
              </a:pPr>
              <a:endParaRPr lang="en-US" sz="1200" kern="0" dirty="0">
                <a:solidFill>
                  <a:srgbClr val="68217A"/>
                </a:solidFill>
              </a:endParaRPr>
            </a:p>
          </p:txBody>
        </p:sp>
      </p:grpSp>
      <p:grpSp>
        <p:nvGrpSpPr>
          <p:cNvPr id="34" name="Group 33"/>
          <p:cNvGrpSpPr/>
          <p:nvPr/>
        </p:nvGrpSpPr>
        <p:grpSpPr>
          <a:xfrm>
            <a:off x="6539601" y="1661752"/>
            <a:ext cx="507334" cy="304165"/>
            <a:chOff x="1875686" y="3640064"/>
            <a:chExt cx="676445" cy="405553"/>
          </a:xfrm>
        </p:grpSpPr>
        <p:grpSp>
          <p:nvGrpSpPr>
            <p:cNvPr id="35" name="Group 34"/>
            <p:cNvGrpSpPr/>
            <p:nvPr/>
          </p:nvGrpSpPr>
          <p:grpSpPr>
            <a:xfrm>
              <a:off x="1918860" y="3782878"/>
              <a:ext cx="633271" cy="262739"/>
              <a:chOff x="7943000" y="4162566"/>
              <a:chExt cx="1387005" cy="590147"/>
            </a:xfrm>
          </p:grpSpPr>
          <p:sp>
            <p:nvSpPr>
              <p:cNvPr id="38" name="Freeform 31"/>
              <p:cNvSpPr>
                <a:spLocks noEditPoints="1"/>
              </p:cNvSpPr>
              <p:nvPr/>
            </p:nvSpPr>
            <p:spPr bwMode="auto">
              <a:xfrm rot="16200000">
                <a:off x="8341429" y="3764137"/>
                <a:ext cx="590147" cy="1387005"/>
              </a:xfrm>
              <a:custGeom>
                <a:avLst/>
                <a:gdLst>
                  <a:gd name="T0" fmla="*/ 1571 w 1643"/>
                  <a:gd name="T1" fmla="*/ 1562 h 3937"/>
                  <a:gd name="T2" fmla="*/ 1623 w 1643"/>
                  <a:gd name="T3" fmla="*/ 3390 h 3937"/>
                  <a:gd name="T4" fmla="*/ 1587 w 1643"/>
                  <a:gd name="T5" fmla="*/ 3477 h 3937"/>
                  <a:gd name="T6" fmla="*/ 1056 w 1643"/>
                  <a:gd name="T7" fmla="*/ 3902 h 3937"/>
                  <a:gd name="T8" fmla="*/ 986 w 1643"/>
                  <a:gd name="T9" fmla="*/ 2544 h 3937"/>
                  <a:gd name="T10" fmla="*/ 1048 w 1643"/>
                  <a:gd name="T11" fmla="*/ 18 h 3937"/>
                  <a:gd name="T12" fmla="*/ 1615 w 1643"/>
                  <a:gd name="T13" fmla="*/ 467 h 3937"/>
                  <a:gd name="T14" fmla="*/ 1640 w 1643"/>
                  <a:gd name="T15" fmla="*/ 533 h 3937"/>
                  <a:gd name="T16" fmla="*/ 1571 w 1643"/>
                  <a:gd name="T17" fmla="*/ 1562 h 3937"/>
                  <a:gd name="T18" fmla="*/ 1005 w 1643"/>
                  <a:gd name="T19" fmla="*/ 3927 h 3937"/>
                  <a:gd name="T20" fmla="*/ 59 w 1643"/>
                  <a:gd name="T21" fmla="*/ 3894 h 3937"/>
                  <a:gd name="T22" fmla="*/ 11 w 1643"/>
                  <a:gd name="T23" fmla="*/ 3811 h 3937"/>
                  <a:gd name="T24" fmla="*/ 122 w 1643"/>
                  <a:gd name="T25" fmla="*/ 2525 h 3937"/>
                  <a:gd name="T26" fmla="*/ 31 w 1643"/>
                  <a:gd name="T27" fmla="*/ 129 h 3937"/>
                  <a:gd name="T28" fmla="*/ 74 w 1643"/>
                  <a:gd name="T29" fmla="*/ 49 h 3937"/>
                  <a:gd name="T30" fmla="*/ 997 w 1643"/>
                  <a:gd name="T31" fmla="*/ 5 h 3937"/>
                  <a:gd name="T32" fmla="*/ 934 w 1643"/>
                  <a:gd name="T33" fmla="*/ 2544 h 3937"/>
                  <a:gd name="T34" fmla="*/ 934 w 1643"/>
                  <a:gd name="T35" fmla="*/ 2545 h 3937"/>
                  <a:gd name="T36" fmla="*/ 1005 w 1643"/>
                  <a:gd name="T37" fmla="*/ 3927 h 3937"/>
                  <a:gd name="T38" fmla="*/ 413 w 1643"/>
                  <a:gd name="T39" fmla="*/ 2946 h 3937"/>
                  <a:gd name="T40" fmla="*/ 355 w 1643"/>
                  <a:gd name="T41" fmla="*/ 2884 h 3937"/>
                  <a:gd name="T42" fmla="*/ 290 w 1643"/>
                  <a:gd name="T43" fmla="*/ 2882 h 3937"/>
                  <a:gd name="T44" fmla="*/ 228 w 1643"/>
                  <a:gd name="T45" fmla="*/ 2940 h 3937"/>
                  <a:gd name="T46" fmla="*/ 204 w 1643"/>
                  <a:gd name="T47" fmla="*/ 3640 h 3937"/>
                  <a:gd name="T48" fmla="*/ 261 w 1643"/>
                  <a:gd name="T49" fmla="*/ 3702 h 3937"/>
                  <a:gd name="T50" fmla="*/ 326 w 1643"/>
                  <a:gd name="T51" fmla="*/ 3705 h 3937"/>
                  <a:gd name="T52" fmla="*/ 389 w 1643"/>
                  <a:gd name="T53" fmla="*/ 3647 h 3937"/>
                  <a:gd name="T54" fmla="*/ 413 w 1643"/>
                  <a:gd name="T55" fmla="*/ 2946 h 3937"/>
                  <a:gd name="T56" fmla="*/ 814 w 1643"/>
                  <a:gd name="T57" fmla="*/ 2552 h 3937"/>
                  <a:gd name="T58" fmla="*/ 577 w 1643"/>
                  <a:gd name="T59" fmla="*/ 2310 h 3937"/>
                  <a:gd name="T60" fmla="*/ 340 w 1643"/>
                  <a:gd name="T61" fmla="*/ 2552 h 3937"/>
                  <a:gd name="T62" fmla="*/ 577 w 1643"/>
                  <a:gd name="T63" fmla="*/ 2794 h 3937"/>
                  <a:gd name="T64" fmla="*/ 814 w 1643"/>
                  <a:gd name="T65" fmla="*/ 2552 h 3937"/>
                  <a:gd name="T66" fmla="*/ 879 w 1643"/>
                  <a:gd name="T67" fmla="*/ 2077 h 3937"/>
                  <a:gd name="T68" fmla="*/ 855 w 1643"/>
                  <a:gd name="T69" fmla="*/ 287 h 3937"/>
                  <a:gd name="T70" fmla="*/ 782 w 1643"/>
                  <a:gd name="T71" fmla="*/ 216 h 3937"/>
                  <a:gd name="T72" fmla="*/ 689 w 1643"/>
                  <a:gd name="T73" fmla="*/ 218 h 3937"/>
                  <a:gd name="T74" fmla="*/ 618 w 1643"/>
                  <a:gd name="T75" fmla="*/ 291 h 3937"/>
                  <a:gd name="T76" fmla="*/ 642 w 1643"/>
                  <a:gd name="T77" fmla="*/ 2081 h 3937"/>
                  <a:gd name="T78" fmla="*/ 715 w 1643"/>
                  <a:gd name="T79" fmla="*/ 2152 h 3937"/>
                  <a:gd name="T80" fmla="*/ 808 w 1643"/>
                  <a:gd name="T81" fmla="*/ 2150 h 3937"/>
                  <a:gd name="T82" fmla="*/ 879 w 1643"/>
                  <a:gd name="T83" fmla="*/ 2077 h 3937"/>
                  <a:gd name="T84" fmla="*/ 720 w 1643"/>
                  <a:gd name="T85" fmla="*/ 2552 h 3937"/>
                  <a:gd name="T86" fmla="*/ 577 w 1643"/>
                  <a:gd name="T87" fmla="*/ 2698 h 3937"/>
                  <a:gd name="T88" fmla="*/ 434 w 1643"/>
                  <a:gd name="T89" fmla="*/ 2552 h 3937"/>
                  <a:gd name="T90" fmla="*/ 577 w 1643"/>
                  <a:gd name="T91" fmla="*/ 2406 h 3937"/>
                  <a:gd name="T92" fmla="*/ 720 w 1643"/>
                  <a:gd name="T93" fmla="*/ 2552 h 3937"/>
                  <a:gd name="T94" fmla="*/ 605 w 1643"/>
                  <a:gd name="T95" fmla="*/ 2552 h 3937"/>
                  <a:gd name="T96" fmla="*/ 577 w 1643"/>
                  <a:gd name="T97" fmla="*/ 2523 h 3937"/>
                  <a:gd name="T98" fmla="*/ 549 w 1643"/>
                  <a:gd name="T99" fmla="*/ 2552 h 3937"/>
                  <a:gd name="T100" fmla="*/ 577 w 1643"/>
                  <a:gd name="T101" fmla="*/ 2580 h 3937"/>
                  <a:gd name="T102" fmla="*/ 605 w 1643"/>
                  <a:gd name="T103" fmla="*/ 2552 h 3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43" h="3937">
                    <a:moveTo>
                      <a:pt x="1571" y="1562"/>
                    </a:moveTo>
                    <a:cubicBezTo>
                      <a:pt x="1572" y="1593"/>
                      <a:pt x="1626" y="3350"/>
                      <a:pt x="1623" y="3390"/>
                    </a:cubicBezTo>
                    <a:cubicBezTo>
                      <a:pt x="1620" y="3430"/>
                      <a:pt x="1606" y="3454"/>
                      <a:pt x="1587" y="3477"/>
                    </a:cubicBezTo>
                    <a:cubicBezTo>
                      <a:pt x="1571" y="3496"/>
                      <a:pt x="1193" y="3812"/>
                      <a:pt x="1056" y="3902"/>
                    </a:cubicBezTo>
                    <a:cubicBezTo>
                      <a:pt x="986" y="2544"/>
                      <a:pt x="986" y="2544"/>
                      <a:pt x="986" y="2544"/>
                    </a:cubicBezTo>
                    <a:cubicBezTo>
                      <a:pt x="1048" y="18"/>
                      <a:pt x="1048" y="18"/>
                      <a:pt x="1048" y="18"/>
                    </a:cubicBezTo>
                    <a:cubicBezTo>
                      <a:pt x="1172" y="88"/>
                      <a:pt x="1602" y="448"/>
                      <a:pt x="1615" y="467"/>
                    </a:cubicBezTo>
                    <a:cubicBezTo>
                      <a:pt x="1630" y="489"/>
                      <a:pt x="1638" y="511"/>
                      <a:pt x="1640" y="533"/>
                    </a:cubicBezTo>
                    <a:cubicBezTo>
                      <a:pt x="1643" y="554"/>
                      <a:pt x="1570" y="1531"/>
                      <a:pt x="1571" y="1562"/>
                    </a:cubicBezTo>
                    <a:close/>
                    <a:moveTo>
                      <a:pt x="1005" y="3927"/>
                    </a:moveTo>
                    <a:cubicBezTo>
                      <a:pt x="901" y="3937"/>
                      <a:pt x="76" y="3903"/>
                      <a:pt x="59" y="3894"/>
                    </a:cubicBezTo>
                    <a:cubicBezTo>
                      <a:pt x="42" y="3885"/>
                      <a:pt x="22" y="3845"/>
                      <a:pt x="11" y="3811"/>
                    </a:cubicBezTo>
                    <a:cubicBezTo>
                      <a:pt x="0" y="3778"/>
                      <a:pt x="118" y="2621"/>
                      <a:pt x="122" y="2525"/>
                    </a:cubicBezTo>
                    <a:cubicBezTo>
                      <a:pt x="126" y="2429"/>
                      <a:pt x="24" y="147"/>
                      <a:pt x="31" y="129"/>
                    </a:cubicBezTo>
                    <a:cubicBezTo>
                      <a:pt x="38" y="110"/>
                      <a:pt x="56" y="59"/>
                      <a:pt x="74" y="49"/>
                    </a:cubicBezTo>
                    <a:cubicBezTo>
                      <a:pt x="90" y="39"/>
                      <a:pt x="835" y="0"/>
                      <a:pt x="997" y="5"/>
                    </a:cubicBezTo>
                    <a:cubicBezTo>
                      <a:pt x="934" y="2544"/>
                      <a:pt x="934" y="2544"/>
                      <a:pt x="934" y="2544"/>
                    </a:cubicBezTo>
                    <a:cubicBezTo>
                      <a:pt x="934" y="2545"/>
                      <a:pt x="934" y="2545"/>
                      <a:pt x="934" y="2545"/>
                    </a:cubicBezTo>
                    <a:lnTo>
                      <a:pt x="1005" y="3927"/>
                    </a:lnTo>
                    <a:close/>
                    <a:moveTo>
                      <a:pt x="413" y="2946"/>
                    </a:moveTo>
                    <a:cubicBezTo>
                      <a:pt x="414" y="2913"/>
                      <a:pt x="388" y="2885"/>
                      <a:pt x="355" y="2884"/>
                    </a:cubicBezTo>
                    <a:cubicBezTo>
                      <a:pt x="290" y="2882"/>
                      <a:pt x="290" y="2882"/>
                      <a:pt x="290" y="2882"/>
                    </a:cubicBezTo>
                    <a:cubicBezTo>
                      <a:pt x="257" y="2881"/>
                      <a:pt x="230" y="2907"/>
                      <a:pt x="228" y="2940"/>
                    </a:cubicBezTo>
                    <a:cubicBezTo>
                      <a:pt x="204" y="3640"/>
                      <a:pt x="204" y="3640"/>
                      <a:pt x="204" y="3640"/>
                    </a:cubicBezTo>
                    <a:cubicBezTo>
                      <a:pt x="202" y="3673"/>
                      <a:pt x="229" y="3701"/>
                      <a:pt x="261" y="3702"/>
                    </a:cubicBezTo>
                    <a:cubicBezTo>
                      <a:pt x="326" y="3705"/>
                      <a:pt x="326" y="3705"/>
                      <a:pt x="326" y="3705"/>
                    </a:cubicBezTo>
                    <a:cubicBezTo>
                      <a:pt x="359" y="3706"/>
                      <a:pt x="387" y="3680"/>
                      <a:pt x="389" y="3647"/>
                    </a:cubicBezTo>
                    <a:lnTo>
                      <a:pt x="413" y="2946"/>
                    </a:lnTo>
                    <a:close/>
                    <a:moveTo>
                      <a:pt x="814" y="2552"/>
                    </a:moveTo>
                    <a:cubicBezTo>
                      <a:pt x="814" y="2418"/>
                      <a:pt x="708" y="2310"/>
                      <a:pt x="577" y="2310"/>
                    </a:cubicBezTo>
                    <a:cubicBezTo>
                      <a:pt x="446" y="2310"/>
                      <a:pt x="340" y="2418"/>
                      <a:pt x="340" y="2552"/>
                    </a:cubicBezTo>
                    <a:cubicBezTo>
                      <a:pt x="340" y="2685"/>
                      <a:pt x="446" y="2794"/>
                      <a:pt x="577" y="2794"/>
                    </a:cubicBezTo>
                    <a:cubicBezTo>
                      <a:pt x="708" y="2794"/>
                      <a:pt x="814" y="2685"/>
                      <a:pt x="814" y="2552"/>
                    </a:cubicBezTo>
                    <a:close/>
                    <a:moveTo>
                      <a:pt x="879" y="2077"/>
                    </a:moveTo>
                    <a:cubicBezTo>
                      <a:pt x="855" y="287"/>
                      <a:pt x="855" y="287"/>
                      <a:pt x="855" y="287"/>
                    </a:cubicBezTo>
                    <a:cubicBezTo>
                      <a:pt x="855" y="248"/>
                      <a:pt x="822" y="216"/>
                      <a:pt x="782" y="216"/>
                    </a:cubicBezTo>
                    <a:cubicBezTo>
                      <a:pt x="689" y="218"/>
                      <a:pt x="689" y="218"/>
                      <a:pt x="689" y="218"/>
                    </a:cubicBezTo>
                    <a:cubicBezTo>
                      <a:pt x="650" y="218"/>
                      <a:pt x="618" y="251"/>
                      <a:pt x="618" y="291"/>
                    </a:cubicBezTo>
                    <a:cubicBezTo>
                      <a:pt x="642" y="2081"/>
                      <a:pt x="642" y="2081"/>
                      <a:pt x="642" y="2081"/>
                    </a:cubicBezTo>
                    <a:cubicBezTo>
                      <a:pt x="642" y="2120"/>
                      <a:pt x="675" y="2152"/>
                      <a:pt x="715" y="2152"/>
                    </a:cubicBezTo>
                    <a:cubicBezTo>
                      <a:pt x="808" y="2150"/>
                      <a:pt x="808" y="2150"/>
                      <a:pt x="808" y="2150"/>
                    </a:cubicBezTo>
                    <a:cubicBezTo>
                      <a:pt x="848" y="2150"/>
                      <a:pt x="879" y="2117"/>
                      <a:pt x="879" y="2077"/>
                    </a:cubicBezTo>
                    <a:close/>
                    <a:moveTo>
                      <a:pt x="720" y="2552"/>
                    </a:moveTo>
                    <a:cubicBezTo>
                      <a:pt x="720" y="2632"/>
                      <a:pt x="656" y="2698"/>
                      <a:pt x="577" y="2698"/>
                    </a:cubicBezTo>
                    <a:cubicBezTo>
                      <a:pt x="498" y="2698"/>
                      <a:pt x="434" y="2632"/>
                      <a:pt x="434" y="2552"/>
                    </a:cubicBezTo>
                    <a:cubicBezTo>
                      <a:pt x="434" y="2471"/>
                      <a:pt x="498" y="2406"/>
                      <a:pt x="577" y="2406"/>
                    </a:cubicBezTo>
                    <a:cubicBezTo>
                      <a:pt x="656" y="2406"/>
                      <a:pt x="720" y="2471"/>
                      <a:pt x="720" y="2552"/>
                    </a:cubicBezTo>
                    <a:close/>
                    <a:moveTo>
                      <a:pt x="605" y="2552"/>
                    </a:moveTo>
                    <a:cubicBezTo>
                      <a:pt x="605" y="2536"/>
                      <a:pt x="592" y="2523"/>
                      <a:pt x="577" y="2523"/>
                    </a:cubicBezTo>
                    <a:cubicBezTo>
                      <a:pt x="562" y="2523"/>
                      <a:pt x="549" y="2536"/>
                      <a:pt x="549" y="2552"/>
                    </a:cubicBezTo>
                    <a:cubicBezTo>
                      <a:pt x="549" y="2567"/>
                      <a:pt x="562" y="2580"/>
                      <a:pt x="577" y="2580"/>
                    </a:cubicBezTo>
                    <a:cubicBezTo>
                      <a:pt x="592" y="2580"/>
                      <a:pt x="605" y="2567"/>
                      <a:pt x="605" y="2552"/>
                    </a:cubicBezTo>
                    <a:close/>
                  </a:path>
                </a:pathLst>
              </a:custGeom>
              <a:solidFill>
                <a:schemeClr val="tx1"/>
              </a:solidFill>
              <a:ln>
                <a:noFill/>
              </a:ln>
              <a:extLst/>
            </p:spPr>
            <p:txBody>
              <a:bodyPr vert="horz" wrap="square" lIns="68580" tIns="34290" rIns="68580" bIns="34290" numCol="1" anchor="t" anchorCtr="0" compatLnSpc="1">
                <a:prstTxWarp prst="textNoShape">
                  <a:avLst/>
                </a:prstTxWarp>
              </a:bodyPr>
              <a:lstStyle/>
              <a:p>
                <a:endParaRPr lang="en-US" sz="1500">
                  <a:solidFill>
                    <a:srgbClr val="FFFFFF"/>
                  </a:solidFill>
                </a:endParaRPr>
              </a:p>
            </p:txBody>
          </p:sp>
          <p:sp>
            <p:nvSpPr>
              <p:cNvPr id="39" name="Rectangle 38"/>
              <p:cNvSpPr/>
              <p:nvPr/>
            </p:nvSpPr>
            <p:spPr>
              <a:xfrm>
                <a:off x="8912945" y="4455696"/>
                <a:ext cx="370970" cy="2220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40" name="Rectangle 39"/>
              <p:cNvSpPr/>
              <p:nvPr/>
            </p:nvSpPr>
            <p:spPr>
              <a:xfrm>
                <a:off x="8198427" y="4412922"/>
                <a:ext cx="743173" cy="2220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grpSp>
        <p:cxnSp>
          <p:nvCxnSpPr>
            <p:cNvPr id="36" name="Straight Connector 35"/>
            <p:cNvCxnSpPr>
              <a:stCxn id="38" idx="1"/>
            </p:cNvCxnSpPr>
            <p:nvPr/>
          </p:nvCxnSpPr>
          <p:spPr>
            <a:xfrm flipV="1">
              <a:off x="2464145" y="3640064"/>
              <a:ext cx="66942" cy="1460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1875686" y="3655655"/>
              <a:ext cx="138406" cy="1466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a:off x="6535776" y="2719227"/>
            <a:ext cx="507334" cy="304165"/>
            <a:chOff x="1875686" y="3640064"/>
            <a:chExt cx="676445" cy="405553"/>
          </a:xfrm>
        </p:grpSpPr>
        <p:grpSp>
          <p:nvGrpSpPr>
            <p:cNvPr id="42" name="Group 41"/>
            <p:cNvGrpSpPr/>
            <p:nvPr/>
          </p:nvGrpSpPr>
          <p:grpSpPr>
            <a:xfrm>
              <a:off x="1918860" y="3782878"/>
              <a:ext cx="633271" cy="262739"/>
              <a:chOff x="7943000" y="4162566"/>
              <a:chExt cx="1387005" cy="590147"/>
            </a:xfrm>
          </p:grpSpPr>
          <p:sp>
            <p:nvSpPr>
              <p:cNvPr id="45" name="Freeform 31"/>
              <p:cNvSpPr>
                <a:spLocks noEditPoints="1"/>
              </p:cNvSpPr>
              <p:nvPr/>
            </p:nvSpPr>
            <p:spPr bwMode="auto">
              <a:xfrm rot="16200000">
                <a:off x="8341429" y="3764137"/>
                <a:ext cx="590147" cy="1387005"/>
              </a:xfrm>
              <a:custGeom>
                <a:avLst/>
                <a:gdLst>
                  <a:gd name="T0" fmla="*/ 1571 w 1643"/>
                  <a:gd name="T1" fmla="*/ 1562 h 3937"/>
                  <a:gd name="T2" fmla="*/ 1623 w 1643"/>
                  <a:gd name="T3" fmla="*/ 3390 h 3937"/>
                  <a:gd name="T4" fmla="*/ 1587 w 1643"/>
                  <a:gd name="T5" fmla="*/ 3477 h 3937"/>
                  <a:gd name="T6" fmla="*/ 1056 w 1643"/>
                  <a:gd name="T7" fmla="*/ 3902 h 3937"/>
                  <a:gd name="T8" fmla="*/ 986 w 1643"/>
                  <a:gd name="T9" fmla="*/ 2544 h 3937"/>
                  <a:gd name="T10" fmla="*/ 1048 w 1643"/>
                  <a:gd name="T11" fmla="*/ 18 h 3937"/>
                  <a:gd name="T12" fmla="*/ 1615 w 1643"/>
                  <a:gd name="T13" fmla="*/ 467 h 3937"/>
                  <a:gd name="T14" fmla="*/ 1640 w 1643"/>
                  <a:gd name="T15" fmla="*/ 533 h 3937"/>
                  <a:gd name="T16" fmla="*/ 1571 w 1643"/>
                  <a:gd name="T17" fmla="*/ 1562 h 3937"/>
                  <a:gd name="T18" fmla="*/ 1005 w 1643"/>
                  <a:gd name="T19" fmla="*/ 3927 h 3937"/>
                  <a:gd name="T20" fmla="*/ 59 w 1643"/>
                  <a:gd name="T21" fmla="*/ 3894 h 3937"/>
                  <a:gd name="T22" fmla="*/ 11 w 1643"/>
                  <a:gd name="T23" fmla="*/ 3811 h 3937"/>
                  <a:gd name="T24" fmla="*/ 122 w 1643"/>
                  <a:gd name="T25" fmla="*/ 2525 h 3937"/>
                  <a:gd name="T26" fmla="*/ 31 w 1643"/>
                  <a:gd name="T27" fmla="*/ 129 h 3937"/>
                  <a:gd name="T28" fmla="*/ 74 w 1643"/>
                  <a:gd name="T29" fmla="*/ 49 h 3937"/>
                  <a:gd name="T30" fmla="*/ 997 w 1643"/>
                  <a:gd name="T31" fmla="*/ 5 h 3937"/>
                  <a:gd name="T32" fmla="*/ 934 w 1643"/>
                  <a:gd name="T33" fmla="*/ 2544 h 3937"/>
                  <a:gd name="T34" fmla="*/ 934 w 1643"/>
                  <a:gd name="T35" fmla="*/ 2545 h 3937"/>
                  <a:gd name="T36" fmla="*/ 1005 w 1643"/>
                  <a:gd name="T37" fmla="*/ 3927 h 3937"/>
                  <a:gd name="T38" fmla="*/ 413 w 1643"/>
                  <a:gd name="T39" fmla="*/ 2946 h 3937"/>
                  <a:gd name="T40" fmla="*/ 355 w 1643"/>
                  <a:gd name="T41" fmla="*/ 2884 h 3937"/>
                  <a:gd name="T42" fmla="*/ 290 w 1643"/>
                  <a:gd name="T43" fmla="*/ 2882 h 3937"/>
                  <a:gd name="T44" fmla="*/ 228 w 1643"/>
                  <a:gd name="T45" fmla="*/ 2940 h 3937"/>
                  <a:gd name="T46" fmla="*/ 204 w 1643"/>
                  <a:gd name="T47" fmla="*/ 3640 h 3937"/>
                  <a:gd name="T48" fmla="*/ 261 w 1643"/>
                  <a:gd name="T49" fmla="*/ 3702 h 3937"/>
                  <a:gd name="T50" fmla="*/ 326 w 1643"/>
                  <a:gd name="T51" fmla="*/ 3705 h 3937"/>
                  <a:gd name="T52" fmla="*/ 389 w 1643"/>
                  <a:gd name="T53" fmla="*/ 3647 h 3937"/>
                  <a:gd name="T54" fmla="*/ 413 w 1643"/>
                  <a:gd name="T55" fmla="*/ 2946 h 3937"/>
                  <a:gd name="T56" fmla="*/ 814 w 1643"/>
                  <a:gd name="T57" fmla="*/ 2552 h 3937"/>
                  <a:gd name="T58" fmla="*/ 577 w 1643"/>
                  <a:gd name="T59" fmla="*/ 2310 h 3937"/>
                  <a:gd name="T60" fmla="*/ 340 w 1643"/>
                  <a:gd name="T61" fmla="*/ 2552 h 3937"/>
                  <a:gd name="T62" fmla="*/ 577 w 1643"/>
                  <a:gd name="T63" fmla="*/ 2794 h 3937"/>
                  <a:gd name="T64" fmla="*/ 814 w 1643"/>
                  <a:gd name="T65" fmla="*/ 2552 h 3937"/>
                  <a:gd name="T66" fmla="*/ 879 w 1643"/>
                  <a:gd name="T67" fmla="*/ 2077 h 3937"/>
                  <a:gd name="T68" fmla="*/ 855 w 1643"/>
                  <a:gd name="T69" fmla="*/ 287 h 3937"/>
                  <a:gd name="T70" fmla="*/ 782 w 1643"/>
                  <a:gd name="T71" fmla="*/ 216 h 3937"/>
                  <a:gd name="T72" fmla="*/ 689 w 1643"/>
                  <a:gd name="T73" fmla="*/ 218 h 3937"/>
                  <a:gd name="T74" fmla="*/ 618 w 1643"/>
                  <a:gd name="T75" fmla="*/ 291 h 3937"/>
                  <a:gd name="T76" fmla="*/ 642 w 1643"/>
                  <a:gd name="T77" fmla="*/ 2081 h 3937"/>
                  <a:gd name="T78" fmla="*/ 715 w 1643"/>
                  <a:gd name="T79" fmla="*/ 2152 h 3937"/>
                  <a:gd name="T80" fmla="*/ 808 w 1643"/>
                  <a:gd name="T81" fmla="*/ 2150 h 3937"/>
                  <a:gd name="T82" fmla="*/ 879 w 1643"/>
                  <a:gd name="T83" fmla="*/ 2077 h 3937"/>
                  <a:gd name="T84" fmla="*/ 720 w 1643"/>
                  <a:gd name="T85" fmla="*/ 2552 h 3937"/>
                  <a:gd name="T86" fmla="*/ 577 w 1643"/>
                  <a:gd name="T87" fmla="*/ 2698 h 3937"/>
                  <a:gd name="T88" fmla="*/ 434 w 1643"/>
                  <a:gd name="T89" fmla="*/ 2552 h 3937"/>
                  <a:gd name="T90" fmla="*/ 577 w 1643"/>
                  <a:gd name="T91" fmla="*/ 2406 h 3937"/>
                  <a:gd name="T92" fmla="*/ 720 w 1643"/>
                  <a:gd name="T93" fmla="*/ 2552 h 3937"/>
                  <a:gd name="T94" fmla="*/ 605 w 1643"/>
                  <a:gd name="T95" fmla="*/ 2552 h 3937"/>
                  <a:gd name="T96" fmla="*/ 577 w 1643"/>
                  <a:gd name="T97" fmla="*/ 2523 h 3937"/>
                  <a:gd name="T98" fmla="*/ 549 w 1643"/>
                  <a:gd name="T99" fmla="*/ 2552 h 3937"/>
                  <a:gd name="T100" fmla="*/ 577 w 1643"/>
                  <a:gd name="T101" fmla="*/ 2580 h 3937"/>
                  <a:gd name="T102" fmla="*/ 605 w 1643"/>
                  <a:gd name="T103" fmla="*/ 2552 h 3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43" h="3937">
                    <a:moveTo>
                      <a:pt x="1571" y="1562"/>
                    </a:moveTo>
                    <a:cubicBezTo>
                      <a:pt x="1572" y="1593"/>
                      <a:pt x="1626" y="3350"/>
                      <a:pt x="1623" y="3390"/>
                    </a:cubicBezTo>
                    <a:cubicBezTo>
                      <a:pt x="1620" y="3430"/>
                      <a:pt x="1606" y="3454"/>
                      <a:pt x="1587" y="3477"/>
                    </a:cubicBezTo>
                    <a:cubicBezTo>
                      <a:pt x="1571" y="3496"/>
                      <a:pt x="1193" y="3812"/>
                      <a:pt x="1056" y="3902"/>
                    </a:cubicBezTo>
                    <a:cubicBezTo>
                      <a:pt x="986" y="2544"/>
                      <a:pt x="986" y="2544"/>
                      <a:pt x="986" y="2544"/>
                    </a:cubicBezTo>
                    <a:cubicBezTo>
                      <a:pt x="1048" y="18"/>
                      <a:pt x="1048" y="18"/>
                      <a:pt x="1048" y="18"/>
                    </a:cubicBezTo>
                    <a:cubicBezTo>
                      <a:pt x="1172" y="88"/>
                      <a:pt x="1602" y="448"/>
                      <a:pt x="1615" y="467"/>
                    </a:cubicBezTo>
                    <a:cubicBezTo>
                      <a:pt x="1630" y="489"/>
                      <a:pt x="1638" y="511"/>
                      <a:pt x="1640" y="533"/>
                    </a:cubicBezTo>
                    <a:cubicBezTo>
                      <a:pt x="1643" y="554"/>
                      <a:pt x="1570" y="1531"/>
                      <a:pt x="1571" y="1562"/>
                    </a:cubicBezTo>
                    <a:close/>
                    <a:moveTo>
                      <a:pt x="1005" y="3927"/>
                    </a:moveTo>
                    <a:cubicBezTo>
                      <a:pt x="901" y="3937"/>
                      <a:pt x="76" y="3903"/>
                      <a:pt x="59" y="3894"/>
                    </a:cubicBezTo>
                    <a:cubicBezTo>
                      <a:pt x="42" y="3885"/>
                      <a:pt x="22" y="3845"/>
                      <a:pt x="11" y="3811"/>
                    </a:cubicBezTo>
                    <a:cubicBezTo>
                      <a:pt x="0" y="3778"/>
                      <a:pt x="118" y="2621"/>
                      <a:pt x="122" y="2525"/>
                    </a:cubicBezTo>
                    <a:cubicBezTo>
                      <a:pt x="126" y="2429"/>
                      <a:pt x="24" y="147"/>
                      <a:pt x="31" y="129"/>
                    </a:cubicBezTo>
                    <a:cubicBezTo>
                      <a:pt x="38" y="110"/>
                      <a:pt x="56" y="59"/>
                      <a:pt x="74" y="49"/>
                    </a:cubicBezTo>
                    <a:cubicBezTo>
                      <a:pt x="90" y="39"/>
                      <a:pt x="835" y="0"/>
                      <a:pt x="997" y="5"/>
                    </a:cubicBezTo>
                    <a:cubicBezTo>
                      <a:pt x="934" y="2544"/>
                      <a:pt x="934" y="2544"/>
                      <a:pt x="934" y="2544"/>
                    </a:cubicBezTo>
                    <a:cubicBezTo>
                      <a:pt x="934" y="2545"/>
                      <a:pt x="934" y="2545"/>
                      <a:pt x="934" y="2545"/>
                    </a:cubicBezTo>
                    <a:lnTo>
                      <a:pt x="1005" y="3927"/>
                    </a:lnTo>
                    <a:close/>
                    <a:moveTo>
                      <a:pt x="413" y="2946"/>
                    </a:moveTo>
                    <a:cubicBezTo>
                      <a:pt x="414" y="2913"/>
                      <a:pt x="388" y="2885"/>
                      <a:pt x="355" y="2884"/>
                    </a:cubicBezTo>
                    <a:cubicBezTo>
                      <a:pt x="290" y="2882"/>
                      <a:pt x="290" y="2882"/>
                      <a:pt x="290" y="2882"/>
                    </a:cubicBezTo>
                    <a:cubicBezTo>
                      <a:pt x="257" y="2881"/>
                      <a:pt x="230" y="2907"/>
                      <a:pt x="228" y="2940"/>
                    </a:cubicBezTo>
                    <a:cubicBezTo>
                      <a:pt x="204" y="3640"/>
                      <a:pt x="204" y="3640"/>
                      <a:pt x="204" y="3640"/>
                    </a:cubicBezTo>
                    <a:cubicBezTo>
                      <a:pt x="202" y="3673"/>
                      <a:pt x="229" y="3701"/>
                      <a:pt x="261" y="3702"/>
                    </a:cubicBezTo>
                    <a:cubicBezTo>
                      <a:pt x="326" y="3705"/>
                      <a:pt x="326" y="3705"/>
                      <a:pt x="326" y="3705"/>
                    </a:cubicBezTo>
                    <a:cubicBezTo>
                      <a:pt x="359" y="3706"/>
                      <a:pt x="387" y="3680"/>
                      <a:pt x="389" y="3647"/>
                    </a:cubicBezTo>
                    <a:lnTo>
                      <a:pt x="413" y="2946"/>
                    </a:lnTo>
                    <a:close/>
                    <a:moveTo>
                      <a:pt x="814" y="2552"/>
                    </a:moveTo>
                    <a:cubicBezTo>
                      <a:pt x="814" y="2418"/>
                      <a:pt x="708" y="2310"/>
                      <a:pt x="577" y="2310"/>
                    </a:cubicBezTo>
                    <a:cubicBezTo>
                      <a:pt x="446" y="2310"/>
                      <a:pt x="340" y="2418"/>
                      <a:pt x="340" y="2552"/>
                    </a:cubicBezTo>
                    <a:cubicBezTo>
                      <a:pt x="340" y="2685"/>
                      <a:pt x="446" y="2794"/>
                      <a:pt x="577" y="2794"/>
                    </a:cubicBezTo>
                    <a:cubicBezTo>
                      <a:pt x="708" y="2794"/>
                      <a:pt x="814" y="2685"/>
                      <a:pt x="814" y="2552"/>
                    </a:cubicBezTo>
                    <a:close/>
                    <a:moveTo>
                      <a:pt x="879" y="2077"/>
                    </a:moveTo>
                    <a:cubicBezTo>
                      <a:pt x="855" y="287"/>
                      <a:pt x="855" y="287"/>
                      <a:pt x="855" y="287"/>
                    </a:cubicBezTo>
                    <a:cubicBezTo>
                      <a:pt x="855" y="248"/>
                      <a:pt x="822" y="216"/>
                      <a:pt x="782" y="216"/>
                    </a:cubicBezTo>
                    <a:cubicBezTo>
                      <a:pt x="689" y="218"/>
                      <a:pt x="689" y="218"/>
                      <a:pt x="689" y="218"/>
                    </a:cubicBezTo>
                    <a:cubicBezTo>
                      <a:pt x="650" y="218"/>
                      <a:pt x="618" y="251"/>
                      <a:pt x="618" y="291"/>
                    </a:cubicBezTo>
                    <a:cubicBezTo>
                      <a:pt x="642" y="2081"/>
                      <a:pt x="642" y="2081"/>
                      <a:pt x="642" y="2081"/>
                    </a:cubicBezTo>
                    <a:cubicBezTo>
                      <a:pt x="642" y="2120"/>
                      <a:pt x="675" y="2152"/>
                      <a:pt x="715" y="2152"/>
                    </a:cubicBezTo>
                    <a:cubicBezTo>
                      <a:pt x="808" y="2150"/>
                      <a:pt x="808" y="2150"/>
                      <a:pt x="808" y="2150"/>
                    </a:cubicBezTo>
                    <a:cubicBezTo>
                      <a:pt x="848" y="2150"/>
                      <a:pt x="879" y="2117"/>
                      <a:pt x="879" y="2077"/>
                    </a:cubicBezTo>
                    <a:close/>
                    <a:moveTo>
                      <a:pt x="720" y="2552"/>
                    </a:moveTo>
                    <a:cubicBezTo>
                      <a:pt x="720" y="2632"/>
                      <a:pt x="656" y="2698"/>
                      <a:pt x="577" y="2698"/>
                    </a:cubicBezTo>
                    <a:cubicBezTo>
                      <a:pt x="498" y="2698"/>
                      <a:pt x="434" y="2632"/>
                      <a:pt x="434" y="2552"/>
                    </a:cubicBezTo>
                    <a:cubicBezTo>
                      <a:pt x="434" y="2471"/>
                      <a:pt x="498" y="2406"/>
                      <a:pt x="577" y="2406"/>
                    </a:cubicBezTo>
                    <a:cubicBezTo>
                      <a:pt x="656" y="2406"/>
                      <a:pt x="720" y="2471"/>
                      <a:pt x="720" y="2552"/>
                    </a:cubicBezTo>
                    <a:close/>
                    <a:moveTo>
                      <a:pt x="605" y="2552"/>
                    </a:moveTo>
                    <a:cubicBezTo>
                      <a:pt x="605" y="2536"/>
                      <a:pt x="592" y="2523"/>
                      <a:pt x="577" y="2523"/>
                    </a:cubicBezTo>
                    <a:cubicBezTo>
                      <a:pt x="562" y="2523"/>
                      <a:pt x="549" y="2536"/>
                      <a:pt x="549" y="2552"/>
                    </a:cubicBezTo>
                    <a:cubicBezTo>
                      <a:pt x="549" y="2567"/>
                      <a:pt x="562" y="2580"/>
                      <a:pt x="577" y="2580"/>
                    </a:cubicBezTo>
                    <a:cubicBezTo>
                      <a:pt x="592" y="2580"/>
                      <a:pt x="605" y="2567"/>
                      <a:pt x="605" y="2552"/>
                    </a:cubicBezTo>
                    <a:close/>
                  </a:path>
                </a:pathLst>
              </a:custGeom>
              <a:solidFill>
                <a:schemeClr val="tx1"/>
              </a:solidFill>
              <a:ln>
                <a:noFill/>
              </a:ln>
              <a:extLst/>
            </p:spPr>
            <p:txBody>
              <a:bodyPr vert="horz" wrap="square" lIns="68580" tIns="34290" rIns="68580" bIns="34290" numCol="1" anchor="t" anchorCtr="0" compatLnSpc="1">
                <a:prstTxWarp prst="textNoShape">
                  <a:avLst/>
                </a:prstTxWarp>
              </a:bodyPr>
              <a:lstStyle/>
              <a:p>
                <a:endParaRPr lang="en-US" sz="1500">
                  <a:solidFill>
                    <a:srgbClr val="FFFFFF"/>
                  </a:solidFill>
                </a:endParaRPr>
              </a:p>
            </p:txBody>
          </p:sp>
          <p:sp>
            <p:nvSpPr>
              <p:cNvPr id="46" name="Rectangle 45"/>
              <p:cNvSpPr/>
              <p:nvPr/>
            </p:nvSpPr>
            <p:spPr>
              <a:xfrm>
                <a:off x="8912945" y="4455696"/>
                <a:ext cx="370970" cy="2220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47" name="Rectangle 46"/>
              <p:cNvSpPr/>
              <p:nvPr/>
            </p:nvSpPr>
            <p:spPr>
              <a:xfrm>
                <a:off x="8198427" y="4412922"/>
                <a:ext cx="743173" cy="2220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grpSp>
        <p:cxnSp>
          <p:nvCxnSpPr>
            <p:cNvPr id="43" name="Straight Connector 42"/>
            <p:cNvCxnSpPr>
              <a:stCxn id="45" idx="1"/>
            </p:cNvCxnSpPr>
            <p:nvPr/>
          </p:nvCxnSpPr>
          <p:spPr>
            <a:xfrm flipV="1">
              <a:off x="2464145" y="3640064"/>
              <a:ext cx="66942" cy="1460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flipV="1">
              <a:off x="1875686" y="3655655"/>
              <a:ext cx="138406" cy="1466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8" name="Straight Connector 47"/>
          <p:cNvCxnSpPr>
            <a:stCxn id="55" idx="2"/>
            <a:endCxn id="45" idx="29"/>
          </p:cNvCxnSpPr>
          <p:nvPr/>
        </p:nvCxnSpPr>
        <p:spPr>
          <a:xfrm flipH="1">
            <a:off x="6846832" y="2514722"/>
            <a:ext cx="875867" cy="43946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6372646" y="2287963"/>
            <a:ext cx="561230" cy="507831"/>
          </a:xfrm>
          <a:prstGeom prst="rect">
            <a:avLst/>
          </a:prstGeom>
          <a:noFill/>
        </p:spPr>
        <p:txBody>
          <a:bodyPr wrap="square" rtlCol="0" anchor="ctr">
            <a:spAutoFit/>
          </a:bodyPr>
          <a:lstStyle/>
          <a:p>
            <a:r>
              <a:rPr lang="en-GB" sz="2700" dirty="0">
                <a:solidFill>
                  <a:srgbClr val="FFFFFF"/>
                </a:solidFill>
              </a:rPr>
              <a:t>(</a:t>
            </a:r>
            <a:r>
              <a:rPr lang="en-GB" dirty="0">
                <a:solidFill>
                  <a:srgbClr val="FFFFFF"/>
                </a:solidFill>
              </a:rPr>
              <a:t>(</a:t>
            </a:r>
            <a:r>
              <a:rPr lang="en-GB" sz="1350" dirty="0">
                <a:solidFill>
                  <a:srgbClr val="FFFFFF"/>
                </a:solidFill>
              </a:rPr>
              <a:t>( </a:t>
            </a:r>
          </a:p>
        </p:txBody>
      </p:sp>
      <p:pic>
        <p:nvPicPr>
          <p:cNvPr id="51" name="Picture 50" descr="4663503458_77acbaedc2_n.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646484">
            <a:off x="5789672" y="2404118"/>
            <a:ext cx="709806" cy="709806"/>
          </a:xfrm>
          <a:prstGeom prst="rect">
            <a:avLst/>
          </a:prstGeom>
        </p:spPr>
      </p:pic>
      <p:grpSp>
        <p:nvGrpSpPr>
          <p:cNvPr id="52" name="Group 51"/>
          <p:cNvGrpSpPr/>
          <p:nvPr/>
        </p:nvGrpSpPr>
        <p:grpSpPr>
          <a:xfrm>
            <a:off x="7252438" y="2160426"/>
            <a:ext cx="1040254" cy="442610"/>
            <a:chOff x="7943000" y="4162566"/>
            <a:chExt cx="1387005" cy="590147"/>
          </a:xfrm>
        </p:grpSpPr>
        <p:sp>
          <p:nvSpPr>
            <p:cNvPr id="53" name="Freeform 31"/>
            <p:cNvSpPr>
              <a:spLocks noEditPoints="1"/>
            </p:cNvSpPr>
            <p:nvPr/>
          </p:nvSpPr>
          <p:spPr bwMode="auto">
            <a:xfrm rot="16200000">
              <a:off x="8341429" y="3764137"/>
              <a:ext cx="590147" cy="1387005"/>
            </a:xfrm>
            <a:custGeom>
              <a:avLst/>
              <a:gdLst>
                <a:gd name="T0" fmla="*/ 1571 w 1643"/>
                <a:gd name="T1" fmla="*/ 1562 h 3937"/>
                <a:gd name="T2" fmla="*/ 1623 w 1643"/>
                <a:gd name="T3" fmla="*/ 3390 h 3937"/>
                <a:gd name="T4" fmla="*/ 1587 w 1643"/>
                <a:gd name="T5" fmla="*/ 3477 h 3937"/>
                <a:gd name="T6" fmla="*/ 1056 w 1643"/>
                <a:gd name="T7" fmla="*/ 3902 h 3937"/>
                <a:gd name="T8" fmla="*/ 986 w 1643"/>
                <a:gd name="T9" fmla="*/ 2544 h 3937"/>
                <a:gd name="T10" fmla="*/ 1048 w 1643"/>
                <a:gd name="T11" fmla="*/ 18 h 3937"/>
                <a:gd name="T12" fmla="*/ 1615 w 1643"/>
                <a:gd name="T13" fmla="*/ 467 h 3937"/>
                <a:gd name="T14" fmla="*/ 1640 w 1643"/>
                <a:gd name="T15" fmla="*/ 533 h 3937"/>
                <a:gd name="T16" fmla="*/ 1571 w 1643"/>
                <a:gd name="T17" fmla="*/ 1562 h 3937"/>
                <a:gd name="T18" fmla="*/ 1005 w 1643"/>
                <a:gd name="T19" fmla="*/ 3927 h 3937"/>
                <a:gd name="T20" fmla="*/ 59 w 1643"/>
                <a:gd name="T21" fmla="*/ 3894 h 3937"/>
                <a:gd name="T22" fmla="*/ 11 w 1643"/>
                <a:gd name="T23" fmla="*/ 3811 h 3937"/>
                <a:gd name="T24" fmla="*/ 122 w 1643"/>
                <a:gd name="T25" fmla="*/ 2525 h 3937"/>
                <a:gd name="T26" fmla="*/ 31 w 1643"/>
                <a:gd name="T27" fmla="*/ 129 h 3937"/>
                <a:gd name="T28" fmla="*/ 74 w 1643"/>
                <a:gd name="T29" fmla="*/ 49 h 3937"/>
                <a:gd name="T30" fmla="*/ 997 w 1643"/>
                <a:gd name="T31" fmla="*/ 5 h 3937"/>
                <a:gd name="T32" fmla="*/ 934 w 1643"/>
                <a:gd name="T33" fmla="*/ 2544 h 3937"/>
                <a:gd name="T34" fmla="*/ 934 w 1643"/>
                <a:gd name="T35" fmla="*/ 2545 h 3937"/>
                <a:gd name="T36" fmla="*/ 1005 w 1643"/>
                <a:gd name="T37" fmla="*/ 3927 h 3937"/>
                <a:gd name="T38" fmla="*/ 413 w 1643"/>
                <a:gd name="T39" fmla="*/ 2946 h 3937"/>
                <a:gd name="T40" fmla="*/ 355 w 1643"/>
                <a:gd name="T41" fmla="*/ 2884 h 3937"/>
                <a:gd name="T42" fmla="*/ 290 w 1643"/>
                <a:gd name="T43" fmla="*/ 2882 h 3937"/>
                <a:gd name="T44" fmla="*/ 228 w 1643"/>
                <a:gd name="T45" fmla="*/ 2940 h 3937"/>
                <a:gd name="T46" fmla="*/ 204 w 1643"/>
                <a:gd name="T47" fmla="*/ 3640 h 3937"/>
                <a:gd name="T48" fmla="*/ 261 w 1643"/>
                <a:gd name="T49" fmla="*/ 3702 h 3937"/>
                <a:gd name="T50" fmla="*/ 326 w 1643"/>
                <a:gd name="T51" fmla="*/ 3705 h 3937"/>
                <a:gd name="T52" fmla="*/ 389 w 1643"/>
                <a:gd name="T53" fmla="*/ 3647 h 3937"/>
                <a:gd name="T54" fmla="*/ 413 w 1643"/>
                <a:gd name="T55" fmla="*/ 2946 h 3937"/>
                <a:gd name="T56" fmla="*/ 814 w 1643"/>
                <a:gd name="T57" fmla="*/ 2552 h 3937"/>
                <a:gd name="T58" fmla="*/ 577 w 1643"/>
                <a:gd name="T59" fmla="*/ 2310 h 3937"/>
                <a:gd name="T60" fmla="*/ 340 w 1643"/>
                <a:gd name="T61" fmla="*/ 2552 h 3937"/>
                <a:gd name="T62" fmla="*/ 577 w 1643"/>
                <a:gd name="T63" fmla="*/ 2794 h 3937"/>
                <a:gd name="T64" fmla="*/ 814 w 1643"/>
                <a:gd name="T65" fmla="*/ 2552 h 3937"/>
                <a:gd name="T66" fmla="*/ 879 w 1643"/>
                <a:gd name="T67" fmla="*/ 2077 h 3937"/>
                <a:gd name="T68" fmla="*/ 855 w 1643"/>
                <a:gd name="T69" fmla="*/ 287 h 3937"/>
                <a:gd name="T70" fmla="*/ 782 w 1643"/>
                <a:gd name="T71" fmla="*/ 216 h 3937"/>
                <a:gd name="T72" fmla="*/ 689 w 1643"/>
                <a:gd name="T73" fmla="*/ 218 h 3937"/>
                <a:gd name="T74" fmla="*/ 618 w 1643"/>
                <a:gd name="T75" fmla="*/ 291 h 3937"/>
                <a:gd name="T76" fmla="*/ 642 w 1643"/>
                <a:gd name="T77" fmla="*/ 2081 h 3937"/>
                <a:gd name="T78" fmla="*/ 715 w 1643"/>
                <a:gd name="T79" fmla="*/ 2152 h 3937"/>
                <a:gd name="T80" fmla="*/ 808 w 1643"/>
                <a:gd name="T81" fmla="*/ 2150 h 3937"/>
                <a:gd name="T82" fmla="*/ 879 w 1643"/>
                <a:gd name="T83" fmla="*/ 2077 h 3937"/>
                <a:gd name="T84" fmla="*/ 720 w 1643"/>
                <a:gd name="T85" fmla="*/ 2552 h 3937"/>
                <a:gd name="T86" fmla="*/ 577 w 1643"/>
                <a:gd name="T87" fmla="*/ 2698 h 3937"/>
                <a:gd name="T88" fmla="*/ 434 w 1643"/>
                <a:gd name="T89" fmla="*/ 2552 h 3937"/>
                <a:gd name="T90" fmla="*/ 577 w 1643"/>
                <a:gd name="T91" fmla="*/ 2406 h 3937"/>
                <a:gd name="T92" fmla="*/ 720 w 1643"/>
                <a:gd name="T93" fmla="*/ 2552 h 3937"/>
                <a:gd name="T94" fmla="*/ 605 w 1643"/>
                <a:gd name="T95" fmla="*/ 2552 h 3937"/>
                <a:gd name="T96" fmla="*/ 577 w 1643"/>
                <a:gd name="T97" fmla="*/ 2523 h 3937"/>
                <a:gd name="T98" fmla="*/ 549 w 1643"/>
                <a:gd name="T99" fmla="*/ 2552 h 3937"/>
                <a:gd name="T100" fmla="*/ 577 w 1643"/>
                <a:gd name="T101" fmla="*/ 2580 h 3937"/>
                <a:gd name="T102" fmla="*/ 605 w 1643"/>
                <a:gd name="T103" fmla="*/ 2552 h 3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43" h="3937">
                  <a:moveTo>
                    <a:pt x="1571" y="1562"/>
                  </a:moveTo>
                  <a:cubicBezTo>
                    <a:pt x="1572" y="1593"/>
                    <a:pt x="1626" y="3350"/>
                    <a:pt x="1623" y="3390"/>
                  </a:cubicBezTo>
                  <a:cubicBezTo>
                    <a:pt x="1620" y="3430"/>
                    <a:pt x="1606" y="3454"/>
                    <a:pt x="1587" y="3477"/>
                  </a:cubicBezTo>
                  <a:cubicBezTo>
                    <a:pt x="1571" y="3496"/>
                    <a:pt x="1193" y="3812"/>
                    <a:pt x="1056" y="3902"/>
                  </a:cubicBezTo>
                  <a:cubicBezTo>
                    <a:pt x="986" y="2544"/>
                    <a:pt x="986" y="2544"/>
                    <a:pt x="986" y="2544"/>
                  </a:cubicBezTo>
                  <a:cubicBezTo>
                    <a:pt x="1048" y="18"/>
                    <a:pt x="1048" y="18"/>
                    <a:pt x="1048" y="18"/>
                  </a:cubicBezTo>
                  <a:cubicBezTo>
                    <a:pt x="1172" y="88"/>
                    <a:pt x="1602" y="448"/>
                    <a:pt x="1615" y="467"/>
                  </a:cubicBezTo>
                  <a:cubicBezTo>
                    <a:pt x="1630" y="489"/>
                    <a:pt x="1638" y="511"/>
                    <a:pt x="1640" y="533"/>
                  </a:cubicBezTo>
                  <a:cubicBezTo>
                    <a:pt x="1643" y="554"/>
                    <a:pt x="1570" y="1531"/>
                    <a:pt x="1571" y="1562"/>
                  </a:cubicBezTo>
                  <a:close/>
                  <a:moveTo>
                    <a:pt x="1005" y="3927"/>
                  </a:moveTo>
                  <a:cubicBezTo>
                    <a:pt x="901" y="3937"/>
                    <a:pt x="76" y="3903"/>
                    <a:pt x="59" y="3894"/>
                  </a:cubicBezTo>
                  <a:cubicBezTo>
                    <a:pt x="42" y="3885"/>
                    <a:pt x="22" y="3845"/>
                    <a:pt x="11" y="3811"/>
                  </a:cubicBezTo>
                  <a:cubicBezTo>
                    <a:pt x="0" y="3778"/>
                    <a:pt x="118" y="2621"/>
                    <a:pt x="122" y="2525"/>
                  </a:cubicBezTo>
                  <a:cubicBezTo>
                    <a:pt x="126" y="2429"/>
                    <a:pt x="24" y="147"/>
                    <a:pt x="31" y="129"/>
                  </a:cubicBezTo>
                  <a:cubicBezTo>
                    <a:pt x="38" y="110"/>
                    <a:pt x="56" y="59"/>
                    <a:pt x="74" y="49"/>
                  </a:cubicBezTo>
                  <a:cubicBezTo>
                    <a:pt x="90" y="39"/>
                    <a:pt x="835" y="0"/>
                    <a:pt x="997" y="5"/>
                  </a:cubicBezTo>
                  <a:cubicBezTo>
                    <a:pt x="934" y="2544"/>
                    <a:pt x="934" y="2544"/>
                    <a:pt x="934" y="2544"/>
                  </a:cubicBezTo>
                  <a:cubicBezTo>
                    <a:pt x="934" y="2545"/>
                    <a:pt x="934" y="2545"/>
                    <a:pt x="934" y="2545"/>
                  </a:cubicBezTo>
                  <a:lnTo>
                    <a:pt x="1005" y="3927"/>
                  </a:lnTo>
                  <a:close/>
                  <a:moveTo>
                    <a:pt x="413" y="2946"/>
                  </a:moveTo>
                  <a:cubicBezTo>
                    <a:pt x="414" y="2913"/>
                    <a:pt x="388" y="2885"/>
                    <a:pt x="355" y="2884"/>
                  </a:cubicBezTo>
                  <a:cubicBezTo>
                    <a:pt x="290" y="2882"/>
                    <a:pt x="290" y="2882"/>
                    <a:pt x="290" y="2882"/>
                  </a:cubicBezTo>
                  <a:cubicBezTo>
                    <a:pt x="257" y="2881"/>
                    <a:pt x="230" y="2907"/>
                    <a:pt x="228" y="2940"/>
                  </a:cubicBezTo>
                  <a:cubicBezTo>
                    <a:pt x="204" y="3640"/>
                    <a:pt x="204" y="3640"/>
                    <a:pt x="204" y="3640"/>
                  </a:cubicBezTo>
                  <a:cubicBezTo>
                    <a:pt x="202" y="3673"/>
                    <a:pt x="229" y="3701"/>
                    <a:pt x="261" y="3702"/>
                  </a:cubicBezTo>
                  <a:cubicBezTo>
                    <a:pt x="326" y="3705"/>
                    <a:pt x="326" y="3705"/>
                    <a:pt x="326" y="3705"/>
                  </a:cubicBezTo>
                  <a:cubicBezTo>
                    <a:pt x="359" y="3706"/>
                    <a:pt x="387" y="3680"/>
                    <a:pt x="389" y="3647"/>
                  </a:cubicBezTo>
                  <a:lnTo>
                    <a:pt x="413" y="2946"/>
                  </a:lnTo>
                  <a:close/>
                  <a:moveTo>
                    <a:pt x="814" y="2552"/>
                  </a:moveTo>
                  <a:cubicBezTo>
                    <a:pt x="814" y="2418"/>
                    <a:pt x="708" y="2310"/>
                    <a:pt x="577" y="2310"/>
                  </a:cubicBezTo>
                  <a:cubicBezTo>
                    <a:pt x="446" y="2310"/>
                    <a:pt x="340" y="2418"/>
                    <a:pt x="340" y="2552"/>
                  </a:cubicBezTo>
                  <a:cubicBezTo>
                    <a:pt x="340" y="2685"/>
                    <a:pt x="446" y="2794"/>
                    <a:pt x="577" y="2794"/>
                  </a:cubicBezTo>
                  <a:cubicBezTo>
                    <a:pt x="708" y="2794"/>
                    <a:pt x="814" y="2685"/>
                    <a:pt x="814" y="2552"/>
                  </a:cubicBezTo>
                  <a:close/>
                  <a:moveTo>
                    <a:pt x="879" y="2077"/>
                  </a:moveTo>
                  <a:cubicBezTo>
                    <a:pt x="855" y="287"/>
                    <a:pt x="855" y="287"/>
                    <a:pt x="855" y="287"/>
                  </a:cubicBezTo>
                  <a:cubicBezTo>
                    <a:pt x="855" y="248"/>
                    <a:pt x="822" y="216"/>
                    <a:pt x="782" y="216"/>
                  </a:cubicBezTo>
                  <a:cubicBezTo>
                    <a:pt x="689" y="218"/>
                    <a:pt x="689" y="218"/>
                    <a:pt x="689" y="218"/>
                  </a:cubicBezTo>
                  <a:cubicBezTo>
                    <a:pt x="650" y="218"/>
                    <a:pt x="618" y="251"/>
                    <a:pt x="618" y="291"/>
                  </a:cubicBezTo>
                  <a:cubicBezTo>
                    <a:pt x="642" y="2081"/>
                    <a:pt x="642" y="2081"/>
                    <a:pt x="642" y="2081"/>
                  </a:cubicBezTo>
                  <a:cubicBezTo>
                    <a:pt x="642" y="2120"/>
                    <a:pt x="675" y="2152"/>
                    <a:pt x="715" y="2152"/>
                  </a:cubicBezTo>
                  <a:cubicBezTo>
                    <a:pt x="808" y="2150"/>
                    <a:pt x="808" y="2150"/>
                    <a:pt x="808" y="2150"/>
                  </a:cubicBezTo>
                  <a:cubicBezTo>
                    <a:pt x="848" y="2150"/>
                    <a:pt x="879" y="2117"/>
                    <a:pt x="879" y="2077"/>
                  </a:cubicBezTo>
                  <a:close/>
                  <a:moveTo>
                    <a:pt x="720" y="2552"/>
                  </a:moveTo>
                  <a:cubicBezTo>
                    <a:pt x="720" y="2632"/>
                    <a:pt x="656" y="2698"/>
                    <a:pt x="577" y="2698"/>
                  </a:cubicBezTo>
                  <a:cubicBezTo>
                    <a:pt x="498" y="2698"/>
                    <a:pt x="434" y="2632"/>
                    <a:pt x="434" y="2552"/>
                  </a:cubicBezTo>
                  <a:cubicBezTo>
                    <a:pt x="434" y="2471"/>
                    <a:pt x="498" y="2406"/>
                    <a:pt x="577" y="2406"/>
                  </a:cubicBezTo>
                  <a:cubicBezTo>
                    <a:pt x="656" y="2406"/>
                    <a:pt x="720" y="2471"/>
                    <a:pt x="720" y="2552"/>
                  </a:cubicBezTo>
                  <a:close/>
                  <a:moveTo>
                    <a:pt x="605" y="2552"/>
                  </a:moveTo>
                  <a:cubicBezTo>
                    <a:pt x="605" y="2536"/>
                    <a:pt x="592" y="2523"/>
                    <a:pt x="577" y="2523"/>
                  </a:cubicBezTo>
                  <a:cubicBezTo>
                    <a:pt x="562" y="2523"/>
                    <a:pt x="549" y="2536"/>
                    <a:pt x="549" y="2552"/>
                  </a:cubicBezTo>
                  <a:cubicBezTo>
                    <a:pt x="549" y="2567"/>
                    <a:pt x="562" y="2580"/>
                    <a:pt x="577" y="2580"/>
                  </a:cubicBezTo>
                  <a:cubicBezTo>
                    <a:pt x="592" y="2580"/>
                    <a:pt x="605" y="2567"/>
                    <a:pt x="605" y="2552"/>
                  </a:cubicBezTo>
                  <a:close/>
                </a:path>
              </a:pathLst>
            </a:custGeom>
            <a:solidFill>
              <a:schemeClr val="tx1"/>
            </a:solidFill>
            <a:ln>
              <a:noFill/>
            </a:ln>
            <a:extLst/>
          </p:spPr>
          <p:txBody>
            <a:bodyPr vert="horz" wrap="square" lIns="68580" tIns="34290" rIns="68580" bIns="34290" numCol="1" anchor="t" anchorCtr="0" compatLnSpc="1">
              <a:prstTxWarp prst="textNoShape">
                <a:avLst/>
              </a:prstTxWarp>
            </a:bodyPr>
            <a:lstStyle/>
            <a:p>
              <a:endParaRPr lang="en-US" sz="1500">
                <a:solidFill>
                  <a:srgbClr val="FFFFFF"/>
                </a:solidFill>
              </a:endParaRPr>
            </a:p>
          </p:txBody>
        </p:sp>
        <p:sp>
          <p:nvSpPr>
            <p:cNvPr id="54" name="Rectangle 53"/>
            <p:cNvSpPr/>
            <p:nvPr/>
          </p:nvSpPr>
          <p:spPr>
            <a:xfrm>
              <a:off x="8912945" y="4455696"/>
              <a:ext cx="370970" cy="2220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55" name="Rectangle 54"/>
            <p:cNvSpPr/>
            <p:nvPr/>
          </p:nvSpPr>
          <p:spPr>
            <a:xfrm>
              <a:off x="8198427" y="4412922"/>
              <a:ext cx="743173" cy="2220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grpSp>
      <p:pic>
        <p:nvPicPr>
          <p:cNvPr id="56" name="Picture 55" descr="4663503458_77acbaedc2_n.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929238">
            <a:off x="5758143" y="1375619"/>
            <a:ext cx="709806" cy="709806"/>
          </a:xfrm>
          <a:prstGeom prst="rect">
            <a:avLst/>
          </a:prstGeom>
        </p:spPr>
      </p:pic>
      <p:pic>
        <p:nvPicPr>
          <p:cNvPr id="59" name="Picture 58" descr="firewall.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854714" y="957029"/>
            <a:ext cx="1219200" cy="1219200"/>
          </a:xfrm>
          <a:prstGeom prst="rect">
            <a:avLst/>
          </a:prstGeom>
        </p:spPr>
      </p:pic>
      <p:sp>
        <p:nvSpPr>
          <p:cNvPr id="61" name="TextBox 60"/>
          <p:cNvSpPr txBox="1"/>
          <p:nvPr/>
        </p:nvSpPr>
        <p:spPr>
          <a:xfrm>
            <a:off x="240576" y="130077"/>
            <a:ext cx="3729404" cy="461665"/>
          </a:xfrm>
          <a:prstGeom prst="rect">
            <a:avLst/>
          </a:prstGeom>
          <a:noFill/>
        </p:spPr>
        <p:txBody>
          <a:bodyPr wrap="square" rtlCol="0">
            <a:spAutoFit/>
          </a:bodyPr>
          <a:lstStyle/>
          <a:p>
            <a:r>
              <a:rPr lang="en-US" sz="2400" kern="800" dirty="0" err="1">
                <a:solidFill>
                  <a:srgbClr val="00188F"/>
                </a:solidFill>
                <a:latin typeface="Segoe UI Light" panose="020B0502040204020203" pitchFamily="34" charset="0"/>
                <a:cs typeface="Segoe UI Light" panose="020B0502040204020203" pitchFamily="34" charset="0"/>
              </a:rPr>
              <a:t>Iskolai</a:t>
            </a:r>
            <a:r>
              <a:rPr lang="en-US" sz="1350" dirty="0"/>
              <a:t> </a:t>
            </a:r>
            <a:r>
              <a:rPr lang="en-US" sz="2400" kern="800" dirty="0" err="1">
                <a:solidFill>
                  <a:srgbClr val="00188F"/>
                </a:solidFill>
                <a:latin typeface="Segoe UI Light" panose="020B0502040204020203" pitchFamily="34" charset="0"/>
                <a:cs typeface="Segoe UI Light" panose="020B0502040204020203" pitchFamily="34" charset="0"/>
              </a:rPr>
              <a:t>környezet</a:t>
            </a:r>
            <a:endParaRPr lang="en-US" sz="2400" kern="800" dirty="0">
              <a:solidFill>
                <a:srgbClr val="00188F"/>
              </a:solidFill>
              <a:latin typeface="Segoe UI Light" panose="020B0502040204020203" pitchFamily="34" charset="0"/>
              <a:cs typeface="Segoe UI Light" panose="020B0502040204020203" pitchFamily="34" charset="0"/>
            </a:endParaRPr>
          </a:p>
        </p:txBody>
      </p:sp>
      <p:cxnSp>
        <p:nvCxnSpPr>
          <p:cNvPr id="63" name="Straight Connector 62"/>
          <p:cNvCxnSpPr>
            <a:stCxn id="55" idx="2"/>
          </p:cNvCxnSpPr>
          <p:nvPr/>
        </p:nvCxnSpPr>
        <p:spPr>
          <a:xfrm flipH="1" flipV="1">
            <a:off x="6816308" y="1893179"/>
            <a:ext cx="906390" cy="62154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7979897" y="1783427"/>
            <a:ext cx="312795" cy="65494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8094197" y="1852458"/>
            <a:ext cx="312795" cy="65494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pic>
        <p:nvPicPr>
          <p:cNvPr id="73" name="Kép 3" descr="C:\Users\toth2tibor\AppData\Local\Microsoft\Windows\Temporary Internet Files\Content.Outlook\J7YUHOD3\Iskola.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09794" y="4631279"/>
            <a:ext cx="1443660" cy="1300037"/>
          </a:xfrm>
          <a:prstGeom prst="rect">
            <a:avLst/>
          </a:prstGeom>
          <a:noFill/>
          <a:ln>
            <a:noFill/>
          </a:ln>
        </p:spPr>
      </p:pic>
    </p:spTree>
    <p:extLst>
      <p:ext uri="{BB962C8B-B14F-4D97-AF65-F5344CB8AC3E}">
        <p14:creationId xmlns:p14="http://schemas.microsoft.com/office/powerpoint/2010/main" val="1475730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684444" cy="461665"/>
          </a:xfrm>
          <a:prstGeom prst="rect">
            <a:avLst/>
          </a:prstGeom>
        </p:spPr>
        <p:txBody>
          <a:bodyPr wrap="square">
            <a:spAutoFit/>
          </a:bodyPr>
          <a:lstStyle/>
          <a:p>
            <a:r>
              <a:rPr lang="en-US" sz="2400" kern="800" dirty="0">
                <a:solidFill>
                  <a:srgbClr val="00188F"/>
                </a:solidFill>
                <a:latin typeface="Segoe UI Light" panose="020B0502040204020203" pitchFamily="34" charset="0"/>
                <a:cs typeface="Segoe UI Light" panose="020B0502040204020203" pitchFamily="34" charset="0"/>
              </a:rPr>
              <a:t>A </a:t>
            </a:r>
            <a:r>
              <a:rPr lang="en-US" sz="2400" kern="800" dirty="0" err="1">
                <a:solidFill>
                  <a:srgbClr val="00188F"/>
                </a:solidFill>
                <a:latin typeface="Segoe UI Light" panose="020B0502040204020203" pitchFamily="34" charset="0"/>
                <a:cs typeface="Segoe UI Light" panose="020B0502040204020203" pitchFamily="34" charset="0"/>
              </a:rPr>
              <a:t>teljeskörű</a:t>
            </a:r>
            <a:r>
              <a:rPr lang="en-US" sz="2400" kern="800" dirty="0">
                <a:solidFill>
                  <a:srgbClr val="00188F"/>
                </a:solidFill>
                <a:latin typeface="Segoe UI Light" panose="020B0502040204020203" pitchFamily="34" charset="0"/>
                <a:cs typeface="Segoe UI Light" panose="020B0502040204020203" pitchFamily="34" charset="0"/>
              </a:rPr>
              <a:t> IKT </a:t>
            </a:r>
            <a:r>
              <a:rPr lang="en-US" sz="2400" kern="800" dirty="0" err="1">
                <a:solidFill>
                  <a:srgbClr val="00188F"/>
                </a:solidFill>
                <a:latin typeface="Segoe UI Light" panose="020B0502040204020203" pitchFamily="34" charset="0"/>
                <a:cs typeface="Segoe UI Light" panose="020B0502040204020203" pitchFamily="34" charset="0"/>
              </a:rPr>
              <a:t>bevezetés</a:t>
            </a:r>
            <a:r>
              <a:rPr lang="en-US" sz="2400" kern="800" dirty="0">
                <a:solidFill>
                  <a:srgbClr val="00188F"/>
                </a:solidFill>
                <a:latin typeface="Segoe UI Light" panose="020B0502040204020203" pitchFamily="34" charset="0"/>
                <a:cs typeface="Segoe UI Light" panose="020B0502040204020203" pitchFamily="34" charset="0"/>
              </a:rPr>
              <a:t> </a:t>
            </a:r>
            <a:r>
              <a:rPr lang="en-US" sz="2400" kern="800" dirty="0" err="1">
                <a:solidFill>
                  <a:srgbClr val="00188F"/>
                </a:solidFill>
                <a:latin typeface="Segoe UI Light" panose="020B0502040204020203" pitchFamily="34" charset="0"/>
                <a:cs typeface="Segoe UI Light" panose="020B0502040204020203" pitchFamily="34" charset="0"/>
              </a:rPr>
              <a:t>lépései</a:t>
            </a:r>
            <a:endParaRPr lang="en-US" sz="2400" kern="800" dirty="0">
              <a:solidFill>
                <a:srgbClr val="00188F"/>
              </a:solidFill>
              <a:latin typeface="Segoe UI Light" panose="020B0502040204020203" pitchFamily="34" charset="0"/>
              <a:cs typeface="Segoe UI Light" panose="020B0502040204020203" pitchFamily="34"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91783" y="1985597"/>
            <a:ext cx="3691320" cy="2930769"/>
          </a:xfrm>
          <a:prstGeom prst="rect">
            <a:avLst/>
          </a:prstGeom>
        </p:spPr>
      </p:pic>
      <p:sp>
        <p:nvSpPr>
          <p:cNvPr id="4" name="TextBox 3"/>
          <p:cNvSpPr txBox="1"/>
          <p:nvPr/>
        </p:nvSpPr>
        <p:spPr>
          <a:xfrm>
            <a:off x="490903" y="854299"/>
            <a:ext cx="2417885" cy="369332"/>
          </a:xfrm>
          <a:prstGeom prst="rect">
            <a:avLst/>
          </a:prstGeom>
          <a:noFill/>
        </p:spPr>
        <p:txBody>
          <a:bodyPr wrap="square" rtlCol="0">
            <a:spAutoFit/>
          </a:bodyPr>
          <a:lstStyle/>
          <a:p>
            <a:r>
              <a:rPr lang="en-US" b="1" kern="800" dirty="0" err="1">
                <a:solidFill>
                  <a:srgbClr val="00188F"/>
                </a:solidFill>
                <a:latin typeface="Segoe UI Light" panose="020B0502040204020203" pitchFamily="34" charset="0"/>
                <a:cs typeface="Segoe UI Light" panose="020B0502040204020203" pitchFamily="34" charset="0"/>
              </a:rPr>
              <a:t>Előkészületek</a:t>
            </a:r>
            <a:r>
              <a:rPr lang="en-US" b="1" kern="800" dirty="0">
                <a:solidFill>
                  <a:srgbClr val="00188F"/>
                </a:solidFill>
                <a:latin typeface="Segoe UI Light" panose="020B0502040204020203" pitchFamily="34" charset="0"/>
                <a:cs typeface="Segoe UI Light" panose="020B0502040204020203" pitchFamily="34" charset="0"/>
              </a:rPr>
              <a:t>:</a:t>
            </a:r>
          </a:p>
        </p:txBody>
      </p:sp>
      <p:sp>
        <p:nvSpPr>
          <p:cNvPr id="5" name="TextBox 4"/>
          <p:cNvSpPr txBox="1"/>
          <p:nvPr/>
        </p:nvSpPr>
        <p:spPr>
          <a:xfrm>
            <a:off x="419567" y="1343633"/>
            <a:ext cx="4100880" cy="4708981"/>
          </a:xfrm>
          <a:prstGeom prst="rect">
            <a:avLst/>
          </a:prstGeom>
          <a:noFill/>
        </p:spPr>
        <p:txBody>
          <a:bodyPr wrap="square" rtlCol="0">
            <a:spAutoFit/>
          </a:bodyPr>
          <a:lstStyle/>
          <a:p>
            <a:pPr marL="257175" indent="-257175">
              <a:lnSpc>
                <a:spcPct val="150000"/>
              </a:lnSpc>
              <a:buFont typeface="Wingdings" charset="2"/>
              <a:buChar char="Ø"/>
            </a:pPr>
            <a:r>
              <a:rPr lang="en-US" sz="2000" kern="800" dirty="0" err="1">
                <a:solidFill>
                  <a:srgbClr val="00188F"/>
                </a:solidFill>
                <a:latin typeface="Segoe UI Light" panose="020B0502040204020203" pitchFamily="34" charset="0"/>
                <a:cs typeface="Segoe UI Light" panose="020B0502040204020203" pitchFamily="34" charset="0"/>
              </a:rPr>
              <a:t>Helyzetfelmérés</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kutatás</a:t>
            </a:r>
            <a:endParaRPr lang="en-US" sz="2000" kern="800" dirty="0">
              <a:solidFill>
                <a:srgbClr val="00188F"/>
              </a:solidFill>
              <a:latin typeface="Segoe UI Light" panose="020B0502040204020203" pitchFamily="34" charset="0"/>
              <a:cs typeface="Segoe UI Light" panose="020B0502040204020203" pitchFamily="34" charset="0"/>
            </a:endParaRPr>
          </a:p>
          <a:p>
            <a:pPr marL="257175" indent="-257175">
              <a:lnSpc>
                <a:spcPct val="150000"/>
              </a:lnSpc>
              <a:buFont typeface="Wingdings" charset="2"/>
              <a:buChar char="Ø"/>
            </a:pPr>
            <a:r>
              <a:rPr lang="en-US" sz="2000" kern="800" dirty="0" err="1">
                <a:solidFill>
                  <a:srgbClr val="00188F"/>
                </a:solidFill>
                <a:latin typeface="Segoe UI Light" panose="020B0502040204020203" pitchFamily="34" charset="0"/>
                <a:cs typeface="Segoe UI Light" panose="020B0502040204020203" pitchFamily="34" charset="0"/>
              </a:rPr>
              <a:t>Vízió</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kialakítása</a:t>
            </a:r>
            <a:endParaRPr lang="en-US" sz="2000" kern="800" dirty="0">
              <a:solidFill>
                <a:srgbClr val="00188F"/>
              </a:solidFill>
              <a:latin typeface="Segoe UI Light" panose="020B0502040204020203" pitchFamily="34" charset="0"/>
              <a:cs typeface="Segoe UI Light" panose="020B0502040204020203" pitchFamily="34" charset="0"/>
            </a:endParaRPr>
          </a:p>
          <a:p>
            <a:pPr marL="257175" indent="-257175">
              <a:lnSpc>
                <a:spcPct val="150000"/>
              </a:lnSpc>
              <a:buFont typeface="Wingdings" charset="2"/>
              <a:buChar char="Ø"/>
            </a:pPr>
            <a:r>
              <a:rPr lang="en-US" sz="2000" kern="800" dirty="0">
                <a:solidFill>
                  <a:srgbClr val="00188F"/>
                </a:solidFill>
                <a:latin typeface="Segoe UI Light" panose="020B0502040204020203" pitchFamily="34" charset="0"/>
                <a:cs typeface="Segoe UI Light" panose="020B0502040204020203" pitchFamily="34" charset="0"/>
              </a:rPr>
              <a:t>A </a:t>
            </a:r>
            <a:r>
              <a:rPr lang="en-US" sz="2000" kern="800" dirty="0" err="1">
                <a:solidFill>
                  <a:srgbClr val="00188F"/>
                </a:solidFill>
                <a:latin typeface="Segoe UI Light" panose="020B0502040204020203" pitchFamily="34" charset="0"/>
                <a:cs typeface="Segoe UI Light" panose="020B0502040204020203" pitchFamily="34" charset="0"/>
              </a:rPr>
              <a:t>szereplők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elkötelezése</a:t>
            </a:r>
            <a:endParaRPr lang="en-US" sz="2000" kern="800" dirty="0">
              <a:solidFill>
                <a:srgbClr val="00188F"/>
              </a:solidFill>
              <a:latin typeface="Segoe UI Light" panose="020B0502040204020203" pitchFamily="34" charset="0"/>
              <a:cs typeface="Segoe UI Light" panose="020B0502040204020203" pitchFamily="34" charset="0"/>
            </a:endParaRPr>
          </a:p>
          <a:p>
            <a:pPr marL="257175" indent="-257175">
              <a:lnSpc>
                <a:spcPct val="150000"/>
              </a:lnSpc>
              <a:buFont typeface="Wingdings" charset="2"/>
              <a:buChar char="Ø"/>
            </a:pPr>
            <a:r>
              <a:rPr lang="en-US" sz="2000" kern="800" dirty="0" err="1">
                <a:solidFill>
                  <a:srgbClr val="00188F"/>
                </a:solidFill>
                <a:latin typeface="Segoe UI Light" panose="020B0502040204020203" pitchFamily="34" charset="0"/>
                <a:cs typeface="Segoe UI Light" panose="020B0502040204020203" pitchFamily="34" charset="0"/>
              </a:rPr>
              <a:t>Kommunikációs</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stratégia</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az</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érintettek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felé</a:t>
            </a:r>
            <a:endParaRPr lang="en-US" sz="2000" kern="800" dirty="0">
              <a:solidFill>
                <a:srgbClr val="00188F"/>
              </a:solidFill>
              <a:latin typeface="Segoe UI Light" panose="020B0502040204020203" pitchFamily="34" charset="0"/>
              <a:cs typeface="Segoe UI Light" panose="020B0502040204020203" pitchFamily="34" charset="0"/>
            </a:endParaRPr>
          </a:p>
          <a:p>
            <a:pPr marL="257175" indent="-257175">
              <a:lnSpc>
                <a:spcPct val="150000"/>
              </a:lnSpc>
              <a:buFont typeface="Wingdings" charset="2"/>
              <a:buChar char="Ø"/>
            </a:pPr>
            <a:r>
              <a:rPr lang="en-US" sz="2000" kern="800" dirty="0">
                <a:solidFill>
                  <a:srgbClr val="00188F"/>
                </a:solidFill>
                <a:latin typeface="Segoe UI Light" panose="020B0502040204020203" pitchFamily="34" charset="0"/>
                <a:cs typeface="Segoe UI Light" panose="020B0502040204020203" pitchFamily="34" charset="0"/>
              </a:rPr>
              <a:t>IKT </a:t>
            </a:r>
            <a:r>
              <a:rPr lang="en-US" sz="2000" kern="800" dirty="0" err="1">
                <a:solidFill>
                  <a:srgbClr val="00188F"/>
                </a:solidFill>
                <a:latin typeface="Segoe UI Light" panose="020B0502040204020203" pitchFamily="34" charset="0"/>
                <a:cs typeface="Segoe UI Light" panose="020B0502040204020203" pitchFamily="34" charset="0"/>
              </a:rPr>
              <a:t>érettség</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feltételeinek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megteremtése</a:t>
            </a:r>
            <a:endParaRPr lang="en-US" sz="2000" kern="800" dirty="0">
              <a:solidFill>
                <a:srgbClr val="00188F"/>
              </a:solidFill>
              <a:latin typeface="Segoe UI Light" panose="020B0502040204020203" pitchFamily="34" charset="0"/>
              <a:cs typeface="Segoe UI Light" panose="020B0502040204020203" pitchFamily="34" charset="0"/>
            </a:endParaRPr>
          </a:p>
          <a:p>
            <a:pPr marL="257175" indent="-257175">
              <a:lnSpc>
                <a:spcPct val="150000"/>
              </a:lnSpc>
              <a:buFont typeface="Wingdings" charset="2"/>
              <a:buChar char="Ø"/>
            </a:pPr>
            <a:r>
              <a:rPr lang="en-US" sz="2000" kern="800" dirty="0" err="1">
                <a:solidFill>
                  <a:srgbClr val="00188F"/>
                </a:solidFill>
                <a:latin typeface="Segoe UI Light" panose="020B0502040204020203" pitchFamily="34" charset="0"/>
                <a:cs typeface="Segoe UI Light" panose="020B0502040204020203" pitchFamily="34" charset="0"/>
              </a:rPr>
              <a:t>Fejlesztési</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terv</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és</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költségvetés</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elkészítése</a:t>
            </a:r>
            <a:endParaRPr lang="en-US" sz="2000" kern="800" dirty="0">
              <a:solidFill>
                <a:srgbClr val="00188F"/>
              </a:solidFill>
              <a:latin typeface="Segoe UI Light" panose="020B0502040204020203" pitchFamily="34" charset="0"/>
              <a:cs typeface="Segoe UI Light" panose="020B0502040204020203" pitchFamily="34" charset="0"/>
            </a:endParaRPr>
          </a:p>
          <a:p>
            <a:pPr marL="257175" indent="-257175">
              <a:lnSpc>
                <a:spcPct val="150000"/>
              </a:lnSpc>
              <a:buFont typeface="Wingdings" charset="2"/>
              <a:buChar char="Ø"/>
            </a:pPr>
            <a:r>
              <a:rPr lang="en-US" sz="2000" kern="800" dirty="0">
                <a:solidFill>
                  <a:srgbClr val="00188F"/>
                </a:solidFill>
                <a:latin typeface="Segoe UI Light" panose="020B0502040204020203" pitchFamily="34" charset="0"/>
                <a:cs typeface="Segoe UI Light" panose="020B0502040204020203" pitchFamily="34" charset="0"/>
              </a:rPr>
              <a:t>TCO </a:t>
            </a:r>
            <a:r>
              <a:rPr lang="en-US" sz="2000" kern="800" dirty="0" err="1" smtClean="0">
                <a:solidFill>
                  <a:srgbClr val="00188F"/>
                </a:solidFill>
                <a:latin typeface="Segoe UI Light" panose="020B0502040204020203" pitchFamily="34" charset="0"/>
                <a:cs typeface="Segoe UI Light" panose="020B0502040204020203" pitchFamily="34" charset="0"/>
              </a:rPr>
              <a:t>kalkuláció</a:t>
            </a:r>
            <a:endParaRPr lang="en-US" sz="2000" kern="800" dirty="0">
              <a:solidFill>
                <a:srgbClr val="00188F"/>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308731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797" y="2264014"/>
            <a:ext cx="4572000" cy="2352952"/>
          </a:xfrm>
          <a:prstGeom prst="rect">
            <a:avLst/>
          </a:prstGeom>
        </p:spPr>
        <p:txBody>
          <a:bodyPr>
            <a:spAutoFit/>
          </a:bodyPr>
          <a:lstStyle/>
          <a:p>
            <a:pPr marL="257175" indent="-257175">
              <a:lnSpc>
                <a:spcPct val="150000"/>
              </a:lnSpc>
              <a:buFont typeface="Wingdings" charset="2"/>
              <a:buChar char="Ø"/>
            </a:pPr>
            <a:r>
              <a:rPr lang="en-US" sz="2000" kern="800" dirty="0" err="1">
                <a:solidFill>
                  <a:srgbClr val="00188F"/>
                </a:solidFill>
                <a:latin typeface="Segoe UI Light" panose="020B0502040204020203" pitchFamily="34" charset="0"/>
                <a:cs typeface="Segoe UI Light" panose="020B0502040204020203" pitchFamily="34" charset="0"/>
              </a:rPr>
              <a:t>Megfelelő</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szolgáltatási</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modelek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kiválasztása</a:t>
            </a:r>
            <a:endParaRPr lang="en-US" sz="2000" kern="800" dirty="0">
              <a:solidFill>
                <a:srgbClr val="00188F"/>
              </a:solidFill>
              <a:latin typeface="Segoe UI Light" panose="020B0502040204020203" pitchFamily="34" charset="0"/>
              <a:cs typeface="Segoe UI Light" panose="020B0502040204020203" pitchFamily="34" charset="0"/>
            </a:endParaRPr>
          </a:p>
          <a:p>
            <a:pPr marL="257175" indent="-257175">
              <a:lnSpc>
                <a:spcPct val="150000"/>
              </a:lnSpc>
              <a:buFont typeface="Wingdings" charset="2"/>
              <a:buChar char="Ø"/>
            </a:pPr>
            <a:r>
              <a:rPr lang="en-US" sz="2000" kern="800" dirty="0" err="1">
                <a:solidFill>
                  <a:srgbClr val="00188F"/>
                </a:solidFill>
                <a:latin typeface="Segoe UI Light" panose="020B0502040204020203" pitchFamily="34" charset="0"/>
                <a:cs typeface="Segoe UI Light" panose="020B0502040204020203" pitchFamily="34" charset="0"/>
              </a:rPr>
              <a:t>Pedagógusok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ellátása</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eszközökkel</a:t>
            </a:r>
            <a:endParaRPr lang="en-US" sz="2000" kern="800" dirty="0">
              <a:solidFill>
                <a:srgbClr val="00188F"/>
              </a:solidFill>
              <a:latin typeface="Segoe UI Light" panose="020B0502040204020203" pitchFamily="34" charset="0"/>
              <a:cs typeface="Segoe UI Light" panose="020B0502040204020203" pitchFamily="34" charset="0"/>
            </a:endParaRPr>
          </a:p>
          <a:p>
            <a:pPr marL="257175" indent="-257175">
              <a:lnSpc>
                <a:spcPct val="150000"/>
              </a:lnSpc>
              <a:buFont typeface="Wingdings" charset="2"/>
              <a:buChar char="Ø"/>
            </a:pPr>
            <a:r>
              <a:rPr lang="en-US" sz="2000" kern="800" dirty="0">
                <a:solidFill>
                  <a:srgbClr val="00188F"/>
                </a:solidFill>
                <a:latin typeface="Segoe UI Light" panose="020B0502040204020203" pitchFamily="34" charset="0"/>
                <a:cs typeface="Segoe UI Light" panose="020B0502040204020203" pitchFamily="34" charset="0"/>
              </a:rPr>
              <a:t>A </a:t>
            </a:r>
            <a:r>
              <a:rPr lang="en-US" sz="2000" kern="800" dirty="0" err="1">
                <a:solidFill>
                  <a:srgbClr val="00188F"/>
                </a:solidFill>
                <a:latin typeface="Segoe UI Light" panose="020B0502040204020203" pitchFamily="34" charset="0"/>
                <a:cs typeface="Segoe UI Light" panose="020B0502040204020203" pitchFamily="34" charset="0"/>
              </a:rPr>
              <a:t>pedagógusok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képzési</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és</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fejlesztési</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stratégiájának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kialakítása</a:t>
            </a:r>
            <a:endParaRPr lang="en-US" sz="2000" kern="800" dirty="0">
              <a:solidFill>
                <a:srgbClr val="00188F"/>
              </a:solidFill>
              <a:latin typeface="Segoe UI Light" panose="020B0502040204020203" pitchFamily="34" charset="0"/>
              <a:cs typeface="Segoe UI Light" panose="020B0502040204020203" pitchFamily="34" charset="0"/>
            </a:endParaRPr>
          </a:p>
        </p:txBody>
      </p:sp>
      <p:sp>
        <p:nvSpPr>
          <p:cNvPr id="3" name="Rectangle 2"/>
          <p:cNvSpPr/>
          <p:nvPr/>
        </p:nvSpPr>
        <p:spPr>
          <a:xfrm>
            <a:off x="0" y="0"/>
            <a:ext cx="5684444" cy="461665"/>
          </a:xfrm>
          <a:prstGeom prst="rect">
            <a:avLst/>
          </a:prstGeom>
        </p:spPr>
        <p:txBody>
          <a:bodyPr wrap="square">
            <a:spAutoFit/>
          </a:bodyPr>
          <a:lstStyle/>
          <a:p>
            <a:r>
              <a:rPr lang="en-US" sz="2400" kern="800" dirty="0">
                <a:solidFill>
                  <a:srgbClr val="00188F"/>
                </a:solidFill>
                <a:latin typeface="Segoe UI Light" panose="020B0502040204020203" pitchFamily="34" charset="0"/>
                <a:cs typeface="Segoe UI Light" panose="020B0502040204020203" pitchFamily="34" charset="0"/>
              </a:rPr>
              <a:t>A </a:t>
            </a:r>
            <a:r>
              <a:rPr lang="en-US" sz="2400" kern="800" dirty="0" err="1">
                <a:solidFill>
                  <a:srgbClr val="00188F"/>
                </a:solidFill>
                <a:latin typeface="Segoe UI Light" panose="020B0502040204020203" pitchFamily="34" charset="0"/>
                <a:cs typeface="Segoe UI Light" panose="020B0502040204020203" pitchFamily="34" charset="0"/>
              </a:rPr>
              <a:t>teljeskörű</a:t>
            </a:r>
            <a:r>
              <a:rPr lang="en-US" sz="2400" kern="800" dirty="0">
                <a:solidFill>
                  <a:srgbClr val="00188F"/>
                </a:solidFill>
                <a:latin typeface="Segoe UI Light" panose="020B0502040204020203" pitchFamily="34" charset="0"/>
                <a:cs typeface="Segoe UI Light" panose="020B0502040204020203" pitchFamily="34" charset="0"/>
              </a:rPr>
              <a:t> IKT </a:t>
            </a:r>
            <a:r>
              <a:rPr lang="en-US" sz="2400" kern="800" dirty="0" err="1">
                <a:solidFill>
                  <a:srgbClr val="00188F"/>
                </a:solidFill>
                <a:latin typeface="Segoe UI Light" panose="020B0502040204020203" pitchFamily="34" charset="0"/>
                <a:cs typeface="Segoe UI Light" panose="020B0502040204020203" pitchFamily="34" charset="0"/>
              </a:rPr>
              <a:t>bevezetés</a:t>
            </a:r>
            <a:r>
              <a:rPr lang="en-US" sz="2400" kern="800" dirty="0">
                <a:solidFill>
                  <a:srgbClr val="00188F"/>
                </a:solidFill>
                <a:latin typeface="Segoe UI Light" panose="020B0502040204020203" pitchFamily="34" charset="0"/>
                <a:cs typeface="Segoe UI Light" panose="020B0502040204020203" pitchFamily="34" charset="0"/>
              </a:rPr>
              <a:t> </a:t>
            </a:r>
            <a:r>
              <a:rPr lang="en-US" sz="2400" kern="800" dirty="0" err="1">
                <a:solidFill>
                  <a:srgbClr val="00188F"/>
                </a:solidFill>
                <a:latin typeface="Segoe UI Light" panose="020B0502040204020203" pitchFamily="34" charset="0"/>
                <a:cs typeface="Segoe UI Light" panose="020B0502040204020203" pitchFamily="34" charset="0"/>
              </a:rPr>
              <a:t>lépései</a:t>
            </a:r>
            <a:endParaRPr lang="en-US" sz="2400" kern="800" dirty="0">
              <a:solidFill>
                <a:srgbClr val="00188F"/>
              </a:solidFill>
              <a:latin typeface="Segoe UI Light" panose="020B0502040204020203" pitchFamily="34" charset="0"/>
              <a:cs typeface="Segoe UI Light" panose="020B0502040204020203" pitchFamily="34" charset="0"/>
            </a:endParaRPr>
          </a:p>
        </p:txBody>
      </p:sp>
      <p:sp>
        <p:nvSpPr>
          <p:cNvPr id="4" name="TextBox 3"/>
          <p:cNvSpPr txBox="1"/>
          <p:nvPr/>
        </p:nvSpPr>
        <p:spPr>
          <a:xfrm>
            <a:off x="588681" y="1285449"/>
            <a:ext cx="3348403" cy="369332"/>
          </a:xfrm>
          <a:prstGeom prst="rect">
            <a:avLst/>
          </a:prstGeom>
          <a:noFill/>
        </p:spPr>
        <p:txBody>
          <a:bodyPr wrap="square" rtlCol="0">
            <a:spAutoFit/>
          </a:bodyPr>
          <a:lstStyle/>
          <a:p>
            <a:r>
              <a:rPr lang="en-US" b="1" kern="800" dirty="0">
                <a:solidFill>
                  <a:srgbClr val="00188F"/>
                </a:solidFill>
                <a:latin typeface="Segoe UI Light" panose="020B0502040204020203" pitchFamily="34" charset="0"/>
                <a:cs typeface="Segoe UI Light" panose="020B0502040204020203" pitchFamily="34" charset="0"/>
              </a:rPr>
              <a:t>A </a:t>
            </a:r>
            <a:r>
              <a:rPr lang="en-US" b="1" kern="800" dirty="0" err="1">
                <a:solidFill>
                  <a:srgbClr val="00188F"/>
                </a:solidFill>
                <a:latin typeface="Segoe UI Light" panose="020B0502040204020203" pitchFamily="34" charset="0"/>
                <a:cs typeface="Segoe UI Light" panose="020B0502040204020203" pitchFamily="34" charset="0"/>
              </a:rPr>
              <a:t>pedagógusok</a:t>
            </a:r>
            <a:r>
              <a:rPr lang="en-US" b="1" kern="800" dirty="0">
                <a:solidFill>
                  <a:srgbClr val="00188F"/>
                </a:solidFill>
                <a:latin typeface="Segoe UI Light" panose="020B0502040204020203" pitchFamily="34" charset="0"/>
                <a:cs typeface="Segoe UI Light" panose="020B0502040204020203" pitchFamily="34" charset="0"/>
              </a:rPr>
              <a:t> </a:t>
            </a:r>
            <a:r>
              <a:rPr lang="en-US" b="1" kern="800" dirty="0" err="1">
                <a:solidFill>
                  <a:srgbClr val="00188F"/>
                </a:solidFill>
                <a:latin typeface="Segoe UI Light" panose="020B0502040204020203" pitchFamily="34" charset="0"/>
                <a:cs typeface="Segoe UI Light" panose="020B0502040204020203" pitchFamily="34" charset="0"/>
              </a:rPr>
              <a:t>felkészítése</a:t>
            </a:r>
            <a:r>
              <a:rPr lang="en-US" b="1" kern="800" dirty="0">
                <a:solidFill>
                  <a:srgbClr val="00188F"/>
                </a:solidFill>
                <a:latin typeface="Segoe UI Light" panose="020B0502040204020203" pitchFamily="34" charset="0"/>
                <a:cs typeface="Segoe UI Light" panose="020B0502040204020203" pitchFamily="34" charset="0"/>
              </a:rPr>
              <a:t>:</a:t>
            </a:r>
          </a:p>
        </p:txBody>
      </p:sp>
      <p:pic>
        <p:nvPicPr>
          <p:cNvPr id="5" name="Picture 4" descr="bootcamp-fitness-img-515x34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89797" y="2264014"/>
            <a:ext cx="3597357" cy="2395910"/>
          </a:xfrm>
          <a:prstGeom prst="rect">
            <a:avLst/>
          </a:prstGeom>
        </p:spPr>
      </p:pic>
    </p:spTree>
    <p:extLst>
      <p:ext uri="{BB962C8B-B14F-4D97-AF65-F5344CB8AC3E}">
        <p14:creationId xmlns:p14="http://schemas.microsoft.com/office/powerpoint/2010/main" val="1320370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829" y="1412834"/>
            <a:ext cx="4838762" cy="4247317"/>
          </a:xfrm>
          <a:prstGeom prst="rect">
            <a:avLst/>
          </a:prstGeom>
        </p:spPr>
        <p:txBody>
          <a:bodyPr wrap="square">
            <a:spAutoFit/>
          </a:bodyPr>
          <a:lstStyle/>
          <a:p>
            <a:pPr indent="-257175">
              <a:lnSpc>
                <a:spcPct val="150000"/>
              </a:lnSpc>
              <a:buFont typeface="Wingdings" charset="2"/>
              <a:buChar char="Ø"/>
            </a:pPr>
            <a:r>
              <a:rPr lang="en-US" sz="2000" kern="800" dirty="0" err="1">
                <a:solidFill>
                  <a:srgbClr val="00188F"/>
                </a:solidFill>
                <a:latin typeface="Segoe UI Light" panose="020B0502040204020203" pitchFamily="34" charset="0"/>
                <a:cs typeface="Segoe UI Light" panose="020B0502040204020203" pitchFamily="34" charset="0"/>
              </a:rPr>
              <a:t>Az</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intézmény</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fizikai</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felkészítése</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az</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eszközök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fogadására</a:t>
            </a:r>
            <a:endParaRPr lang="en-US" sz="2000" kern="800" dirty="0">
              <a:solidFill>
                <a:srgbClr val="00188F"/>
              </a:solidFill>
              <a:latin typeface="Segoe UI Light" panose="020B0502040204020203" pitchFamily="34" charset="0"/>
              <a:cs typeface="Segoe UI Light" panose="020B0502040204020203" pitchFamily="34" charset="0"/>
            </a:endParaRPr>
          </a:p>
          <a:p>
            <a:pPr indent="-257175">
              <a:lnSpc>
                <a:spcPct val="150000"/>
              </a:lnSpc>
              <a:buFont typeface="Wingdings" charset="2"/>
              <a:buChar char="Ø"/>
            </a:pPr>
            <a:r>
              <a:rPr lang="en-US" sz="2000" kern="800" dirty="0">
                <a:solidFill>
                  <a:srgbClr val="00188F"/>
                </a:solidFill>
                <a:latin typeface="Segoe UI Light" panose="020B0502040204020203" pitchFamily="34" charset="0"/>
                <a:cs typeface="Segoe UI Light" panose="020B0502040204020203" pitchFamily="34" charset="0"/>
              </a:rPr>
              <a:t>A </a:t>
            </a:r>
            <a:r>
              <a:rPr lang="en-US" sz="2000" kern="800" dirty="0" err="1">
                <a:solidFill>
                  <a:srgbClr val="00188F"/>
                </a:solidFill>
                <a:latin typeface="Segoe UI Light" panose="020B0502040204020203" pitchFamily="34" charset="0"/>
                <a:cs typeface="Segoe UI Light" panose="020B0502040204020203" pitchFamily="34" charset="0"/>
              </a:rPr>
              <a:t>pedagógiai</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célokat</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támogató</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szoftveralkalmazások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kiválasztása</a:t>
            </a:r>
            <a:endParaRPr lang="en-US" sz="2000" kern="800" dirty="0">
              <a:solidFill>
                <a:srgbClr val="00188F"/>
              </a:solidFill>
              <a:latin typeface="Segoe UI Light" panose="020B0502040204020203" pitchFamily="34" charset="0"/>
              <a:cs typeface="Segoe UI Light" panose="020B0502040204020203" pitchFamily="34" charset="0"/>
            </a:endParaRPr>
          </a:p>
          <a:p>
            <a:pPr indent="-257175">
              <a:lnSpc>
                <a:spcPct val="150000"/>
              </a:lnSpc>
              <a:buFont typeface="Wingdings" charset="2"/>
              <a:buChar char="Ø"/>
            </a:pPr>
            <a:r>
              <a:rPr lang="en-US" sz="2000" kern="800" dirty="0">
                <a:solidFill>
                  <a:srgbClr val="00188F"/>
                </a:solidFill>
                <a:latin typeface="Segoe UI Light" panose="020B0502040204020203" pitchFamily="34" charset="0"/>
                <a:cs typeface="Segoe UI Light" panose="020B0502040204020203" pitchFamily="34" charset="0"/>
              </a:rPr>
              <a:t>A </a:t>
            </a:r>
            <a:r>
              <a:rPr lang="en-US" sz="2000" kern="800" dirty="0" err="1">
                <a:solidFill>
                  <a:srgbClr val="00188F"/>
                </a:solidFill>
                <a:latin typeface="Segoe UI Light" panose="020B0502040204020203" pitchFamily="34" charset="0"/>
                <a:cs typeface="Segoe UI Light" panose="020B0502040204020203" pitchFamily="34" charset="0"/>
              </a:rPr>
              <a:t>megfelelő</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eszközök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kiválasztása</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eszközök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beszerzése</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telepítése</a:t>
            </a:r>
            <a:endParaRPr lang="en-US" sz="2000" kern="800" dirty="0">
              <a:solidFill>
                <a:srgbClr val="00188F"/>
              </a:solidFill>
              <a:latin typeface="Segoe UI Light" panose="020B0502040204020203" pitchFamily="34" charset="0"/>
              <a:cs typeface="Segoe UI Light" panose="020B0502040204020203" pitchFamily="34" charset="0"/>
            </a:endParaRPr>
          </a:p>
          <a:p>
            <a:pPr indent="-257175">
              <a:lnSpc>
                <a:spcPct val="150000"/>
              </a:lnSpc>
              <a:buFont typeface="Wingdings" charset="2"/>
              <a:buChar char="Ø"/>
            </a:pPr>
            <a:r>
              <a:rPr lang="en-US" sz="2000" kern="800" dirty="0" err="1">
                <a:solidFill>
                  <a:srgbClr val="00188F"/>
                </a:solidFill>
                <a:latin typeface="Segoe UI Light" panose="020B0502040204020203" pitchFamily="34" charset="0"/>
                <a:cs typeface="Segoe UI Light" panose="020B0502040204020203" pitchFamily="34" charset="0"/>
              </a:rPr>
              <a:t>Policyk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szabályozások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elkészítése</a:t>
            </a:r>
            <a:endParaRPr lang="en-US" sz="2000" kern="800" dirty="0">
              <a:solidFill>
                <a:srgbClr val="00188F"/>
              </a:solidFill>
              <a:latin typeface="Segoe UI Light" panose="020B0502040204020203" pitchFamily="34" charset="0"/>
              <a:cs typeface="Segoe UI Light" panose="020B0502040204020203" pitchFamily="34" charset="0"/>
            </a:endParaRPr>
          </a:p>
          <a:p>
            <a:pPr indent="-257175">
              <a:lnSpc>
                <a:spcPct val="150000"/>
              </a:lnSpc>
              <a:buFont typeface="Wingdings" charset="2"/>
              <a:buChar char="Ø"/>
            </a:pPr>
            <a:r>
              <a:rPr lang="en-US" sz="2000" kern="800" dirty="0" err="1">
                <a:solidFill>
                  <a:srgbClr val="00188F"/>
                </a:solidFill>
                <a:latin typeface="Segoe UI Light" panose="020B0502040204020203" pitchFamily="34" charset="0"/>
                <a:cs typeface="Segoe UI Light" panose="020B0502040204020203" pitchFamily="34" charset="0"/>
              </a:rPr>
              <a:t>Tanulói</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eszközök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beszerzése</a:t>
            </a:r>
            <a:r>
              <a:rPr lang="en-US" sz="2000" kern="800" dirty="0">
                <a:solidFill>
                  <a:srgbClr val="00188F"/>
                </a:solidFill>
                <a:latin typeface="Segoe UI Light" panose="020B0502040204020203" pitchFamily="34" charset="0"/>
                <a:cs typeface="Segoe UI Light" panose="020B0502040204020203" pitchFamily="34" charset="0"/>
              </a:rPr>
              <a:t>, BYOD </a:t>
            </a:r>
            <a:r>
              <a:rPr lang="en-US" sz="2000" kern="800" dirty="0" err="1" smtClean="0">
                <a:solidFill>
                  <a:srgbClr val="00188F"/>
                </a:solidFill>
                <a:latin typeface="Segoe UI Light" panose="020B0502040204020203" pitchFamily="34" charset="0"/>
                <a:cs typeface="Segoe UI Light" panose="020B0502040204020203" pitchFamily="34" charset="0"/>
              </a:rPr>
              <a:t>támogatás</a:t>
            </a:r>
            <a:endParaRPr lang="en-US" sz="2000" kern="800" dirty="0">
              <a:solidFill>
                <a:srgbClr val="00188F"/>
              </a:solidFill>
              <a:latin typeface="Segoe UI Light" panose="020B0502040204020203" pitchFamily="34" charset="0"/>
              <a:cs typeface="Segoe UI Light" panose="020B0502040204020203" pitchFamily="34" charset="0"/>
            </a:endParaRPr>
          </a:p>
        </p:txBody>
      </p:sp>
      <p:sp>
        <p:nvSpPr>
          <p:cNvPr id="3" name="Rectangle 2"/>
          <p:cNvSpPr/>
          <p:nvPr/>
        </p:nvSpPr>
        <p:spPr>
          <a:xfrm>
            <a:off x="0" y="0"/>
            <a:ext cx="5684444" cy="461665"/>
          </a:xfrm>
          <a:prstGeom prst="rect">
            <a:avLst/>
          </a:prstGeom>
        </p:spPr>
        <p:txBody>
          <a:bodyPr wrap="square">
            <a:spAutoFit/>
          </a:bodyPr>
          <a:lstStyle/>
          <a:p>
            <a:r>
              <a:rPr lang="en-US" sz="2400" kern="800" dirty="0">
                <a:solidFill>
                  <a:srgbClr val="00188F"/>
                </a:solidFill>
                <a:latin typeface="Segoe UI Light" panose="020B0502040204020203" pitchFamily="34" charset="0"/>
                <a:cs typeface="Segoe UI Light" panose="020B0502040204020203" pitchFamily="34" charset="0"/>
              </a:rPr>
              <a:t>A </a:t>
            </a:r>
            <a:r>
              <a:rPr lang="en-US" sz="2400" kern="800" dirty="0" err="1">
                <a:solidFill>
                  <a:srgbClr val="00188F"/>
                </a:solidFill>
                <a:latin typeface="Segoe UI Light" panose="020B0502040204020203" pitchFamily="34" charset="0"/>
                <a:cs typeface="Segoe UI Light" panose="020B0502040204020203" pitchFamily="34" charset="0"/>
              </a:rPr>
              <a:t>teljeskörű</a:t>
            </a:r>
            <a:r>
              <a:rPr lang="en-US" sz="2400" kern="800" dirty="0">
                <a:solidFill>
                  <a:srgbClr val="00188F"/>
                </a:solidFill>
                <a:latin typeface="Segoe UI Light" panose="020B0502040204020203" pitchFamily="34" charset="0"/>
                <a:cs typeface="Segoe UI Light" panose="020B0502040204020203" pitchFamily="34" charset="0"/>
              </a:rPr>
              <a:t> IKT </a:t>
            </a:r>
            <a:r>
              <a:rPr lang="en-US" sz="2400" kern="800" dirty="0" err="1">
                <a:solidFill>
                  <a:srgbClr val="00188F"/>
                </a:solidFill>
                <a:latin typeface="Segoe UI Light" panose="020B0502040204020203" pitchFamily="34" charset="0"/>
                <a:cs typeface="Segoe UI Light" panose="020B0502040204020203" pitchFamily="34" charset="0"/>
              </a:rPr>
              <a:t>bevezetés</a:t>
            </a:r>
            <a:r>
              <a:rPr lang="en-US" sz="2400" kern="800" dirty="0">
                <a:solidFill>
                  <a:srgbClr val="00188F"/>
                </a:solidFill>
                <a:latin typeface="Segoe UI Light" panose="020B0502040204020203" pitchFamily="34" charset="0"/>
                <a:cs typeface="Segoe UI Light" panose="020B0502040204020203" pitchFamily="34" charset="0"/>
              </a:rPr>
              <a:t> </a:t>
            </a:r>
            <a:r>
              <a:rPr lang="en-US" sz="2400" kern="800" dirty="0" err="1">
                <a:solidFill>
                  <a:srgbClr val="00188F"/>
                </a:solidFill>
                <a:latin typeface="Segoe UI Light" panose="020B0502040204020203" pitchFamily="34" charset="0"/>
                <a:cs typeface="Segoe UI Light" panose="020B0502040204020203" pitchFamily="34" charset="0"/>
              </a:rPr>
              <a:t>lépései</a:t>
            </a:r>
            <a:endParaRPr lang="en-US" sz="2400" kern="800" dirty="0">
              <a:solidFill>
                <a:srgbClr val="00188F"/>
              </a:solidFill>
              <a:latin typeface="Segoe UI Light" panose="020B0502040204020203" pitchFamily="34" charset="0"/>
              <a:cs typeface="Segoe UI Light" panose="020B0502040204020203" pitchFamily="34" charset="0"/>
            </a:endParaRPr>
          </a:p>
        </p:txBody>
      </p:sp>
      <p:pic>
        <p:nvPicPr>
          <p:cNvPr id="4" name="Picture 3" descr="construction-for-security-services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5482" y="1910775"/>
            <a:ext cx="3452877" cy="2302206"/>
          </a:xfrm>
          <a:prstGeom prst="rect">
            <a:avLst/>
          </a:prstGeom>
        </p:spPr>
      </p:pic>
      <p:sp>
        <p:nvSpPr>
          <p:cNvPr id="5" name="TextBox 4"/>
          <p:cNvSpPr txBox="1"/>
          <p:nvPr/>
        </p:nvSpPr>
        <p:spPr>
          <a:xfrm>
            <a:off x="537064" y="721245"/>
            <a:ext cx="3348403" cy="369332"/>
          </a:xfrm>
          <a:prstGeom prst="rect">
            <a:avLst/>
          </a:prstGeom>
          <a:noFill/>
        </p:spPr>
        <p:txBody>
          <a:bodyPr wrap="square" rtlCol="0">
            <a:spAutoFit/>
          </a:bodyPr>
          <a:lstStyle/>
          <a:p>
            <a:r>
              <a:rPr lang="en-US" b="1" kern="800" dirty="0" err="1">
                <a:solidFill>
                  <a:srgbClr val="00188F"/>
                </a:solidFill>
                <a:latin typeface="Segoe UI Light" panose="020B0502040204020203" pitchFamily="34" charset="0"/>
                <a:cs typeface="Segoe UI Light" panose="020B0502040204020203" pitchFamily="34" charset="0"/>
              </a:rPr>
              <a:t>Fejlesztés</a:t>
            </a:r>
            <a:r>
              <a:rPr lang="en-US" b="1" kern="800" dirty="0">
                <a:solidFill>
                  <a:srgbClr val="00188F"/>
                </a:solidFill>
                <a:latin typeface="Segoe UI Light" panose="020B0502040204020203" pitchFamily="34" charset="0"/>
                <a:cs typeface="Segoe UI Light" panose="020B0502040204020203" pitchFamily="34" charset="0"/>
              </a:rPr>
              <a:t>:</a:t>
            </a:r>
          </a:p>
        </p:txBody>
      </p:sp>
      <p:pic>
        <p:nvPicPr>
          <p:cNvPr id="7" name="Picture 6"/>
          <p:cNvPicPr>
            <a:picLocks noChangeAspect="1"/>
          </p:cNvPicPr>
          <p:nvPr/>
        </p:nvPicPr>
        <p:blipFill>
          <a:blip r:embed="rId3"/>
          <a:stretch>
            <a:fillRect/>
          </a:stretch>
        </p:blipFill>
        <p:spPr>
          <a:xfrm>
            <a:off x="5491686" y="154071"/>
            <a:ext cx="3209925" cy="1419225"/>
          </a:xfrm>
          <a:prstGeom prst="rect">
            <a:avLst/>
          </a:prstGeom>
        </p:spPr>
      </p:pic>
    </p:spTree>
    <p:extLst>
      <p:ext uri="{BB962C8B-B14F-4D97-AF65-F5344CB8AC3E}">
        <p14:creationId xmlns:p14="http://schemas.microsoft.com/office/powerpoint/2010/main" val="1525376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884" y="2555841"/>
            <a:ext cx="4564669" cy="2352952"/>
          </a:xfrm>
          <a:prstGeom prst="rect">
            <a:avLst/>
          </a:prstGeom>
        </p:spPr>
        <p:txBody>
          <a:bodyPr wrap="square">
            <a:spAutoFit/>
          </a:bodyPr>
          <a:lstStyle/>
          <a:p>
            <a:pPr marL="257175" indent="-257175">
              <a:lnSpc>
                <a:spcPct val="150000"/>
              </a:lnSpc>
              <a:buFont typeface="Wingdings" charset="2"/>
              <a:buChar char="Ø"/>
            </a:pPr>
            <a:r>
              <a:rPr lang="en-US" sz="2000" kern="800" dirty="0">
                <a:solidFill>
                  <a:srgbClr val="00188F"/>
                </a:solidFill>
                <a:latin typeface="Segoe UI Light" panose="020B0502040204020203" pitchFamily="34" charset="0"/>
                <a:cs typeface="Segoe UI Light" panose="020B0502040204020203" pitchFamily="34" charset="0"/>
              </a:rPr>
              <a:t>A </a:t>
            </a:r>
            <a:r>
              <a:rPr lang="en-US" sz="2000" kern="800" dirty="0" err="1">
                <a:solidFill>
                  <a:srgbClr val="00188F"/>
                </a:solidFill>
                <a:latin typeface="Segoe UI Light" panose="020B0502040204020203" pitchFamily="34" charset="0"/>
                <a:cs typeface="Segoe UI Light" panose="020B0502040204020203" pitchFamily="34" charset="0"/>
              </a:rPr>
              <a:t>pedagógusok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diákok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számára</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támogatás</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nyújtása</a:t>
            </a:r>
            <a:r>
              <a:rPr lang="en-US" sz="2000" kern="800" dirty="0">
                <a:solidFill>
                  <a:srgbClr val="00188F"/>
                </a:solidFill>
                <a:latin typeface="Segoe UI Light" panose="020B0502040204020203" pitchFamily="34" charset="0"/>
                <a:cs typeface="Segoe UI Light" panose="020B0502040204020203" pitchFamily="34" charset="0"/>
              </a:rPr>
              <a:t> a </a:t>
            </a:r>
            <a:r>
              <a:rPr lang="en-US" sz="2000" kern="800" dirty="0" err="1">
                <a:solidFill>
                  <a:srgbClr val="00188F"/>
                </a:solidFill>
                <a:latin typeface="Segoe UI Light" panose="020B0502040204020203" pitchFamily="34" charset="0"/>
                <a:cs typeface="Segoe UI Light" panose="020B0502040204020203" pitchFamily="34" charset="0"/>
              </a:rPr>
              <a:t>használathoz</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felhasználáshoz</a:t>
            </a:r>
            <a:endParaRPr lang="en-US" sz="2000" kern="800" dirty="0">
              <a:solidFill>
                <a:srgbClr val="00188F"/>
              </a:solidFill>
              <a:latin typeface="Segoe UI Light" panose="020B0502040204020203" pitchFamily="34" charset="0"/>
              <a:cs typeface="Segoe UI Light" panose="020B0502040204020203" pitchFamily="34" charset="0"/>
            </a:endParaRPr>
          </a:p>
          <a:p>
            <a:pPr marL="257175" indent="-257175">
              <a:lnSpc>
                <a:spcPct val="150000"/>
              </a:lnSpc>
              <a:buFont typeface="Wingdings" charset="2"/>
              <a:buChar char="Ø"/>
            </a:pPr>
            <a:r>
              <a:rPr lang="en-US" sz="2000" kern="800" dirty="0">
                <a:solidFill>
                  <a:srgbClr val="00188F"/>
                </a:solidFill>
                <a:latin typeface="Segoe UI Light" panose="020B0502040204020203" pitchFamily="34" charset="0"/>
                <a:cs typeface="Segoe UI Light" panose="020B0502040204020203" pitchFamily="34" charset="0"/>
              </a:rPr>
              <a:t>A </a:t>
            </a:r>
            <a:r>
              <a:rPr lang="en-US" sz="2000" kern="800" dirty="0" err="1">
                <a:solidFill>
                  <a:srgbClr val="00188F"/>
                </a:solidFill>
                <a:latin typeface="Segoe UI Light" panose="020B0502040204020203" pitchFamily="34" charset="0"/>
                <a:cs typeface="Segoe UI Light" panose="020B0502040204020203" pitchFamily="34" charset="0"/>
              </a:rPr>
              <a:t>szülők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bevonása</a:t>
            </a:r>
            <a:r>
              <a:rPr lang="en-US" sz="2000" kern="800" dirty="0">
                <a:solidFill>
                  <a:srgbClr val="00188F"/>
                </a:solidFill>
                <a:latin typeface="Segoe UI Light" panose="020B0502040204020203" pitchFamily="34" charset="0"/>
                <a:cs typeface="Segoe UI Light" panose="020B0502040204020203" pitchFamily="34" charset="0"/>
              </a:rPr>
              <a:t> a </a:t>
            </a:r>
            <a:r>
              <a:rPr lang="en-US" sz="2000" kern="800" dirty="0" err="1">
                <a:solidFill>
                  <a:srgbClr val="00188F"/>
                </a:solidFill>
                <a:latin typeface="Segoe UI Light" panose="020B0502040204020203" pitchFamily="34" charset="0"/>
                <a:cs typeface="Segoe UI Light" panose="020B0502040204020203" pitchFamily="34" charset="0"/>
              </a:rPr>
              <a:t>fejlesztésekbe</a:t>
            </a:r>
            <a:endParaRPr lang="en-US" sz="2000" kern="800" dirty="0">
              <a:solidFill>
                <a:srgbClr val="00188F"/>
              </a:solidFill>
              <a:latin typeface="Segoe UI Light" panose="020B0502040204020203" pitchFamily="34" charset="0"/>
              <a:cs typeface="Segoe UI Light" panose="020B0502040204020203" pitchFamily="34" charset="0"/>
            </a:endParaRPr>
          </a:p>
          <a:p>
            <a:pPr marL="257175" indent="-257175">
              <a:lnSpc>
                <a:spcPct val="150000"/>
              </a:lnSpc>
              <a:buFont typeface="Wingdings" charset="2"/>
              <a:buChar char="Ø"/>
            </a:pPr>
            <a:r>
              <a:rPr lang="en-US" sz="2000" kern="800" dirty="0" err="1">
                <a:solidFill>
                  <a:srgbClr val="00188F"/>
                </a:solidFill>
                <a:latin typeface="Segoe UI Light" panose="020B0502040204020203" pitchFamily="34" charset="0"/>
                <a:cs typeface="Segoe UI Light" panose="020B0502040204020203" pitchFamily="34" charset="0"/>
              </a:rPr>
              <a:t>Folyamatos</a:t>
            </a:r>
            <a:r>
              <a:rPr lang="en-US" sz="2000" kern="800" dirty="0">
                <a:solidFill>
                  <a:srgbClr val="00188F"/>
                </a:solidFill>
                <a:latin typeface="Segoe UI Light" panose="020B0502040204020203" pitchFamily="34" charset="0"/>
                <a:cs typeface="Segoe UI Light" panose="020B0502040204020203" pitchFamily="34" charset="0"/>
              </a:rPr>
              <a:t> monitoring</a:t>
            </a:r>
          </a:p>
        </p:txBody>
      </p:sp>
      <p:pic>
        <p:nvPicPr>
          <p:cNvPr id="3" name="Picture 2"/>
          <p:cNvPicPr>
            <a:picLocks noChangeAspect="1"/>
          </p:cNvPicPr>
          <p:nvPr/>
        </p:nvPicPr>
        <p:blipFill>
          <a:blip/>
          <a:stretch>
            <a:fillRect/>
          </a:stretch>
        </p:blipFill>
        <p:spPr>
          <a:xfrm>
            <a:off x="5106865" y="1313549"/>
            <a:ext cx="2700704" cy="1802592"/>
          </a:xfrm>
          <a:prstGeom prst="rect">
            <a:avLst/>
          </a:prstGeom>
        </p:spPr>
      </p:pic>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8145" y="3744058"/>
            <a:ext cx="3164899" cy="1885933"/>
          </a:xfrm>
          <a:prstGeom prst="rect">
            <a:avLst/>
          </a:prstGeom>
        </p:spPr>
      </p:pic>
      <p:pic>
        <p:nvPicPr>
          <p:cNvPr id="5" name="Picture 4"/>
          <p:cNvPicPr>
            <a:picLocks noChangeAspect="1"/>
          </p:cNvPicPr>
          <p:nvPr/>
        </p:nvPicPr>
        <p:blipFill>
          <a:blip r:embed="rId3"/>
          <a:stretch>
            <a:fillRect/>
          </a:stretch>
        </p:blipFill>
        <p:spPr>
          <a:xfrm>
            <a:off x="7246327" y="2668451"/>
            <a:ext cx="1751135" cy="1393611"/>
          </a:xfrm>
          <a:prstGeom prst="rect">
            <a:avLst/>
          </a:prstGeom>
        </p:spPr>
      </p:pic>
      <p:sp>
        <p:nvSpPr>
          <p:cNvPr id="6" name="Rectangle 5"/>
          <p:cNvSpPr/>
          <p:nvPr/>
        </p:nvSpPr>
        <p:spPr>
          <a:xfrm>
            <a:off x="0" y="0"/>
            <a:ext cx="5684444" cy="461665"/>
          </a:xfrm>
          <a:prstGeom prst="rect">
            <a:avLst/>
          </a:prstGeom>
        </p:spPr>
        <p:txBody>
          <a:bodyPr wrap="square">
            <a:spAutoFit/>
          </a:bodyPr>
          <a:lstStyle/>
          <a:p>
            <a:r>
              <a:rPr lang="en-US" sz="2400" kern="800" dirty="0">
                <a:solidFill>
                  <a:srgbClr val="00188F"/>
                </a:solidFill>
                <a:latin typeface="Segoe UI Light" panose="020B0502040204020203" pitchFamily="34" charset="0"/>
                <a:cs typeface="Segoe UI Light" panose="020B0502040204020203" pitchFamily="34" charset="0"/>
              </a:rPr>
              <a:t>A </a:t>
            </a:r>
            <a:r>
              <a:rPr lang="en-US" sz="2400" kern="800" dirty="0" err="1">
                <a:solidFill>
                  <a:srgbClr val="00188F"/>
                </a:solidFill>
                <a:latin typeface="Segoe UI Light" panose="020B0502040204020203" pitchFamily="34" charset="0"/>
                <a:cs typeface="Segoe UI Light" panose="020B0502040204020203" pitchFamily="34" charset="0"/>
              </a:rPr>
              <a:t>teljeskörű</a:t>
            </a:r>
            <a:r>
              <a:rPr lang="en-US" sz="2400" kern="800" dirty="0">
                <a:solidFill>
                  <a:srgbClr val="00188F"/>
                </a:solidFill>
                <a:latin typeface="Segoe UI Light" panose="020B0502040204020203" pitchFamily="34" charset="0"/>
                <a:cs typeface="Segoe UI Light" panose="020B0502040204020203" pitchFamily="34" charset="0"/>
              </a:rPr>
              <a:t> IKT </a:t>
            </a:r>
            <a:r>
              <a:rPr lang="en-US" sz="2400" kern="800" dirty="0" err="1">
                <a:solidFill>
                  <a:srgbClr val="00188F"/>
                </a:solidFill>
                <a:latin typeface="Segoe UI Light" panose="020B0502040204020203" pitchFamily="34" charset="0"/>
                <a:cs typeface="Segoe UI Light" panose="020B0502040204020203" pitchFamily="34" charset="0"/>
              </a:rPr>
              <a:t>bevezetés</a:t>
            </a:r>
            <a:r>
              <a:rPr lang="en-US" sz="2400" kern="800" dirty="0">
                <a:solidFill>
                  <a:srgbClr val="00188F"/>
                </a:solidFill>
                <a:latin typeface="Segoe UI Light" panose="020B0502040204020203" pitchFamily="34" charset="0"/>
                <a:cs typeface="Segoe UI Light" panose="020B0502040204020203" pitchFamily="34" charset="0"/>
              </a:rPr>
              <a:t> </a:t>
            </a:r>
            <a:r>
              <a:rPr lang="en-US" sz="2400" kern="800" dirty="0" err="1">
                <a:solidFill>
                  <a:srgbClr val="00188F"/>
                </a:solidFill>
                <a:latin typeface="Segoe UI Light" panose="020B0502040204020203" pitchFamily="34" charset="0"/>
                <a:cs typeface="Segoe UI Light" panose="020B0502040204020203" pitchFamily="34" charset="0"/>
              </a:rPr>
              <a:t>lépései</a:t>
            </a:r>
            <a:endParaRPr lang="en-US" sz="2400" kern="800" dirty="0">
              <a:solidFill>
                <a:srgbClr val="00188F"/>
              </a:solidFill>
              <a:latin typeface="Segoe UI Light" panose="020B0502040204020203" pitchFamily="34" charset="0"/>
              <a:cs typeface="Segoe UI Light" panose="020B0502040204020203" pitchFamily="34" charset="0"/>
            </a:endParaRPr>
          </a:p>
        </p:txBody>
      </p:sp>
      <p:sp>
        <p:nvSpPr>
          <p:cNvPr id="7" name="TextBox 6"/>
          <p:cNvSpPr txBox="1"/>
          <p:nvPr/>
        </p:nvSpPr>
        <p:spPr>
          <a:xfrm>
            <a:off x="536800" y="1030351"/>
            <a:ext cx="2417885" cy="369332"/>
          </a:xfrm>
          <a:prstGeom prst="rect">
            <a:avLst/>
          </a:prstGeom>
          <a:noFill/>
        </p:spPr>
        <p:txBody>
          <a:bodyPr wrap="square" rtlCol="0">
            <a:spAutoFit/>
          </a:bodyPr>
          <a:lstStyle/>
          <a:p>
            <a:r>
              <a:rPr lang="en-US" b="1" kern="800" dirty="0" err="1">
                <a:solidFill>
                  <a:srgbClr val="00188F"/>
                </a:solidFill>
                <a:latin typeface="Segoe UI Light" panose="020B0502040204020203" pitchFamily="34" charset="0"/>
                <a:cs typeface="Segoe UI Light" panose="020B0502040204020203" pitchFamily="34" charset="0"/>
              </a:rPr>
              <a:t>Üzemeltetés</a:t>
            </a:r>
            <a:r>
              <a:rPr lang="en-US" b="1" kern="800" dirty="0">
                <a:solidFill>
                  <a:srgbClr val="00188F"/>
                </a:solidFill>
                <a:latin typeface="Segoe UI Light" panose="020B0502040204020203" pitchFamily="34" charset="0"/>
                <a:cs typeface="Segoe UI Light" panose="020B0502040204020203" pitchFamily="34" charset="0"/>
              </a:rPr>
              <a:t>:</a:t>
            </a:r>
          </a:p>
        </p:txBody>
      </p:sp>
    </p:spTree>
    <p:extLst>
      <p:ext uri="{BB962C8B-B14F-4D97-AF65-F5344CB8AC3E}">
        <p14:creationId xmlns:p14="http://schemas.microsoft.com/office/powerpoint/2010/main" val="346855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Sergey </a:t>
            </a:r>
            <a:r>
              <a:rPr lang="en-US" dirty="0" err="1"/>
              <a:t>Brin</a:t>
            </a:r>
            <a:r>
              <a:rPr lang="en-US" dirty="0"/>
              <a:t> </a:t>
            </a:r>
            <a:r>
              <a:rPr lang="en-US" dirty="0" err="1"/>
              <a:t>és</a:t>
            </a:r>
            <a:r>
              <a:rPr lang="en-US" dirty="0"/>
              <a:t> Larry Page 1973-ban </a:t>
            </a:r>
            <a:r>
              <a:rPr lang="en-US" dirty="0" err="1"/>
              <a:t>születtek</a:t>
            </a:r>
            <a:r>
              <a:rPr lang="en-US" dirty="0"/>
              <a:t>, Jeff Bezos 1964-ben, Jimmy Wales </a:t>
            </a:r>
            <a:r>
              <a:rPr lang="en-US" dirty="0" err="1"/>
              <a:t>pedig</a:t>
            </a:r>
            <a:r>
              <a:rPr lang="en-US" dirty="0"/>
              <a:t> 1966-ban</a:t>
            </a:r>
            <a:r>
              <a:rPr lang="en-US" dirty="0" smtClean="0"/>
              <a:t>.</a:t>
            </a:r>
          </a:p>
          <a:p>
            <a:r>
              <a:rPr lang="en-US" dirty="0" smtClean="0"/>
              <a:t>Wikipedia</a:t>
            </a:r>
            <a:r>
              <a:rPr lang="en-US" dirty="0"/>
              <a:t>: ”Sergey </a:t>
            </a:r>
            <a:r>
              <a:rPr lang="en-US" dirty="0" err="1"/>
              <a:t>későbbi</a:t>
            </a:r>
            <a:r>
              <a:rPr lang="en-US" dirty="0"/>
              <a:t> </a:t>
            </a:r>
            <a:r>
              <a:rPr lang="en-US" dirty="0" err="1"/>
              <a:t>pályáját</a:t>
            </a:r>
            <a:r>
              <a:rPr lang="en-US" dirty="0"/>
              <a:t> </a:t>
            </a:r>
            <a:r>
              <a:rPr lang="en-US" dirty="0" err="1"/>
              <a:t>meghatározta</a:t>
            </a:r>
            <a:r>
              <a:rPr lang="en-US" dirty="0"/>
              <a:t>, </a:t>
            </a:r>
            <a:r>
              <a:rPr lang="en-US" dirty="0" err="1"/>
              <a:t>hogy</a:t>
            </a:r>
            <a:r>
              <a:rPr lang="en-US" dirty="0"/>
              <a:t> a </a:t>
            </a:r>
            <a:r>
              <a:rPr lang="en-US" dirty="0" err="1"/>
              <a:t>mikroszámítógép-korszakban</a:t>
            </a:r>
            <a:r>
              <a:rPr lang="en-US" dirty="0"/>
              <a:t> </a:t>
            </a:r>
            <a:r>
              <a:rPr lang="en-US" dirty="0" err="1"/>
              <a:t>nőtt</a:t>
            </a:r>
            <a:r>
              <a:rPr lang="en-US" dirty="0"/>
              <a:t> </a:t>
            </a:r>
            <a:r>
              <a:rPr lang="en-US" dirty="0" err="1"/>
              <a:t>fel</a:t>
            </a:r>
            <a:r>
              <a:rPr lang="en-US" dirty="0"/>
              <a:t>, </a:t>
            </a:r>
            <a:r>
              <a:rPr lang="en-US" dirty="0" err="1"/>
              <a:t>első</a:t>
            </a:r>
            <a:r>
              <a:rPr lang="en-US" dirty="0"/>
              <a:t> </a:t>
            </a:r>
            <a:r>
              <a:rPr lang="en-US" dirty="0" err="1"/>
              <a:t>számítógépét</a:t>
            </a:r>
            <a:r>
              <a:rPr lang="en-US" dirty="0"/>
              <a:t>, </a:t>
            </a:r>
            <a:r>
              <a:rPr lang="en-US" dirty="0" err="1"/>
              <a:t>egy</a:t>
            </a:r>
            <a:r>
              <a:rPr lang="en-US" dirty="0"/>
              <a:t> Commodore 64-est </a:t>
            </a:r>
            <a:r>
              <a:rPr lang="en-US" dirty="0" err="1"/>
              <a:t>kilencedik</a:t>
            </a:r>
            <a:r>
              <a:rPr lang="en-US" dirty="0"/>
              <a:t> </a:t>
            </a:r>
            <a:r>
              <a:rPr lang="en-US" dirty="0" err="1"/>
              <a:t>születésnapjára</a:t>
            </a:r>
            <a:r>
              <a:rPr lang="en-US" dirty="0"/>
              <a:t> </a:t>
            </a:r>
            <a:r>
              <a:rPr lang="en-US" dirty="0" err="1"/>
              <a:t>kapta</a:t>
            </a:r>
            <a:r>
              <a:rPr lang="en-US" dirty="0"/>
              <a:t> </a:t>
            </a:r>
            <a:r>
              <a:rPr lang="en-US" dirty="0" err="1"/>
              <a:t>apjától</a:t>
            </a:r>
            <a:r>
              <a:rPr lang="en-US" dirty="0"/>
              <a:t>. </a:t>
            </a:r>
            <a:r>
              <a:rPr lang="en-US" dirty="0" err="1"/>
              <a:t>Már</a:t>
            </a:r>
            <a:r>
              <a:rPr lang="en-US" dirty="0"/>
              <a:t> korai </a:t>
            </a:r>
            <a:r>
              <a:rPr lang="en-US" dirty="0" err="1"/>
              <a:t>iskolás</a:t>
            </a:r>
            <a:r>
              <a:rPr lang="en-US" dirty="0"/>
              <a:t> </a:t>
            </a:r>
            <a:r>
              <a:rPr lang="en-US" dirty="0" err="1"/>
              <a:t>éveiben</a:t>
            </a:r>
            <a:r>
              <a:rPr lang="en-US" dirty="0"/>
              <a:t> </a:t>
            </a:r>
            <a:r>
              <a:rPr lang="en-US" dirty="0" err="1"/>
              <a:t>kitűnt</a:t>
            </a:r>
            <a:r>
              <a:rPr lang="en-US" dirty="0"/>
              <a:t> </a:t>
            </a:r>
            <a:r>
              <a:rPr lang="en-US" dirty="0" err="1"/>
              <a:t>kiváló</a:t>
            </a:r>
            <a:r>
              <a:rPr lang="en-US" dirty="0"/>
              <a:t> </a:t>
            </a:r>
            <a:r>
              <a:rPr lang="en-US" dirty="0" err="1"/>
              <a:t>matematikai</a:t>
            </a:r>
            <a:r>
              <a:rPr lang="en-US" dirty="0"/>
              <a:t> </a:t>
            </a:r>
            <a:r>
              <a:rPr lang="en-US" dirty="0" err="1"/>
              <a:t>érzékével</a:t>
            </a:r>
            <a:r>
              <a:rPr lang="en-US" dirty="0"/>
              <a:t> </a:t>
            </a:r>
            <a:r>
              <a:rPr lang="en-US" dirty="0" err="1"/>
              <a:t>és</a:t>
            </a:r>
            <a:r>
              <a:rPr lang="en-US" dirty="0"/>
              <a:t> a </a:t>
            </a:r>
            <a:r>
              <a:rPr lang="en-US" dirty="0" err="1"/>
              <a:t>számítástechnika</a:t>
            </a:r>
            <a:r>
              <a:rPr lang="en-US" dirty="0"/>
              <a:t> </a:t>
            </a:r>
            <a:r>
              <a:rPr lang="en-US" dirty="0" err="1"/>
              <a:t>iránti</a:t>
            </a:r>
            <a:r>
              <a:rPr lang="en-US" dirty="0"/>
              <a:t> </a:t>
            </a:r>
            <a:r>
              <a:rPr lang="en-US" dirty="0" err="1"/>
              <a:t>fogékonyságával</a:t>
            </a:r>
            <a:r>
              <a:rPr lang="en-US" dirty="0"/>
              <a:t>.” </a:t>
            </a:r>
            <a:r>
              <a:rPr lang="en-US" dirty="0" err="1"/>
              <a:t>Apja</a:t>
            </a:r>
            <a:r>
              <a:rPr lang="en-US" dirty="0"/>
              <a:t> </a:t>
            </a:r>
            <a:r>
              <a:rPr lang="en-US" dirty="0" err="1"/>
              <a:t>matematikus</a:t>
            </a:r>
            <a:r>
              <a:rPr lang="en-US" dirty="0"/>
              <a:t> </a:t>
            </a:r>
            <a:r>
              <a:rPr lang="en-US" dirty="0" err="1"/>
              <a:t>közgazdász</a:t>
            </a:r>
            <a:r>
              <a:rPr lang="en-US" dirty="0"/>
              <a:t>. </a:t>
            </a:r>
          </a:p>
          <a:p>
            <a:r>
              <a:rPr lang="en-US" dirty="0" smtClean="0"/>
              <a:t>Wikipedia: During </a:t>
            </a:r>
            <a:r>
              <a:rPr lang="en-US" dirty="0"/>
              <a:t>an interview, Page recalled his childhood, noting that his house "was usually a mess, with computers, science and technology magazines and Popular Science magazines all over the place", an environment in which he immersed himself. Page has mentioned that his musical education inspired his impatience and obsession with speed in computing. </a:t>
            </a:r>
            <a:r>
              <a:rPr lang="en-US" dirty="0" err="1"/>
              <a:t>Apja</a:t>
            </a:r>
            <a:r>
              <a:rPr lang="en-US" dirty="0"/>
              <a:t> </a:t>
            </a:r>
            <a:r>
              <a:rPr lang="en-US" dirty="0" err="1"/>
              <a:t>informatikus</a:t>
            </a:r>
            <a:r>
              <a:rPr lang="en-US" dirty="0"/>
              <a:t>, a </a:t>
            </a:r>
            <a:r>
              <a:rPr lang="en-US" dirty="0" err="1"/>
              <a:t>mesterséges</a:t>
            </a:r>
            <a:r>
              <a:rPr lang="en-US" dirty="0"/>
              <a:t> </a:t>
            </a:r>
            <a:r>
              <a:rPr lang="en-US" dirty="0" err="1"/>
              <a:t>intelligencia</a:t>
            </a:r>
            <a:r>
              <a:rPr lang="en-US" dirty="0"/>
              <a:t> </a:t>
            </a:r>
            <a:r>
              <a:rPr lang="en-US" dirty="0" err="1"/>
              <a:t>kutatója</a:t>
            </a:r>
            <a:r>
              <a:rPr lang="en-US" dirty="0" smtClean="0"/>
              <a:t>.</a:t>
            </a:r>
            <a:endParaRPr lang="en-US" dirty="0"/>
          </a:p>
        </p:txBody>
      </p:sp>
    </p:spTree>
    <p:extLst>
      <p:ext uri="{BB962C8B-B14F-4D97-AF65-F5344CB8AC3E}">
        <p14:creationId xmlns:p14="http://schemas.microsoft.com/office/powerpoint/2010/main" val="11816677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8442" y="4700701"/>
            <a:ext cx="6198577" cy="1429622"/>
          </a:xfrm>
          <a:prstGeom prst="rect">
            <a:avLst/>
          </a:prstGeom>
        </p:spPr>
        <p:txBody>
          <a:bodyPr wrap="square">
            <a:spAutoFit/>
          </a:bodyPr>
          <a:lstStyle/>
          <a:p>
            <a:pPr marL="257175" indent="-257175">
              <a:lnSpc>
                <a:spcPct val="150000"/>
              </a:lnSpc>
              <a:buFont typeface="Wingdings" charset="2"/>
              <a:buChar char="Ø"/>
            </a:pPr>
            <a:r>
              <a:rPr lang="en-US" sz="2000" kern="800" dirty="0" err="1">
                <a:solidFill>
                  <a:srgbClr val="00188F"/>
                </a:solidFill>
                <a:latin typeface="Segoe UI Light" panose="020B0502040204020203" pitchFamily="34" charset="0"/>
                <a:cs typeface="Segoe UI Light" panose="020B0502040204020203" pitchFamily="34" charset="0"/>
              </a:rPr>
              <a:t>Kollaboráció</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más</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intézményekkel</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kollaborációs</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felületek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biztosítása</a:t>
            </a:r>
            <a:endParaRPr lang="en-US" sz="2000" kern="800" dirty="0">
              <a:solidFill>
                <a:srgbClr val="00188F"/>
              </a:solidFill>
              <a:latin typeface="Segoe UI Light" panose="020B0502040204020203" pitchFamily="34" charset="0"/>
              <a:cs typeface="Segoe UI Light" panose="020B0502040204020203" pitchFamily="34" charset="0"/>
            </a:endParaRPr>
          </a:p>
          <a:p>
            <a:pPr marL="257175" indent="-257175">
              <a:lnSpc>
                <a:spcPct val="150000"/>
              </a:lnSpc>
              <a:buFont typeface="Wingdings" charset="2"/>
              <a:buChar char="Ø"/>
            </a:pPr>
            <a:r>
              <a:rPr lang="en-US" sz="2000" kern="800" dirty="0" err="1">
                <a:solidFill>
                  <a:srgbClr val="00188F"/>
                </a:solidFill>
                <a:latin typeface="Segoe UI Light" panose="020B0502040204020203" pitchFamily="34" charset="0"/>
                <a:cs typeface="Segoe UI Light" panose="020B0502040204020203" pitchFamily="34" charset="0"/>
              </a:rPr>
              <a:t>Bemutatók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workshopok</a:t>
            </a:r>
            <a:r>
              <a:rPr lang="en-US" sz="2000" kern="800" dirty="0">
                <a:solidFill>
                  <a:srgbClr val="00188F"/>
                </a:solidFill>
                <a:latin typeface="Segoe UI Light" panose="020B0502040204020203" pitchFamily="34" charset="0"/>
                <a:cs typeface="Segoe UI Light" panose="020B0502040204020203" pitchFamily="34" charset="0"/>
              </a:rPr>
              <a:t> </a:t>
            </a:r>
            <a:r>
              <a:rPr lang="en-US" sz="2000" kern="800" dirty="0" err="1">
                <a:solidFill>
                  <a:srgbClr val="00188F"/>
                </a:solidFill>
                <a:latin typeface="Segoe UI Light" panose="020B0502040204020203" pitchFamily="34" charset="0"/>
                <a:cs typeface="Segoe UI Light" panose="020B0502040204020203" pitchFamily="34" charset="0"/>
              </a:rPr>
              <a:t>tartása</a:t>
            </a:r>
            <a:endParaRPr lang="en-US" sz="2000" kern="800" dirty="0">
              <a:solidFill>
                <a:srgbClr val="00188F"/>
              </a:solidFill>
              <a:latin typeface="Segoe UI Light" panose="020B0502040204020203" pitchFamily="34" charset="0"/>
              <a:cs typeface="Segoe UI Light" panose="020B0502040204020203" pitchFamily="34"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2518" y="2180832"/>
            <a:ext cx="5898173" cy="2303974"/>
          </a:xfrm>
          <a:prstGeom prst="rect">
            <a:avLst/>
          </a:prstGeom>
        </p:spPr>
      </p:pic>
      <p:sp>
        <p:nvSpPr>
          <p:cNvPr id="4" name="Rectangle 3"/>
          <p:cNvSpPr/>
          <p:nvPr/>
        </p:nvSpPr>
        <p:spPr>
          <a:xfrm>
            <a:off x="0" y="0"/>
            <a:ext cx="5684444" cy="461665"/>
          </a:xfrm>
          <a:prstGeom prst="rect">
            <a:avLst/>
          </a:prstGeom>
        </p:spPr>
        <p:txBody>
          <a:bodyPr wrap="square">
            <a:spAutoFit/>
          </a:bodyPr>
          <a:lstStyle/>
          <a:p>
            <a:r>
              <a:rPr lang="en-US" sz="2400" kern="800" dirty="0">
                <a:solidFill>
                  <a:srgbClr val="00188F"/>
                </a:solidFill>
                <a:latin typeface="Segoe UI Light" panose="020B0502040204020203" pitchFamily="34" charset="0"/>
                <a:cs typeface="Segoe UI Light" panose="020B0502040204020203" pitchFamily="34" charset="0"/>
              </a:rPr>
              <a:t>A </a:t>
            </a:r>
            <a:r>
              <a:rPr lang="en-US" sz="2400" kern="800" dirty="0" err="1">
                <a:solidFill>
                  <a:srgbClr val="00188F"/>
                </a:solidFill>
                <a:latin typeface="Segoe UI Light" panose="020B0502040204020203" pitchFamily="34" charset="0"/>
                <a:cs typeface="Segoe UI Light" panose="020B0502040204020203" pitchFamily="34" charset="0"/>
              </a:rPr>
              <a:t>teljeskörű</a:t>
            </a:r>
            <a:r>
              <a:rPr lang="en-US" sz="2400" kern="800" dirty="0">
                <a:solidFill>
                  <a:srgbClr val="00188F"/>
                </a:solidFill>
                <a:latin typeface="Segoe UI Light" panose="020B0502040204020203" pitchFamily="34" charset="0"/>
                <a:cs typeface="Segoe UI Light" panose="020B0502040204020203" pitchFamily="34" charset="0"/>
              </a:rPr>
              <a:t> IKT </a:t>
            </a:r>
            <a:r>
              <a:rPr lang="en-US" sz="2400" kern="800" dirty="0" err="1">
                <a:solidFill>
                  <a:srgbClr val="00188F"/>
                </a:solidFill>
                <a:latin typeface="Segoe UI Light" panose="020B0502040204020203" pitchFamily="34" charset="0"/>
                <a:cs typeface="Segoe UI Light" panose="020B0502040204020203" pitchFamily="34" charset="0"/>
              </a:rPr>
              <a:t>bevezetés</a:t>
            </a:r>
            <a:r>
              <a:rPr lang="en-US" sz="2400" kern="800" dirty="0">
                <a:solidFill>
                  <a:srgbClr val="00188F"/>
                </a:solidFill>
                <a:latin typeface="Segoe UI Light" panose="020B0502040204020203" pitchFamily="34" charset="0"/>
                <a:cs typeface="Segoe UI Light" panose="020B0502040204020203" pitchFamily="34" charset="0"/>
              </a:rPr>
              <a:t> </a:t>
            </a:r>
            <a:r>
              <a:rPr lang="en-US" sz="2400" kern="800" dirty="0" err="1">
                <a:solidFill>
                  <a:srgbClr val="00188F"/>
                </a:solidFill>
                <a:latin typeface="Segoe UI Light" panose="020B0502040204020203" pitchFamily="34" charset="0"/>
                <a:cs typeface="Segoe UI Light" panose="020B0502040204020203" pitchFamily="34" charset="0"/>
              </a:rPr>
              <a:t>lépései</a:t>
            </a:r>
            <a:endParaRPr lang="en-US" sz="2400" kern="800" dirty="0">
              <a:solidFill>
                <a:srgbClr val="00188F"/>
              </a:solidFill>
              <a:latin typeface="Segoe UI Light" panose="020B0502040204020203" pitchFamily="34" charset="0"/>
              <a:cs typeface="Segoe UI Light" panose="020B0502040204020203" pitchFamily="34" charset="0"/>
            </a:endParaRPr>
          </a:p>
        </p:txBody>
      </p:sp>
      <p:sp>
        <p:nvSpPr>
          <p:cNvPr id="5" name="TextBox 4"/>
          <p:cNvSpPr txBox="1"/>
          <p:nvPr/>
        </p:nvSpPr>
        <p:spPr>
          <a:xfrm>
            <a:off x="244970" y="767250"/>
            <a:ext cx="2417885" cy="369332"/>
          </a:xfrm>
          <a:prstGeom prst="rect">
            <a:avLst/>
          </a:prstGeom>
          <a:noFill/>
        </p:spPr>
        <p:txBody>
          <a:bodyPr wrap="square" rtlCol="0">
            <a:spAutoFit/>
          </a:bodyPr>
          <a:lstStyle/>
          <a:p>
            <a:r>
              <a:rPr lang="en-US" b="1" kern="800" dirty="0" err="1">
                <a:solidFill>
                  <a:srgbClr val="00188F"/>
                </a:solidFill>
                <a:latin typeface="Segoe UI Light" panose="020B0502040204020203" pitchFamily="34" charset="0"/>
                <a:cs typeface="Segoe UI Light" panose="020B0502040204020203" pitchFamily="34" charset="0"/>
              </a:rPr>
              <a:t>Tudásmegosztás</a:t>
            </a:r>
            <a:r>
              <a:rPr lang="en-US" b="1" kern="800" dirty="0">
                <a:solidFill>
                  <a:srgbClr val="00188F"/>
                </a:solidFill>
                <a:latin typeface="Segoe UI Light" panose="020B0502040204020203" pitchFamily="34" charset="0"/>
                <a:cs typeface="Segoe UI Light" panose="020B0502040204020203" pitchFamily="34" charset="0"/>
              </a:rPr>
              <a:t>:</a:t>
            </a:r>
          </a:p>
        </p:txBody>
      </p:sp>
    </p:spTree>
    <p:extLst>
      <p:ext uri="{BB962C8B-B14F-4D97-AF65-F5344CB8AC3E}">
        <p14:creationId xmlns:p14="http://schemas.microsoft.com/office/powerpoint/2010/main" val="1338106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err="1" smtClean="0"/>
              <a:t>Források</a:t>
            </a:r>
            <a:endParaRPr lang="en-US" dirty="0"/>
          </a:p>
        </p:txBody>
      </p:sp>
      <p:pic>
        <p:nvPicPr>
          <p:cNvPr id="6" name="Content Placeholder 5"/>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5537855" y="1565386"/>
            <a:ext cx="3076141" cy="3980149"/>
          </a:xfrm>
          <a:prstGeom prst="rect">
            <a:avLst/>
          </a:prstGeom>
        </p:spPr>
      </p:pic>
      <p:sp>
        <p:nvSpPr>
          <p:cNvPr id="8" name="Content Placeholder 7"/>
          <p:cNvSpPr>
            <a:spLocks noGrp="1"/>
          </p:cNvSpPr>
          <p:nvPr>
            <p:ph sz="half" idx="2"/>
          </p:nvPr>
        </p:nvSpPr>
        <p:spPr>
          <a:xfrm>
            <a:off x="457200" y="1780163"/>
            <a:ext cx="4038600" cy="4525963"/>
          </a:xfrm>
        </p:spPr>
        <p:txBody>
          <a:bodyPr>
            <a:normAutofit lnSpcReduction="10000"/>
          </a:bodyPr>
          <a:lstStyle/>
          <a:p>
            <a:r>
              <a:rPr lang="en-US" dirty="0" err="1"/>
              <a:t>Magyarország</a:t>
            </a:r>
            <a:r>
              <a:rPr lang="en-US" dirty="0"/>
              <a:t> </a:t>
            </a:r>
            <a:r>
              <a:rPr lang="en-US" dirty="0" err="1"/>
              <a:t>Digitális</a:t>
            </a:r>
            <a:r>
              <a:rPr lang="en-US" dirty="0"/>
              <a:t> </a:t>
            </a:r>
            <a:r>
              <a:rPr lang="en-US" dirty="0" err="1"/>
              <a:t>Oktatási</a:t>
            </a:r>
            <a:r>
              <a:rPr lang="en-US" dirty="0"/>
              <a:t> </a:t>
            </a:r>
            <a:r>
              <a:rPr lang="en-US" dirty="0" err="1"/>
              <a:t>Stratégiája</a:t>
            </a:r>
            <a:endParaRPr lang="en-US" dirty="0" smtClean="0"/>
          </a:p>
          <a:p>
            <a:r>
              <a:rPr lang="en-US" dirty="0" smtClean="0"/>
              <a:t>European </a:t>
            </a:r>
            <a:r>
              <a:rPr lang="en-US" dirty="0" err="1" smtClean="0"/>
              <a:t>Schoolnet</a:t>
            </a:r>
            <a:r>
              <a:rPr lang="en-US" dirty="0" smtClean="0"/>
              <a:t> </a:t>
            </a:r>
            <a:r>
              <a:rPr lang="en-US" dirty="0" err="1" smtClean="0"/>
              <a:t>InSight</a:t>
            </a:r>
            <a:endParaRPr lang="en-US" dirty="0" smtClean="0"/>
          </a:p>
          <a:p>
            <a:r>
              <a:rPr lang="en-US" dirty="0" err="1" smtClean="0"/>
              <a:t>Országajánlások</a:t>
            </a:r>
            <a:endParaRPr lang="en-US" dirty="0" smtClean="0"/>
          </a:p>
          <a:p>
            <a:r>
              <a:rPr lang="en-US" dirty="0" smtClean="0"/>
              <a:t>McKinsey report </a:t>
            </a:r>
            <a:r>
              <a:rPr lang="en-US" dirty="0" err="1" smtClean="0"/>
              <a:t>és</a:t>
            </a:r>
            <a:r>
              <a:rPr lang="en-US" dirty="0" smtClean="0"/>
              <a:t> </a:t>
            </a:r>
            <a:r>
              <a:rPr lang="en-US" dirty="0" err="1" smtClean="0"/>
              <a:t>ajánlások</a:t>
            </a:r>
            <a:endParaRPr lang="en-US" dirty="0" smtClean="0"/>
          </a:p>
          <a:p>
            <a:r>
              <a:rPr lang="en-US" dirty="0" smtClean="0"/>
              <a:t>OECD </a:t>
            </a:r>
            <a:r>
              <a:rPr lang="en-US" dirty="0" err="1" smtClean="0"/>
              <a:t>ajánlások</a:t>
            </a:r>
            <a:endParaRPr lang="en-US" dirty="0" smtClean="0"/>
          </a:p>
          <a:p>
            <a:r>
              <a:rPr lang="en-US" smtClean="0"/>
              <a:t>Microsoft PIL</a:t>
            </a:r>
            <a:endParaRPr lang="en-US" dirty="0" smtClean="0"/>
          </a:p>
          <a:p>
            <a:r>
              <a:rPr lang="en-US" dirty="0" smtClean="0"/>
              <a:t>HP NETR </a:t>
            </a:r>
            <a:r>
              <a:rPr lang="en-US" dirty="0" err="1" smtClean="0"/>
              <a:t>kutatás</a:t>
            </a:r>
            <a:endParaRPr lang="en-US" dirty="0"/>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65053" y="5693283"/>
            <a:ext cx="3221747" cy="1044103"/>
          </a:xfrm>
          <a:prstGeom prst="rect">
            <a:avLst/>
          </a:prstGeom>
        </p:spPr>
      </p:pic>
    </p:spTree>
    <p:extLst>
      <p:ext uri="{BB962C8B-B14F-4D97-AF65-F5344CB8AC3E}">
        <p14:creationId xmlns:p14="http://schemas.microsoft.com/office/powerpoint/2010/main" val="1483719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7558" y="2842846"/>
            <a:ext cx="7605347" cy="923330"/>
          </a:xfrm>
          <a:prstGeom prst="rect">
            <a:avLst/>
          </a:prstGeom>
          <a:noFill/>
        </p:spPr>
        <p:txBody>
          <a:bodyPr wrap="square" rtlCol="0">
            <a:spAutoFit/>
          </a:bodyPr>
          <a:lstStyle/>
          <a:p>
            <a:r>
              <a:rPr lang="hu-HU" sz="5400" kern="800" dirty="0">
                <a:solidFill>
                  <a:srgbClr val="00188F"/>
                </a:solidFill>
                <a:latin typeface="Segoe UI Light" panose="020B0502040204020203" pitchFamily="34" charset="0"/>
                <a:cs typeface="Segoe UI Light" panose="020B0502040204020203" pitchFamily="34" charset="0"/>
              </a:rPr>
              <a:t>Köszönöm a figyelmet!</a:t>
            </a:r>
          </a:p>
        </p:txBody>
      </p:sp>
    </p:spTree>
    <p:extLst>
      <p:ext uri="{BB962C8B-B14F-4D97-AF65-F5344CB8AC3E}">
        <p14:creationId xmlns:p14="http://schemas.microsoft.com/office/powerpoint/2010/main" val="1112471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0" y="847724"/>
            <a:ext cx="9144000" cy="5153025"/>
          </a:xfrm>
          <a:prstGeom prst="rect">
            <a:avLst/>
          </a:prstGeom>
        </p:spPr>
      </p:pic>
      <p:sp>
        <p:nvSpPr>
          <p:cNvPr id="2" name="Rectangle 1"/>
          <p:cNvSpPr/>
          <p:nvPr/>
        </p:nvSpPr>
        <p:spPr>
          <a:xfrm>
            <a:off x="0" y="857250"/>
            <a:ext cx="5586154" cy="5143500"/>
          </a:xfrm>
          <a:prstGeom prst="rect">
            <a:avLst/>
          </a:prstGeom>
          <a:solidFill>
            <a:srgbClr val="000000">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dirty="0"/>
          </a:p>
        </p:txBody>
      </p:sp>
      <p:grpSp>
        <p:nvGrpSpPr>
          <p:cNvPr id="19" name="Group 18"/>
          <p:cNvGrpSpPr/>
          <p:nvPr/>
        </p:nvGrpSpPr>
        <p:grpSpPr>
          <a:xfrm>
            <a:off x="275822" y="1948297"/>
            <a:ext cx="7727577" cy="646331"/>
            <a:chOff x="275820" y="1454727"/>
            <a:chExt cx="7727577" cy="861775"/>
          </a:xfrm>
        </p:grpSpPr>
        <p:sp>
          <p:nvSpPr>
            <p:cNvPr id="13" name="TextBox 12"/>
            <p:cNvSpPr txBox="1"/>
            <p:nvPr/>
          </p:nvSpPr>
          <p:spPr>
            <a:xfrm>
              <a:off x="275820" y="1592275"/>
              <a:ext cx="5205271" cy="574516"/>
            </a:xfrm>
            <a:prstGeom prst="rect">
              <a:avLst/>
            </a:prstGeom>
            <a:noFill/>
          </p:spPr>
          <p:txBody>
            <a:bodyPr wrap="none" rtlCol="0">
              <a:spAutoFit/>
            </a:bodyPr>
            <a:lstStyle/>
            <a:p>
              <a:r>
                <a:rPr lang="en-US" sz="2200" dirty="0">
                  <a:solidFill>
                    <a:srgbClr val="FFFFFF"/>
                  </a:solidFill>
                  <a:latin typeface="Century Gothic"/>
                  <a:cs typeface="Century Gothic"/>
                </a:rPr>
                <a:t>Are seven (7) years </a:t>
              </a:r>
              <a:r>
                <a:rPr lang="en-US" sz="2200" b="1" dirty="0">
                  <a:solidFill>
                    <a:srgbClr val="FFFFFF"/>
                  </a:solidFill>
                  <a:latin typeface="Century Gothic"/>
                  <a:cs typeface="Century Gothic"/>
                </a:rPr>
                <a:t>YOUNGER</a:t>
              </a:r>
              <a:r>
                <a:rPr lang="en-US" sz="2200" dirty="0">
                  <a:solidFill>
                    <a:srgbClr val="FFFFFF"/>
                  </a:solidFill>
                  <a:latin typeface="Century Gothic"/>
                  <a:cs typeface="Century Gothic"/>
                </a:rPr>
                <a:t> than…</a:t>
              </a:r>
            </a:p>
          </p:txBody>
        </p:sp>
        <p:sp>
          <p:nvSpPr>
            <p:cNvPr id="14" name="TextBox 13"/>
            <p:cNvSpPr txBox="1"/>
            <p:nvPr/>
          </p:nvSpPr>
          <p:spPr>
            <a:xfrm>
              <a:off x="6581028" y="1454727"/>
              <a:ext cx="1422369" cy="861775"/>
            </a:xfrm>
            <a:prstGeom prst="rect">
              <a:avLst/>
            </a:prstGeom>
            <a:noFill/>
          </p:spPr>
          <p:txBody>
            <a:bodyPr wrap="square" rtlCol="0">
              <a:spAutoFit/>
            </a:bodyPr>
            <a:lstStyle/>
            <a:p>
              <a:r>
                <a:rPr lang="en-US" dirty="0">
                  <a:solidFill>
                    <a:schemeClr val="bg1"/>
                  </a:solidFill>
                  <a:latin typeface="Century Gothic"/>
                  <a:cs typeface="Century Gothic"/>
                </a:rPr>
                <a:t>The World Wide Web</a:t>
              </a: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29768" y="1543432"/>
              <a:ext cx="654682" cy="654682"/>
            </a:xfrm>
            <a:prstGeom prst="rect">
              <a:avLst/>
            </a:prstGeom>
          </p:spPr>
        </p:pic>
      </p:grpSp>
      <p:sp>
        <p:nvSpPr>
          <p:cNvPr id="23" name="TextBox 22"/>
          <p:cNvSpPr txBox="1"/>
          <p:nvPr/>
        </p:nvSpPr>
        <p:spPr>
          <a:xfrm>
            <a:off x="2686807" y="1125872"/>
            <a:ext cx="2666108" cy="523216"/>
          </a:xfrm>
          <a:prstGeom prst="rect">
            <a:avLst/>
          </a:prstGeom>
          <a:noFill/>
        </p:spPr>
        <p:txBody>
          <a:bodyPr wrap="none" lIns="91437" tIns="45718" rIns="91437" bIns="45718" rtlCol="0">
            <a:spAutoFit/>
          </a:bodyPr>
          <a:lstStyle/>
          <a:p>
            <a:r>
              <a:rPr lang="en-US" sz="2800" dirty="0">
                <a:solidFill>
                  <a:srgbClr val="FFFFFF"/>
                </a:solidFill>
                <a:latin typeface="Century Gothic"/>
                <a:cs typeface="Century Gothic"/>
              </a:rPr>
              <a:t>Let’s Meet the</a:t>
            </a:r>
          </a:p>
        </p:txBody>
      </p:sp>
      <p:sp>
        <p:nvSpPr>
          <p:cNvPr id="24" name="TextBox 23"/>
          <p:cNvSpPr txBox="1"/>
          <p:nvPr/>
        </p:nvSpPr>
        <p:spPr>
          <a:xfrm>
            <a:off x="5735322" y="1131974"/>
            <a:ext cx="2414437" cy="523216"/>
          </a:xfrm>
          <a:prstGeom prst="rect">
            <a:avLst/>
          </a:prstGeom>
          <a:noFill/>
        </p:spPr>
        <p:txBody>
          <a:bodyPr wrap="none" lIns="91437" tIns="45718" rIns="91437" bIns="45718" rtlCol="0">
            <a:spAutoFit/>
          </a:bodyPr>
          <a:lstStyle/>
          <a:p>
            <a:r>
              <a:rPr lang="en-US" sz="2800" dirty="0">
                <a:solidFill>
                  <a:srgbClr val="FFFFFF"/>
                </a:solidFill>
                <a:latin typeface="Century Gothic"/>
                <a:cs typeface="Century Gothic"/>
              </a:rPr>
              <a:t>Class of 2016</a:t>
            </a:r>
          </a:p>
        </p:txBody>
      </p:sp>
      <p:grpSp>
        <p:nvGrpSpPr>
          <p:cNvPr id="12" name="Group 11"/>
          <p:cNvGrpSpPr/>
          <p:nvPr/>
        </p:nvGrpSpPr>
        <p:grpSpPr>
          <a:xfrm>
            <a:off x="1012738" y="3863509"/>
            <a:ext cx="6239799" cy="1213478"/>
            <a:chOff x="1012737" y="3641258"/>
            <a:chExt cx="6239799" cy="1213478"/>
          </a:xfrm>
        </p:grpSpPr>
        <p:grpSp>
          <p:nvGrpSpPr>
            <p:cNvPr id="22" name="Group 21"/>
            <p:cNvGrpSpPr/>
            <p:nvPr/>
          </p:nvGrpSpPr>
          <p:grpSpPr>
            <a:xfrm>
              <a:off x="1012737" y="3641258"/>
              <a:ext cx="6239799" cy="1213478"/>
              <a:chOff x="976876" y="4855011"/>
              <a:chExt cx="6239799" cy="1617970"/>
            </a:xfrm>
          </p:grpSpPr>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2679" y="5925961"/>
                <a:ext cx="1273996" cy="547020"/>
              </a:xfrm>
              <a:prstGeom prst="rect">
                <a:avLst/>
              </a:prstGeom>
            </p:spPr>
          </p:pic>
          <p:pic>
            <p:nvPicPr>
              <p:cNvPr id="7" name="Picture 6"/>
              <p:cNvPicPr>
                <a:picLocks noChangeAspect="1"/>
              </p:cNvPicPr>
              <p:nvPr/>
            </p:nvPicPr>
            <p:blipFill>
              <a:blip r:embed="rId6" cstate="screen">
                <a:lum bright="70000" contrast="-70000"/>
                <a:extLst>
                  <a:ext uri="{28A0092B-C50C-407E-A947-70E740481C1C}">
                    <a14:useLocalDpi xmlns:a14="http://schemas.microsoft.com/office/drawing/2010/main"/>
                  </a:ext>
                </a:extLst>
              </a:blip>
              <a:stretch>
                <a:fillRect/>
              </a:stretch>
            </p:blipFill>
            <p:spPr>
              <a:xfrm>
                <a:off x="5958959" y="4901750"/>
                <a:ext cx="1139228" cy="325985"/>
              </a:xfrm>
              <a:prstGeom prst="rect">
                <a:avLst/>
              </a:prstGeom>
            </p:spPr>
          </p:pic>
          <p:sp>
            <p:nvSpPr>
              <p:cNvPr id="8" name="TextBox 7"/>
              <p:cNvSpPr txBox="1"/>
              <p:nvPr/>
            </p:nvSpPr>
            <p:spPr>
              <a:xfrm>
                <a:off x="976876" y="4855011"/>
                <a:ext cx="4495141" cy="574516"/>
              </a:xfrm>
              <a:prstGeom prst="rect">
                <a:avLst/>
              </a:prstGeom>
              <a:noFill/>
            </p:spPr>
            <p:txBody>
              <a:bodyPr wrap="none" rtlCol="0">
                <a:spAutoFit/>
              </a:bodyPr>
              <a:lstStyle/>
              <a:p>
                <a:r>
                  <a:rPr lang="en-US" sz="2200" dirty="0">
                    <a:solidFill>
                      <a:schemeClr val="bg1"/>
                    </a:solidFill>
                    <a:latin typeface="Century Gothic"/>
                    <a:cs typeface="Century Gothic"/>
                  </a:rPr>
                  <a:t>Were born the </a:t>
                </a:r>
                <a:r>
                  <a:rPr lang="en-US" sz="2200" b="1" dirty="0">
                    <a:solidFill>
                      <a:schemeClr val="bg1"/>
                    </a:solidFill>
                    <a:latin typeface="Century Gothic"/>
                    <a:cs typeface="Century Gothic"/>
                  </a:rPr>
                  <a:t>SAME YEAR </a:t>
                </a:r>
                <a:r>
                  <a:rPr lang="en-US" sz="2200" dirty="0">
                    <a:solidFill>
                      <a:schemeClr val="bg1"/>
                    </a:solidFill>
                    <a:latin typeface="Century Gothic"/>
                    <a:cs typeface="Century Gothic"/>
                  </a:rPr>
                  <a:t>as… </a:t>
                </a:r>
              </a:p>
            </p:txBody>
          </p:sp>
        </p:grpSp>
        <p:pic>
          <p:nvPicPr>
            <p:cNvPr id="5122" name="Picture 2" descr="C:\Users\SIMON~1.HAL\AppData\Local\Temp\SNAGHTML1b521bf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35982" y="3948553"/>
              <a:ext cx="962123" cy="4567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608350" y="2827504"/>
            <a:ext cx="6207245" cy="609600"/>
            <a:chOff x="608350" y="1970254"/>
            <a:chExt cx="6207244" cy="609600"/>
          </a:xfrm>
        </p:grpSpPr>
        <p:sp>
          <p:nvSpPr>
            <p:cNvPr id="11" name="TextBox 10"/>
            <p:cNvSpPr txBox="1"/>
            <p:nvPr/>
          </p:nvSpPr>
          <p:spPr>
            <a:xfrm>
              <a:off x="608350" y="2060107"/>
              <a:ext cx="4886273" cy="430887"/>
            </a:xfrm>
            <a:prstGeom prst="rect">
              <a:avLst/>
            </a:prstGeom>
            <a:noFill/>
          </p:spPr>
          <p:txBody>
            <a:bodyPr wrap="none" rtlCol="0">
              <a:spAutoFit/>
            </a:bodyPr>
            <a:lstStyle/>
            <a:p>
              <a:r>
                <a:rPr lang="en-US" sz="2200" dirty="0">
                  <a:solidFill>
                    <a:srgbClr val="FFFFFF"/>
                  </a:solidFill>
                  <a:latin typeface="Century Gothic"/>
                  <a:cs typeface="Century Gothic"/>
                </a:rPr>
                <a:t>Are five (5) years </a:t>
              </a:r>
              <a:r>
                <a:rPr lang="en-US" sz="2200" b="1" dirty="0">
                  <a:solidFill>
                    <a:srgbClr val="FFFFFF"/>
                  </a:solidFill>
                  <a:latin typeface="Century Gothic"/>
                  <a:cs typeface="Century Gothic"/>
                </a:rPr>
                <a:t>YOUNGER </a:t>
              </a:r>
              <a:r>
                <a:rPr lang="en-US" sz="2200" dirty="0">
                  <a:solidFill>
                    <a:srgbClr val="FFFFFF"/>
                  </a:solidFill>
                  <a:latin typeface="Century Gothic"/>
                  <a:cs typeface="Century Gothic"/>
                </a:rPr>
                <a:t>than…</a:t>
              </a:r>
            </a:p>
          </p:txBody>
        </p:sp>
        <p:pic>
          <p:nvPicPr>
            <p:cNvPr id="5128" name="Picture 8" descr="C:\Users\SIMON~1.HAL\AppData\Local\Temp\SNAGHTML1b59996c.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929769" y="1970254"/>
              <a:ext cx="885825" cy="609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70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Képtalálat a következőre: „data prote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 name="Lekerekített téglalap 2"/>
          <p:cNvSpPr/>
          <p:nvPr/>
        </p:nvSpPr>
        <p:spPr>
          <a:xfrm>
            <a:off x="2639552" y="300291"/>
            <a:ext cx="3766341" cy="352424"/>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2000" b="1" dirty="0" smtClean="0"/>
              <a:t>Változó munkaerőpiaci igények</a:t>
            </a:r>
            <a:endParaRPr lang="hu-HU" sz="2000" b="1"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433" y="1027274"/>
            <a:ext cx="8360580" cy="5578760"/>
          </a:xfrm>
          <a:prstGeom prst="rect">
            <a:avLst/>
          </a:prstGeom>
        </p:spPr>
      </p:pic>
    </p:spTree>
    <p:extLst>
      <p:ext uri="{BB962C8B-B14F-4D97-AF65-F5344CB8AC3E}">
        <p14:creationId xmlns:p14="http://schemas.microsoft.com/office/powerpoint/2010/main" val="707612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Képtalálat a következőre: „data prote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 name="Lekerekített téglalap 2"/>
          <p:cNvSpPr/>
          <p:nvPr/>
        </p:nvSpPr>
        <p:spPr>
          <a:xfrm>
            <a:off x="2687051" y="287321"/>
            <a:ext cx="3766341" cy="352424"/>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2000" b="1" dirty="0" smtClean="0"/>
              <a:t>Változó munkaerőpiaci igények</a:t>
            </a:r>
            <a:endParaRPr lang="hu-HU" sz="2000" b="1"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509" y="1355386"/>
            <a:ext cx="7461427" cy="5361323"/>
          </a:xfrm>
          <a:prstGeom prst="rect">
            <a:avLst/>
          </a:prstGeom>
        </p:spPr>
      </p:pic>
    </p:spTree>
    <p:extLst>
      <p:ext uri="{BB962C8B-B14F-4D97-AF65-F5344CB8AC3E}">
        <p14:creationId xmlns:p14="http://schemas.microsoft.com/office/powerpoint/2010/main" val="225230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252919" y="1832087"/>
            <a:ext cx="8693942" cy="4452731"/>
          </a:xfrm>
          <a:prstGeom prst="rect">
            <a:avLst/>
          </a:prstGeom>
        </p:spPr>
      </p:pic>
      <p:sp>
        <p:nvSpPr>
          <p:cNvPr id="2" name="Téglalap 1"/>
          <p:cNvSpPr/>
          <p:nvPr/>
        </p:nvSpPr>
        <p:spPr>
          <a:xfrm>
            <a:off x="760871" y="1372766"/>
            <a:ext cx="2977033" cy="369332"/>
          </a:xfrm>
          <a:prstGeom prst="rect">
            <a:avLst/>
          </a:prstGeom>
        </p:spPr>
        <p:txBody>
          <a:bodyPr wrap="none">
            <a:spAutoFit/>
          </a:bodyPr>
          <a:lstStyle/>
          <a:p>
            <a:r>
              <a:rPr lang="hu-HU" b="1" dirty="0">
                <a:solidFill>
                  <a:schemeClr val="accent1">
                    <a:lumMod val="75000"/>
                  </a:schemeClr>
                </a:solidFill>
              </a:rPr>
              <a:t>DIGITÁLIS TRANSZFORMÁCIÓ</a:t>
            </a:r>
          </a:p>
        </p:txBody>
      </p:sp>
      <p:sp>
        <p:nvSpPr>
          <p:cNvPr id="7" name="Lekerekített téglalap 2"/>
          <p:cNvSpPr/>
          <p:nvPr/>
        </p:nvSpPr>
        <p:spPr>
          <a:xfrm>
            <a:off x="2603578" y="339202"/>
            <a:ext cx="3766341" cy="352424"/>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2000" b="1" dirty="0" smtClean="0"/>
              <a:t>Változó munkaerőpiaci igények</a:t>
            </a:r>
            <a:endParaRPr lang="hu-HU" sz="2000" b="1" dirty="0"/>
          </a:p>
        </p:txBody>
      </p:sp>
    </p:spTree>
    <p:extLst>
      <p:ext uri="{BB962C8B-B14F-4D97-AF65-F5344CB8AC3E}">
        <p14:creationId xmlns:p14="http://schemas.microsoft.com/office/powerpoint/2010/main" val="48114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wespeakcode_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0"/>
            <a:ext cx="9076765" cy="685800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2792" y="6462764"/>
            <a:ext cx="1337720" cy="395236"/>
          </a:xfrm>
          <a:prstGeom prst="rect">
            <a:avLst/>
          </a:prstGeom>
        </p:spPr>
      </p:pic>
    </p:spTree>
    <p:extLst>
      <p:ext uri="{BB962C8B-B14F-4D97-AF65-F5344CB8AC3E}">
        <p14:creationId xmlns:p14="http://schemas.microsoft.com/office/powerpoint/2010/main" val="496847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0" y="332656"/>
            <a:ext cx="1476000" cy="9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églalap 4"/>
          <p:cNvSpPr/>
          <p:nvPr/>
        </p:nvSpPr>
        <p:spPr>
          <a:xfrm>
            <a:off x="1476000" y="332656"/>
            <a:ext cx="7668000" cy="936000"/>
          </a:xfrm>
          <a:prstGeom prst="rect">
            <a:avLst/>
          </a:prstGeom>
          <a:gradFill>
            <a:gsLst>
              <a:gs pos="44000">
                <a:srgbClr val="F5F6FA"/>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Cím 1"/>
          <p:cNvSpPr txBox="1">
            <a:spLocks/>
          </p:cNvSpPr>
          <p:nvPr/>
        </p:nvSpPr>
        <p:spPr>
          <a:xfrm>
            <a:off x="1835696" y="229156"/>
            <a:ext cx="6696400"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2800" b="1" dirty="0"/>
              <a:t>Milyen irányban szeretnél továbbtanulni? Milyen szakmák érdekelnek? Informatika, </a:t>
            </a:r>
            <a:r>
              <a:rPr lang="hu-HU" sz="2800" b="1" dirty="0" err="1"/>
              <a:t>infokommunikáció</a:t>
            </a:r>
            <a:endParaRPr lang="en-US" sz="2800" b="1" dirty="0"/>
          </a:p>
          <a:p>
            <a:r>
              <a:rPr lang="hu-HU" sz="2800" dirty="0"/>
              <a:t>Bázis: Válaszadók, akik </a:t>
            </a:r>
            <a:r>
              <a:rPr lang="hu-HU" sz="2800" dirty="0" err="1"/>
              <a:t>továbbtanulnának</a:t>
            </a:r>
            <a:r>
              <a:rPr lang="hu-HU" sz="2800" dirty="0"/>
              <a:t> vagy még nem döntöttek (Total=1249)</a:t>
            </a:r>
            <a:endParaRPr lang="en-US" sz="2800" dirty="0"/>
          </a:p>
        </p:txBody>
      </p:sp>
      <p:pic>
        <p:nvPicPr>
          <p:cNvPr id="7" name="Kép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085" y="476672"/>
            <a:ext cx="1448597" cy="713725"/>
          </a:xfrm>
          <a:prstGeom prst="rect">
            <a:avLst/>
          </a:prstGeom>
        </p:spPr>
      </p:pic>
      <p:pic>
        <p:nvPicPr>
          <p:cNvPr id="8" name="Picture 7" descr="eskills 2015jpg.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21" y="6444924"/>
            <a:ext cx="734356" cy="413075"/>
          </a:xfrm>
          <a:prstGeom prst="rect">
            <a:avLst/>
          </a:prstGeom>
        </p:spPr>
      </p:pic>
      <p:graphicFrame>
        <p:nvGraphicFramePr>
          <p:cNvPr id="13" name="Diagram 49"/>
          <p:cNvGraphicFramePr/>
          <p:nvPr>
            <p:extLst/>
          </p:nvPr>
        </p:nvGraphicFramePr>
        <p:xfrm>
          <a:off x="770930" y="1844824"/>
          <a:ext cx="7761166" cy="439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05412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4573</TotalTime>
  <Words>1153</Words>
  <Application>Microsoft Macintosh PowerPoint</Application>
  <PresentationFormat>On-screen Show (4:3)</PresentationFormat>
  <Paragraphs>182</Paragraphs>
  <Slides>32</Slides>
  <Notes>10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5" baseType="lpstr">
      <vt:lpstr>Arial</vt:lpstr>
      <vt:lpstr>Arial Unicode MS</vt:lpstr>
      <vt:lpstr>Avenir LT Pro 45 Book</vt:lpstr>
      <vt:lpstr>Calibri</vt:lpstr>
      <vt:lpstr>Century Gothic</vt:lpstr>
      <vt:lpstr>Industry Book</vt:lpstr>
      <vt:lpstr>Mangal</vt:lpstr>
      <vt:lpstr>ＭＳ Ｐゴシック</vt:lpstr>
      <vt:lpstr>Segoe UI</vt:lpstr>
      <vt:lpstr>Segoe UI Light</vt:lpstr>
      <vt:lpstr>Wingdings</vt:lpstr>
      <vt:lpstr>Office Theme</vt:lpstr>
      <vt:lpstr>Worksheet</vt:lpstr>
      <vt:lpstr>PowerPoint Presentation</vt:lpstr>
      <vt:lpstr>Vigyázz a gyerekekre! Tolnai Antal írása – Taní-tani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tanítás mindennapi kihívásai</vt:lpstr>
      <vt:lpstr>Melyek a releváns kérdések az oktatásban?</vt:lpstr>
      <vt:lpstr>Szubjektivitás</vt:lpstr>
      <vt:lpstr>A szóbeli vizsga az „igazi”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Források</vt:lpstr>
      <vt:lpstr>PowerPoint Presentation</vt:lpstr>
    </vt:vector>
  </TitlesOfParts>
  <Company>BOTTOM LINE</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Vilmos Both</dc:creator>
  <cp:lastModifiedBy>Horváth Ádám</cp:lastModifiedBy>
  <cp:revision>223</cp:revision>
  <dcterms:created xsi:type="dcterms:W3CDTF">2015-03-16T21:34:10Z</dcterms:created>
  <dcterms:modified xsi:type="dcterms:W3CDTF">2017-05-24T07:07:18Z</dcterms:modified>
</cp:coreProperties>
</file>