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8" r:id="rId5"/>
    <p:sldMasterId id="2147483920" r:id="rId6"/>
  </p:sldMasterIdLst>
  <p:notesMasterIdLst>
    <p:notesMasterId r:id="rId34"/>
  </p:notesMasterIdLst>
  <p:handoutMasterIdLst>
    <p:handoutMasterId r:id="rId35"/>
  </p:handoutMasterIdLst>
  <p:sldIdLst>
    <p:sldId id="318" r:id="rId7"/>
    <p:sldId id="299" r:id="rId8"/>
    <p:sldId id="300" r:id="rId9"/>
    <p:sldId id="331" r:id="rId10"/>
    <p:sldId id="303" r:id="rId11"/>
    <p:sldId id="310" r:id="rId12"/>
    <p:sldId id="298" r:id="rId13"/>
    <p:sldId id="301" r:id="rId14"/>
    <p:sldId id="311" r:id="rId15"/>
    <p:sldId id="302" r:id="rId16"/>
    <p:sldId id="320" r:id="rId17"/>
    <p:sldId id="304" r:id="rId18"/>
    <p:sldId id="307" r:id="rId19"/>
    <p:sldId id="328" r:id="rId20"/>
    <p:sldId id="326" r:id="rId21"/>
    <p:sldId id="325" r:id="rId22"/>
    <p:sldId id="329" r:id="rId23"/>
    <p:sldId id="330" r:id="rId24"/>
    <p:sldId id="322" r:id="rId25"/>
    <p:sldId id="323" r:id="rId26"/>
    <p:sldId id="305" r:id="rId27"/>
    <p:sldId id="313" r:id="rId28"/>
    <p:sldId id="314" r:id="rId29"/>
    <p:sldId id="315" r:id="rId30"/>
    <p:sldId id="316" r:id="rId31"/>
    <p:sldId id="306" r:id="rId32"/>
    <p:sldId id="270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322D7EA-CFD4-4A06-8934-8C23641D7816}">
          <p14:sldIdLst>
            <p14:sldId id="318"/>
            <p14:sldId id="299"/>
            <p14:sldId id="300"/>
            <p14:sldId id="331"/>
            <p14:sldId id="303"/>
            <p14:sldId id="310"/>
            <p14:sldId id="298"/>
            <p14:sldId id="301"/>
            <p14:sldId id="311"/>
            <p14:sldId id="302"/>
            <p14:sldId id="320"/>
            <p14:sldId id="304"/>
            <p14:sldId id="307"/>
            <p14:sldId id="328"/>
            <p14:sldId id="326"/>
            <p14:sldId id="325"/>
            <p14:sldId id="329"/>
            <p14:sldId id="330"/>
            <p14:sldId id="322"/>
            <p14:sldId id="323"/>
            <p14:sldId id="305"/>
            <p14:sldId id="313"/>
            <p14:sldId id="314"/>
            <p14:sldId id="315"/>
            <p14:sldId id="316"/>
            <p14:sldId id="306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émeth Antal" initials="N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9BD"/>
    <a:srgbClr val="407A36"/>
    <a:srgbClr val="CC0099"/>
    <a:srgbClr val="F79646"/>
    <a:srgbClr val="FFCC66"/>
    <a:srgbClr val="FF00FF"/>
    <a:srgbClr val="4EA8B2"/>
    <a:srgbClr val="FFFFFF"/>
    <a:srgbClr val="3BA76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1017" autoAdjust="0"/>
  </p:normalViewPr>
  <p:slideViewPr>
    <p:cSldViewPr>
      <p:cViewPr varScale="1">
        <p:scale>
          <a:sx n="105" d="100"/>
          <a:sy n="105" d="100"/>
        </p:scale>
        <p:origin x="17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pinterr\AppData\Local\Microsoft\Windows\INetCache\Content.Outlook\64ZEIXUY\Diagram_int&#233;zm&#233;nyi%20k&#233;rv&#233;nyek_2017%20(002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nterr\AppData\Local\Microsoft\Windows\INetCache\Content.Outlook\64ZEIXUY\Diagram_szak&#233;rt&#337;i%20kirendel&#233;sek_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[Diagram_intézményi kérvények_2017 (002).xlsx]Munka2!Kimutatás2</c:name>
    <c:fmtId val="9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Összeg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Munka2!$A$2:$A$17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  <c:pt idx="13">
                  <c:v>26</c:v>
                </c:pt>
                <c:pt idx="14">
                  <c:v>32</c:v>
                </c:pt>
              </c:strCache>
            </c:strRef>
          </c:cat>
          <c:val>
            <c:numRef>
              <c:f>Munka2!$B$2:$B$17</c:f>
              <c:numCache>
                <c:formatCode>General</c:formatCode>
                <c:ptCount val="15"/>
                <c:pt idx="0">
                  <c:v>403</c:v>
                </c:pt>
                <c:pt idx="1">
                  <c:v>201</c:v>
                </c:pt>
                <c:pt idx="2">
                  <c:v>72</c:v>
                </c:pt>
                <c:pt idx="3">
                  <c:v>50</c:v>
                </c:pt>
                <c:pt idx="4">
                  <c:v>31</c:v>
                </c:pt>
                <c:pt idx="5">
                  <c:v>10</c:v>
                </c:pt>
                <c:pt idx="6">
                  <c:v>6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D-49CF-AE13-B960C6607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416760"/>
        <c:axId val="149412168"/>
      </c:barChart>
      <c:catAx>
        <c:axId val="149416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412168"/>
        <c:crosses val="autoZero"/>
        <c:auto val="1"/>
        <c:lblAlgn val="ctr"/>
        <c:lblOffset val="100"/>
        <c:noMultiLvlLbl val="0"/>
      </c:catAx>
      <c:valAx>
        <c:axId val="14941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416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[Diagram_szakértői kirendelések_2017 (002).xlsx]Munka2!Kimutatás12</c:name>
    <c:fmtId val="5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-5400000" spcFirstLastPara="1" vertOverflow="clip" horzOverflow="clip" vert="horz" wrap="square" lIns="38100" tIns="19050" rIns="38100" bIns="19050" anchor="ctr" anchorCtr="1">
              <a:spAutoFit/>
            </a:bodyPr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Összeg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Munka2!$A$2:$A$26</c:f>
              <c:strCach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strCache>
            </c:strRef>
          </c:cat>
          <c:val>
            <c:numRef>
              <c:f>Munka2!$B$2:$B$26</c:f>
              <c:numCache>
                <c:formatCode>General</c:formatCode>
                <c:ptCount val="24"/>
                <c:pt idx="0">
                  <c:v>179</c:v>
                </c:pt>
                <c:pt idx="1">
                  <c:v>13</c:v>
                </c:pt>
                <c:pt idx="2">
                  <c:v>91</c:v>
                </c:pt>
                <c:pt idx="3">
                  <c:v>435</c:v>
                </c:pt>
                <c:pt idx="4">
                  <c:v>861</c:v>
                </c:pt>
                <c:pt idx="5">
                  <c:v>774</c:v>
                </c:pt>
                <c:pt idx="6">
                  <c:v>839</c:v>
                </c:pt>
                <c:pt idx="7">
                  <c:v>488</c:v>
                </c:pt>
                <c:pt idx="8">
                  <c:v>309</c:v>
                </c:pt>
                <c:pt idx="9">
                  <c:v>238</c:v>
                </c:pt>
                <c:pt idx="10">
                  <c:v>151</c:v>
                </c:pt>
                <c:pt idx="11">
                  <c:v>125</c:v>
                </c:pt>
                <c:pt idx="12">
                  <c:v>94</c:v>
                </c:pt>
                <c:pt idx="13">
                  <c:v>81</c:v>
                </c:pt>
                <c:pt idx="14">
                  <c:v>56</c:v>
                </c:pt>
                <c:pt idx="15">
                  <c:v>42</c:v>
                </c:pt>
                <c:pt idx="16">
                  <c:v>36</c:v>
                </c:pt>
                <c:pt idx="17">
                  <c:v>31</c:v>
                </c:pt>
                <c:pt idx="18">
                  <c:v>28</c:v>
                </c:pt>
                <c:pt idx="19">
                  <c:v>42</c:v>
                </c:pt>
                <c:pt idx="20">
                  <c:v>28</c:v>
                </c:pt>
                <c:pt idx="21">
                  <c:v>23</c:v>
                </c:pt>
                <c:pt idx="22">
                  <c:v>7</c:v>
                </c:pt>
                <c:pt idx="2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D2-48F6-978E-D43EB96680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19621984"/>
        <c:axId val="419621592"/>
      </c:barChart>
      <c:catAx>
        <c:axId val="419621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19621592"/>
        <c:crosses val="autoZero"/>
        <c:auto val="1"/>
        <c:lblAlgn val="ctr"/>
        <c:lblOffset val="100"/>
        <c:noMultiLvlLbl val="0"/>
      </c:catAx>
      <c:valAx>
        <c:axId val="419621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962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[Diagram_szakértői kirendelések_2017.xlsx]Munka1!Kimutatás2</c:name>
    <c:fmtId val="6"/>
  </c:pivotSource>
  <c:chart>
    <c:autoTitleDeleted val="1"/>
    <c:pivotFmts>
      <c:pivotFmt>
        <c:idx val="0"/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7.1748842101960128E-2"/>
          <c:y val="9.760649087221096E-2"/>
          <c:w val="0.8890579203422454"/>
          <c:h val="0.767432985684091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Összeg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Munka1!$A$2:$A$16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15</c:v>
                </c:pt>
                <c:pt idx="13">
                  <c:v>16</c:v>
                </c:pt>
              </c:strCache>
            </c:strRef>
          </c:cat>
          <c:val>
            <c:numRef>
              <c:f>Munka1!$B$2:$B$16</c:f>
              <c:numCache>
                <c:formatCode>General</c:formatCode>
                <c:ptCount val="14"/>
                <c:pt idx="0">
                  <c:v>484</c:v>
                </c:pt>
                <c:pt idx="1">
                  <c:v>243</c:v>
                </c:pt>
                <c:pt idx="2">
                  <c:v>102</c:v>
                </c:pt>
                <c:pt idx="3">
                  <c:v>51</c:v>
                </c:pt>
                <c:pt idx="4">
                  <c:v>24</c:v>
                </c:pt>
                <c:pt idx="5">
                  <c:v>13</c:v>
                </c:pt>
                <c:pt idx="6">
                  <c:v>11</c:v>
                </c:pt>
                <c:pt idx="7">
                  <c:v>7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7-44CC-89A3-78DF3BF2E2F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503208"/>
        <c:axId val="225507800"/>
      </c:barChart>
      <c:catAx>
        <c:axId val="22550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5507800"/>
        <c:crosses val="autoZero"/>
        <c:auto val="1"/>
        <c:lblAlgn val="ctr"/>
        <c:lblOffset val="100"/>
        <c:noMultiLvlLbl val="0"/>
      </c:catAx>
      <c:valAx>
        <c:axId val="225507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25503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2F542E-A99A-4D7E-A23B-FC4554BF1FB0}" type="datetimeFigureOut">
              <a:rPr lang="hu-HU"/>
              <a:pPr>
                <a:defRPr/>
              </a:pPr>
              <a:t>2017. 06. 26.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577880-A2D8-4C1E-B0D6-26C155D0CFF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69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52E35F-1E96-443F-B70E-D20041ED7FF8}" type="datetimeFigureOut">
              <a:rPr lang="hu-HU"/>
              <a:pPr>
                <a:defRPr/>
              </a:pPr>
              <a:t>2017. 06. 26.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4CE82A-CC7F-4CB1-BC4F-3E3ACB1C612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57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486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340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1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7726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gerendas.janos@oh.gov.hu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CE82A-CC7F-4CB1-BC4F-3E3ACB1C6129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20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B3E73-9758-4708-9881-C17043F17D5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699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8BBD-6486-4E87-84C4-4E48284FD9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406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DC42-199F-421E-A3C2-F1DA48B9369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0166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8433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92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409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128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2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180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79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698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5E88-5BD3-4641-A1E8-12A0F299AFC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120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10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237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278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1CC51-F8E2-4196-B361-75D36A3C4DC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076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3BDEA-061F-4B08-BED2-17EF43A144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21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+mj-lt"/>
                <a:cs typeface="Arial" panose="020B0604020202020204" pitchFamily="34" charset="0"/>
              </a:defRPr>
            </a:lvl2pPr>
            <a:lvl3pPr>
              <a:defRPr>
                <a:latin typeface="+mj-lt"/>
                <a:cs typeface="Arial" panose="020B0604020202020204" pitchFamily="34" charset="0"/>
              </a:defRPr>
            </a:lvl3pPr>
            <a:lvl4pPr>
              <a:defRPr>
                <a:latin typeface="+mj-lt"/>
                <a:cs typeface="Arial" panose="020B0604020202020204" pitchFamily="34" charset="0"/>
              </a:defRPr>
            </a:lvl4pPr>
            <a:lvl5pPr>
              <a:defRPr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981E7-4FF2-4013-8B94-F656D663F0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108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232F3-9DB5-4BE9-AE28-FCA48F7E5DA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33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DBB73-B193-4F0B-B9E2-6F11B3D537C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830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074B-2AC0-450C-8A76-DE2AF0D6255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318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CB60-A07F-4713-9AD4-E14D25174A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736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BFBC-DF17-4201-B33F-2C8C0919241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98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3874F-D9C3-405D-86E7-84E0B9033CA2}" type="datetimeFigureOut">
              <a:rPr lang="hu-HU" smtClean="0"/>
              <a:t>2017. 06. 26.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B4C-6F9A-44B5-AA62-36F6BAFB3B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474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064896" cy="1894900"/>
          </a:xfrm>
        </p:spPr>
        <p:txBody>
          <a:bodyPr>
            <a:normAutofit/>
          </a:bodyPr>
          <a:lstStyle/>
          <a:p>
            <a:pPr algn="l"/>
            <a:r>
              <a:rPr lang="hu-H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Tanfelügyelet, önértékelés tapasztalatai</a:t>
            </a:r>
            <a:endParaRPr lang="hu-H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185534" cy="2754696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Gerendás János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főosztályvezető-helyettes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Oktatási Hivatal,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Tanügy-igazgatási és Köznevelési Hatósági Főosztály</a:t>
            </a:r>
            <a:endParaRPr lang="hu-HU" sz="2800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hu-HU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Budapest, 2017. </a:t>
            </a:r>
            <a:r>
              <a:rPr lang="hu-HU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június 29.</a:t>
            </a:r>
            <a:endParaRPr lang="hu-H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hu-H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KIR intézménytörzs, KIR személyi nyilvántartás adatainak </a:t>
            </a:r>
            <a:r>
              <a:rPr lang="hu-HU" sz="4000" b="1" kern="1200" dirty="0" smtClean="0">
                <a:solidFill>
                  <a:srgbClr val="002060"/>
                </a:solidFill>
              </a:rPr>
              <a:t>problémái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968552"/>
          </a:xfrm>
        </p:spPr>
        <p:txBody>
          <a:bodyPr>
            <a:normAutofit fontScale="92500" lnSpcReduction="20000"/>
          </a:bodyPr>
          <a:lstStyle/>
          <a:p>
            <a:r>
              <a:rPr lang="hu-HU" sz="4000" dirty="0" smtClean="0"/>
              <a:t>KIR Intézménytörzsben – a feladatellátási helynél nem jelölik, hogy az intézményegység</a:t>
            </a:r>
          </a:p>
          <a:p>
            <a:r>
              <a:rPr lang="hu-HU" sz="4000" dirty="0"/>
              <a:t>KIR Intézménytörzsben – a feladatellátási helynél nem jelölik, hogy az </a:t>
            </a:r>
            <a:r>
              <a:rPr lang="hu-HU" sz="4000" dirty="0" smtClean="0"/>
              <a:t>intézményegység, tagintézmény milyen feladatot lát el (ha több alapfeladatot lát el)</a:t>
            </a:r>
          </a:p>
          <a:p>
            <a:r>
              <a:rPr lang="hu-HU" sz="4000" dirty="0"/>
              <a:t>KIR Intézménytörzsben – KIR Személyi nyilvántartásban nincs összekötve az az adat, hogy az egyes tagintézményeknek, intézményegységeknek kik a vezetőjük </a:t>
            </a:r>
          </a:p>
          <a:p>
            <a:pPr marL="0" indent="0">
              <a:buNone/>
            </a:pPr>
            <a:endParaRPr lang="hu-HU" sz="2900" dirty="0" smtClean="0"/>
          </a:p>
        </p:txBody>
      </p:sp>
    </p:spTree>
    <p:extLst>
      <p:ext uri="{BB962C8B-B14F-4D97-AF65-F5344CB8AC3E}">
        <p14:creationId xmlns:p14="http://schemas.microsoft.com/office/powerpoint/2010/main" val="490453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KIR intézménytörzs, KIR személyi nyilvántartás adatainak </a:t>
            </a:r>
            <a:r>
              <a:rPr lang="hu-HU" sz="4000" b="1" kern="1200" dirty="0" smtClean="0">
                <a:solidFill>
                  <a:srgbClr val="002060"/>
                </a:solidFill>
              </a:rPr>
              <a:t>problémái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96855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KIR </a:t>
            </a:r>
            <a:r>
              <a:rPr lang="hu-HU" sz="3200" dirty="0"/>
              <a:t>személyi nyilvántartásban - vezetői megbízás adatai hiányosak vagy a vezetői megbízás kezdete-vége dátum elavult</a:t>
            </a:r>
          </a:p>
          <a:p>
            <a:r>
              <a:rPr lang="hu-HU" sz="3200" dirty="0"/>
              <a:t>KIR személyi nyilvántartásban - azoknál az intézményvezető-helyetteseknél, akik intézményegységet is vezetnek, csak a helyettesi beosztást jelölik, így nincs adat ahhoz, hogy számukra intézményvezetői (intézményegység-vezetői) ellenőrzést tudjunk szervezni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726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328" y="116632"/>
            <a:ext cx="8445624" cy="548680"/>
          </a:xfrm>
        </p:spPr>
        <p:txBody>
          <a:bodyPr>
            <a:noAutofit/>
          </a:bodyPr>
          <a:lstStyle/>
          <a:p>
            <a:pPr algn="ctr"/>
            <a:r>
              <a:rPr lang="hu-HU" sz="3600" b="1" kern="1200" dirty="0">
                <a:solidFill>
                  <a:srgbClr val="002060"/>
                </a:solidFill>
              </a:rPr>
              <a:t>Intézményi nehézségek és problémák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8216" y="1052736"/>
            <a:ext cx="8229600" cy="5865515"/>
          </a:xfrm>
        </p:spPr>
        <p:txBody>
          <a:bodyPr/>
          <a:lstStyle/>
          <a:p>
            <a:r>
              <a:rPr lang="hu-HU" sz="3000" dirty="0" smtClean="0"/>
              <a:t>Az intézményvezetői és intézményi tanfelügyelethez szükséges dokumentumok (pl. pedagógiai program, vezetői pályázat stb.) feltöltésének hiánya</a:t>
            </a:r>
          </a:p>
          <a:p>
            <a:r>
              <a:rPr lang="hu-HU" sz="3000" dirty="0" smtClean="0"/>
              <a:t>A tanfelügyeletet megelőző önértékelés hiánya vagy félbemaradt önértékelés</a:t>
            </a:r>
          </a:p>
          <a:p>
            <a:r>
              <a:rPr lang="hu-HU" sz="3000" dirty="0" smtClean="0"/>
              <a:t>Intézményi programok - kérelmek feladása (788 darab) kizárt időszakra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4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85698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>
                <a:solidFill>
                  <a:srgbClr val="002060"/>
                </a:solidFill>
              </a:rPr>
              <a:t>Intézmények feladott kérelmeinek </a:t>
            </a:r>
            <a:r>
              <a:rPr lang="hu-HU" sz="4000" b="1" dirty="0" smtClean="0">
                <a:solidFill>
                  <a:srgbClr val="002060"/>
                </a:solidFill>
              </a:rPr>
              <a:t>száma (összesen 788 db)</a:t>
            </a:r>
            <a:endParaRPr lang="hu-H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25495"/>
              </p:ext>
            </p:extLst>
          </p:nvPr>
        </p:nvGraphicFramePr>
        <p:xfrm>
          <a:off x="0" y="105273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885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Szakértői adatok </a:t>
            </a:r>
            <a:r>
              <a:rPr lang="hu-HU" b="1" dirty="0" smtClean="0">
                <a:solidFill>
                  <a:srgbClr val="002060"/>
                </a:solidFill>
              </a:rPr>
              <a:t>I</a:t>
            </a:r>
            <a:r>
              <a:rPr lang="hu-HU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052736"/>
            <a:ext cx="7886700" cy="4351338"/>
          </a:xfrm>
        </p:spPr>
        <p:txBody>
          <a:bodyPr>
            <a:normAutofit/>
          </a:bodyPr>
          <a:lstStyle/>
          <a:p>
            <a:r>
              <a:rPr lang="hu-HU" sz="4000" dirty="0" smtClean="0"/>
              <a:t>2016-ban aktív </a:t>
            </a:r>
            <a:r>
              <a:rPr lang="hu-HU" sz="4000" dirty="0"/>
              <a:t>szakértők </a:t>
            </a:r>
            <a:r>
              <a:rPr lang="hu-HU" sz="4000" dirty="0" smtClean="0"/>
              <a:t>létszáma: 4984 fő</a:t>
            </a:r>
          </a:p>
          <a:p>
            <a:r>
              <a:rPr lang="hu-HU" sz="4000" u="sng" dirty="0" smtClean="0"/>
              <a:t>2016</a:t>
            </a:r>
            <a:r>
              <a:rPr lang="hu-HU" sz="4000" u="sng" dirty="0"/>
              <a:t>. évben</a:t>
            </a:r>
            <a:r>
              <a:rPr lang="hu-HU" sz="4000" dirty="0"/>
              <a:t> megszervezett látogatások esetében (minősítés és tanfelügyelet egyben) a megvalósult megbízások </a:t>
            </a:r>
            <a:r>
              <a:rPr lang="hu-HU" sz="4000" dirty="0" smtClean="0"/>
              <a:t>száma: 32 856 db</a:t>
            </a:r>
            <a:endParaRPr lang="hu-HU" sz="4000" dirty="0"/>
          </a:p>
          <a:p>
            <a:r>
              <a:rPr lang="hu-HU" sz="4000" dirty="0"/>
              <a:t>Szakértői átlag: </a:t>
            </a:r>
            <a:r>
              <a:rPr lang="hu-HU" sz="4000" dirty="0" smtClean="0"/>
              <a:t>	</a:t>
            </a:r>
            <a:r>
              <a:rPr lang="hu-HU" sz="4000" b="1" dirty="0" smtClean="0"/>
              <a:t>6,75 db</a:t>
            </a:r>
            <a:endParaRPr lang="hu-HU" sz="4000" b="1" dirty="0"/>
          </a:p>
        </p:txBody>
      </p:sp>
    </p:spTree>
    <p:extLst>
      <p:ext uri="{BB962C8B-B14F-4D97-AF65-F5344CB8AC3E}">
        <p14:creationId xmlns:p14="http://schemas.microsoft.com/office/powerpoint/2010/main" val="3655319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06090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002060"/>
                </a:solidFill>
              </a:rPr>
              <a:t>Szakértői kirendelések száma </a:t>
            </a:r>
            <a:r>
              <a:rPr lang="hu-HU" sz="4000" b="1" dirty="0" smtClean="0">
                <a:solidFill>
                  <a:srgbClr val="002060"/>
                </a:solidFill>
              </a:rPr>
              <a:t>2016-ban</a:t>
            </a:r>
            <a:endParaRPr lang="hu-HU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372321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211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Szakértői adatok </a:t>
            </a:r>
            <a:r>
              <a:rPr lang="hu-HU" b="1" dirty="0" smtClean="0">
                <a:solidFill>
                  <a:srgbClr val="002060"/>
                </a:solidFill>
              </a:rPr>
              <a:t>II.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464496"/>
          </a:xfrm>
        </p:spPr>
        <p:txBody>
          <a:bodyPr>
            <a:normAutofit fontScale="92500" lnSpcReduction="10000"/>
          </a:bodyPr>
          <a:lstStyle/>
          <a:p>
            <a:r>
              <a:rPr lang="hu-HU" sz="4000" dirty="0"/>
              <a:t>Jelenleg aktív szakértők létszáma: 5010 </a:t>
            </a:r>
            <a:r>
              <a:rPr lang="hu-HU" sz="4000" dirty="0" smtClean="0"/>
              <a:t>fő</a:t>
            </a:r>
            <a:endParaRPr lang="hu-HU" sz="4000" u="sng" dirty="0" smtClean="0"/>
          </a:p>
          <a:p>
            <a:r>
              <a:rPr lang="hu-HU" sz="4000" u="sng" dirty="0" smtClean="0"/>
              <a:t>2017. </a:t>
            </a:r>
            <a:r>
              <a:rPr lang="hu-HU" sz="4000" dirty="0" smtClean="0"/>
              <a:t>évben (2017. 06. 22-ig) (</a:t>
            </a:r>
            <a:r>
              <a:rPr lang="hu-HU" sz="4000" dirty="0"/>
              <a:t>minősítés és tanfelügyelet egyben) a megvalósult </a:t>
            </a:r>
            <a:r>
              <a:rPr lang="hu-HU" sz="4000" dirty="0" smtClean="0"/>
              <a:t>látogatások száma: </a:t>
            </a:r>
            <a:r>
              <a:rPr lang="hu-HU" sz="4000" b="1" dirty="0" smtClean="0"/>
              <a:t>10 552 </a:t>
            </a:r>
            <a:r>
              <a:rPr lang="hu-HU" sz="4000" dirty="0" smtClean="0"/>
              <a:t>db</a:t>
            </a:r>
          </a:p>
          <a:p>
            <a:r>
              <a:rPr lang="hu-HU" sz="4000" dirty="0" smtClean="0"/>
              <a:t>Az eddig </a:t>
            </a:r>
            <a:r>
              <a:rPr lang="hu-HU" sz="4000" dirty="0"/>
              <a:t>elfogadott látogatások alapján a szakértők jelenlegi kirendeléseinek </a:t>
            </a:r>
            <a:r>
              <a:rPr lang="hu-HU" sz="4000" dirty="0" err="1"/>
              <a:t>össz</a:t>
            </a:r>
            <a:r>
              <a:rPr lang="hu-HU" sz="4000" dirty="0"/>
              <a:t> darabszáma : </a:t>
            </a:r>
            <a:r>
              <a:rPr lang="hu-HU" sz="4000" b="1" dirty="0"/>
              <a:t>35.933</a:t>
            </a:r>
            <a:r>
              <a:rPr lang="hu-HU" sz="4000" dirty="0"/>
              <a:t>  </a:t>
            </a:r>
            <a:r>
              <a:rPr lang="hu-HU" sz="4000" dirty="0" smtClean="0"/>
              <a:t>db</a:t>
            </a:r>
            <a:endParaRPr lang="hu-HU" sz="4000" dirty="0"/>
          </a:p>
          <a:p>
            <a:r>
              <a:rPr lang="hu-HU" sz="4000" dirty="0"/>
              <a:t>Szakértői átlag: </a:t>
            </a:r>
            <a:r>
              <a:rPr lang="hu-HU" sz="4000" b="1" dirty="0"/>
              <a:t>7,17</a:t>
            </a:r>
          </a:p>
          <a:p>
            <a:pPr marL="0" indent="0" algn="ctr">
              <a:buNone/>
            </a:pP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89898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4081" y="188640"/>
            <a:ext cx="833583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Szakértők POK szerinti megoszlása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935867"/>
              </p:ext>
            </p:extLst>
          </p:nvPr>
        </p:nvGraphicFramePr>
        <p:xfrm>
          <a:off x="21208" y="764704"/>
          <a:ext cx="9108504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4968">
                  <a:extLst>
                    <a:ext uri="{9D8B030D-6E8A-4147-A177-3AD203B41FA5}">
                      <a16:colId xmlns:a16="http://schemas.microsoft.com/office/drawing/2014/main" val="1714364216"/>
                    </a:ext>
                  </a:extLst>
                </a:gridCol>
                <a:gridCol w="2973536">
                  <a:extLst>
                    <a:ext uri="{9D8B030D-6E8A-4147-A177-3AD203B41FA5}">
                      <a16:colId xmlns:a16="http://schemas.microsoft.com/office/drawing/2014/main" val="1933233458"/>
                    </a:ext>
                  </a:extLst>
                </a:gridCol>
              </a:tblGrid>
              <a:tr h="308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500" dirty="0">
                          <a:effectLst/>
                        </a:rPr>
                        <a:t>POK</a:t>
                      </a:r>
                      <a:endParaRPr lang="hu-H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500" dirty="0">
                          <a:effectLst/>
                        </a:rPr>
                        <a:t>Aktív </a:t>
                      </a:r>
                      <a:r>
                        <a:rPr lang="hu-HU" sz="2500" dirty="0" smtClean="0">
                          <a:effectLst/>
                        </a:rPr>
                        <a:t>szakértők (fő)</a:t>
                      </a:r>
                      <a:endParaRPr lang="hu-H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88369987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Békéscsabai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205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4643234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500" dirty="0">
                          <a:effectLst/>
                        </a:rPr>
                        <a:t>Budapesti Pedagógiai Oktatási Központ</a:t>
                      </a:r>
                      <a:endParaRPr lang="hu-H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1216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503404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Debreceni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300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46373519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Egri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188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88678377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Győri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329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99061121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Kaposvári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287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5753296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Miskolci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396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35704746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Nyíregyházi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338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89669070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Pécsi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203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55387793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 dirty="0">
                          <a:effectLst/>
                        </a:rPr>
                        <a:t>Salgótarjáni Pedagógiai Oktatási Központ</a:t>
                      </a:r>
                      <a:endParaRPr lang="hu-H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87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87737404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Szegedi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515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87419871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Székesfehérvári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384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907068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Szolnoki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339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83803877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Zalaegerszeg Pedagógiai Oktatási Központ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>
                          <a:effectLst/>
                        </a:rPr>
                        <a:t>223</a:t>
                      </a:r>
                      <a:endParaRPr lang="hu-HU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99931902"/>
                  </a:ext>
                </a:extLst>
              </a:tr>
              <a:tr h="30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500" dirty="0">
                          <a:effectLst/>
                        </a:rPr>
                        <a:t>Összesen</a:t>
                      </a:r>
                      <a:endParaRPr lang="hu-H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500" dirty="0">
                          <a:effectLst/>
                        </a:rPr>
                        <a:t>5010</a:t>
                      </a:r>
                      <a:endParaRPr lang="hu-HU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4822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885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3828" y="4872"/>
            <a:ext cx="8407846" cy="687610"/>
          </a:xfrm>
        </p:spPr>
        <p:txBody>
          <a:bodyPr>
            <a:normAutofit/>
          </a:bodyPr>
          <a:lstStyle/>
          <a:p>
            <a:r>
              <a:rPr lang="hu-HU" sz="3800" b="1" dirty="0">
                <a:solidFill>
                  <a:srgbClr val="002060"/>
                </a:solidFill>
              </a:rPr>
              <a:t>Kirendelések POK szerinti megoszlása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907825"/>
              </p:ext>
            </p:extLst>
          </p:nvPr>
        </p:nvGraphicFramePr>
        <p:xfrm>
          <a:off x="7495" y="651168"/>
          <a:ext cx="9180511" cy="621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72200">
                  <a:extLst>
                    <a:ext uri="{9D8B030D-6E8A-4147-A177-3AD203B41FA5}">
                      <a16:colId xmlns:a16="http://schemas.microsoft.com/office/drawing/2014/main" val="3669980542"/>
                    </a:ext>
                  </a:extLst>
                </a:gridCol>
                <a:gridCol w="2808311">
                  <a:extLst>
                    <a:ext uri="{9D8B030D-6E8A-4147-A177-3AD203B41FA5}">
                      <a16:colId xmlns:a16="http://schemas.microsoft.com/office/drawing/2014/main" val="1861691113"/>
                    </a:ext>
                  </a:extLst>
                </a:gridCol>
              </a:tblGrid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POK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Kirendelések </a:t>
                      </a:r>
                      <a:r>
                        <a:rPr lang="hu-HU" sz="2400" dirty="0" err="1">
                          <a:effectLst/>
                        </a:rPr>
                        <a:t>össz</a:t>
                      </a:r>
                      <a:r>
                        <a:rPr lang="hu-HU" sz="2400" dirty="0">
                          <a:effectLst/>
                        </a:rPr>
                        <a:t> darabszáma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72626254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Békéscsabai Pedagógiai Oktatási Központ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1231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9740358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Budapesti Pedagógiai Oktatási Központ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9169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22421693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Debreceni Pedagógiai Oktatási Központ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1823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39682211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Egri Pedagógiai Oktatási Központ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1393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99109838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Győri Pedagógiai Oktatási Központ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2574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85797601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Kaposvári Pedagógiai Oktatási Központ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2288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85709925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Miskolci Pedagógiai Oktatási Központ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2760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45496756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Nyíregyházi Pedagógiai Oktatási Központ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2106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4414835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Pécsi Pedagógiai Oktatási Központ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1347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8873869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Salgótarjáni Pedagógiai Oktatási Központ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593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6864162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Szegedi Pedagógiai Oktatási Központ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3285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7114350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Székesfehérvári Pedagógiai Oktatási Központ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2968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69226367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Szolnoki Pedagógiai Oktatási Központ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2579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44014991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Zalaegerszeg Pedagógiai Oktatási Központ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1817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55320613"/>
                  </a:ext>
                </a:extLst>
              </a:tr>
              <a:tr h="2795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Összesen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35933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02776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436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8102" y="1340768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hu-HU" sz="3600" dirty="0" smtClean="0"/>
              <a:t>2017-ben eddig</a:t>
            </a:r>
          </a:p>
          <a:p>
            <a:r>
              <a:rPr lang="hu-HU" sz="3600" dirty="0" smtClean="0"/>
              <a:t>összesen </a:t>
            </a:r>
            <a:r>
              <a:rPr lang="hu-HU" sz="3600" b="1" dirty="0" smtClean="0"/>
              <a:t>2031 </a:t>
            </a:r>
            <a:r>
              <a:rPr lang="hu-HU" sz="3600" b="1" dirty="0"/>
              <a:t>db kérelmet adtak </a:t>
            </a:r>
            <a:r>
              <a:rPr lang="hu-HU" sz="3600" b="1" dirty="0" smtClean="0"/>
              <a:t>le a szakértők </a:t>
            </a:r>
            <a:endParaRPr lang="hu-HU" sz="3600" dirty="0" smtClean="0"/>
          </a:p>
          <a:p>
            <a:r>
              <a:rPr lang="hu-HU" sz="3600" dirty="0" smtClean="0"/>
              <a:t>összesen </a:t>
            </a:r>
            <a:r>
              <a:rPr lang="hu-HU" sz="3600" b="1" dirty="0" smtClean="0"/>
              <a:t>955 fő</a:t>
            </a:r>
            <a:r>
              <a:rPr lang="hu-HU" sz="3600" dirty="0" smtClean="0"/>
              <a:t> </a:t>
            </a:r>
            <a:r>
              <a:rPr lang="hu-HU" sz="3600" b="1" dirty="0" smtClean="0"/>
              <a:t>szakértő</a:t>
            </a:r>
            <a:r>
              <a:rPr lang="hu-HU" sz="3600" dirty="0" smtClean="0"/>
              <a:t> adott be kérelmet</a:t>
            </a:r>
          </a:p>
          <a:p>
            <a:r>
              <a:rPr lang="hu-HU" sz="3600" dirty="0" smtClean="0"/>
              <a:t>összesen </a:t>
            </a:r>
            <a:r>
              <a:rPr lang="hu-HU" sz="3600" b="1" dirty="0" smtClean="0"/>
              <a:t>477 </a:t>
            </a:r>
            <a:r>
              <a:rPr lang="hu-HU" sz="3600" b="1" dirty="0"/>
              <a:t>db kérelmet utasítottak </a:t>
            </a:r>
            <a:r>
              <a:rPr lang="hu-HU" sz="3600" b="1" dirty="0" smtClean="0"/>
              <a:t>el a POK-ok</a:t>
            </a:r>
            <a:endParaRPr lang="hu-HU" sz="3600" b="1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886700" cy="853977"/>
          </a:xfrm>
        </p:spPr>
        <p:txBody>
          <a:bodyPr>
            <a:normAutofit/>
          </a:bodyPr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Szakértői </a:t>
            </a:r>
            <a:r>
              <a:rPr lang="hu-HU" b="1" dirty="0" smtClean="0">
                <a:solidFill>
                  <a:srgbClr val="002060"/>
                </a:solidFill>
              </a:rPr>
              <a:t>adatok III.</a:t>
            </a:r>
            <a:endParaRPr lang="hu-H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7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Tanfelügyelet </a:t>
            </a:r>
            <a:r>
              <a:rPr lang="hu-HU" sz="4000" b="1" kern="1200" dirty="0" smtClean="0">
                <a:solidFill>
                  <a:srgbClr val="002060"/>
                </a:solidFill>
              </a:rPr>
              <a:t>– számokban I.</a:t>
            </a:r>
            <a:endParaRPr lang="hu-HU" sz="4000" b="1" kern="1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285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200" b="1" dirty="0" smtClean="0"/>
              <a:t>2015-ben</a:t>
            </a:r>
          </a:p>
          <a:p>
            <a:r>
              <a:rPr lang="hu-HU" sz="3200" dirty="0" smtClean="0"/>
              <a:t>Pedagógus: 2005</a:t>
            </a:r>
          </a:p>
          <a:p>
            <a:r>
              <a:rPr lang="hu-HU" sz="3200" dirty="0" smtClean="0"/>
              <a:t>Vezető: 23</a:t>
            </a:r>
          </a:p>
          <a:p>
            <a:r>
              <a:rPr lang="hu-HU" sz="3200" dirty="0" smtClean="0"/>
              <a:t>Intézmény: -</a:t>
            </a:r>
          </a:p>
          <a:p>
            <a:pPr marL="0" indent="0">
              <a:buNone/>
            </a:pPr>
            <a:r>
              <a:rPr lang="hu-HU" sz="3200" b="1" dirty="0" smtClean="0"/>
              <a:t>2016-ban</a:t>
            </a:r>
          </a:p>
          <a:p>
            <a:r>
              <a:rPr lang="hu-HU" sz="3200" dirty="0" smtClean="0"/>
              <a:t>Pedagógus: 1613 befejezett, </a:t>
            </a:r>
            <a:r>
              <a:rPr lang="hu-HU" sz="3200" dirty="0"/>
              <a:t>309 </a:t>
            </a:r>
            <a:r>
              <a:rPr lang="hu-HU" sz="3200" dirty="0" smtClean="0"/>
              <a:t>- az </a:t>
            </a:r>
            <a:r>
              <a:rPr lang="hu-HU" sz="3200" dirty="0"/>
              <a:t>ellenőrzés megvalósult, </a:t>
            </a:r>
            <a:r>
              <a:rPr lang="hu-HU" sz="3200" dirty="0" smtClean="0"/>
              <a:t>a fejlesztési terv feltöltésére vár</a:t>
            </a:r>
          </a:p>
          <a:p>
            <a:r>
              <a:rPr lang="hu-HU" sz="3200" dirty="0" smtClean="0"/>
              <a:t>Vezető: 960 befejezett, 241 </a:t>
            </a:r>
            <a:r>
              <a:rPr lang="hu-HU" sz="3200" dirty="0"/>
              <a:t>- az ellenőrzés megvalósult, a </a:t>
            </a:r>
            <a:r>
              <a:rPr lang="hu-HU" sz="3200" dirty="0" smtClean="0"/>
              <a:t>fejlesztési terv feltöltésére vár</a:t>
            </a:r>
          </a:p>
          <a:p>
            <a:r>
              <a:rPr lang="hu-HU" sz="3200" dirty="0" smtClean="0"/>
              <a:t>Intézmény: 7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6632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576064"/>
          </a:xfrm>
        </p:spPr>
        <p:txBody>
          <a:bodyPr>
            <a:normAutofit fontScale="90000"/>
          </a:bodyPr>
          <a:lstStyle/>
          <a:p>
            <a:pPr algn="ctr">
              <a:defRPr sz="1600" b="1" i="0" u="none" strike="noStrike" kern="120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hu-HU" sz="3600" b="1" dirty="0">
                <a:solidFill>
                  <a:srgbClr val="002060"/>
                </a:solidFill>
              </a:rPr>
              <a:t>Szakértők</a:t>
            </a:r>
            <a:r>
              <a:rPr lang="hu-HU" sz="2400" b="1" kern="1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 </a:t>
            </a:r>
            <a:r>
              <a:rPr lang="hu-HU" sz="3600" b="1" dirty="0">
                <a:solidFill>
                  <a:srgbClr val="002060"/>
                </a:solidFill>
                <a:ea typeface="+mn-ea"/>
                <a:cs typeface="+mn-cs"/>
              </a:rPr>
              <a:t>feladott kérelmeinek száma (2031 db)</a:t>
            </a:r>
            <a:endParaRPr lang="en-US" sz="3600" b="1" dirty="0">
              <a:solidFill>
                <a:srgbClr val="002060"/>
              </a:solidFill>
              <a:ea typeface="+mn-ea"/>
              <a:cs typeface="+mn-cs"/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81193"/>
              </p:ext>
            </p:extLst>
          </p:nvPr>
        </p:nvGraphicFramePr>
        <p:xfrm>
          <a:off x="179512" y="908720"/>
          <a:ext cx="871296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548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hu-HU" sz="4000" b="1" kern="1200" dirty="0" smtClean="0">
                <a:solidFill>
                  <a:srgbClr val="002060"/>
                </a:solidFill>
              </a:rPr>
              <a:t>Szakértői </a:t>
            </a:r>
            <a:r>
              <a:rPr lang="hu-HU" sz="4000" b="1" kern="1200" dirty="0">
                <a:solidFill>
                  <a:srgbClr val="002060"/>
                </a:solidFill>
              </a:rPr>
              <a:t>nehézségek és problémák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hu-HU" sz="3000" dirty="0" smtClean="0"/>
              <a:t>Pedagógus munkakörhöz kapcsolódó, pl.</a:t>
            </a:r>
            <a:br>
              <a:rPr lang="hu-HU" sz="3000" dirty="0" smtClean="0"/>
            </a:br>
            <a:r>
              <a:rPr lang="hu-HU" sz="3000" dirty="0" smtClean="0"/>
              <a:t>- érettségi feladat</a:t>
            </a:r>
            <a:br>
              <a:rPr lang="hu-HU" sz="3000" dirty="0" smtClean="0"/>
            </a:br>
            <a:r>
              <a:rPr lang="hu-HU" sz="3000" dirty="0" smtClean="0"/>
              <a:t>- iskolai programok</a:t>
            </a:r>
          </a:p>
          <a:p>
            <a:r>
              <a:rPr lang="hu-HU" sz="3000" dirty="0" smtClean="0"/>
              <a:t>Utazási</a:t>
            </a:r>
          </a:p>
          <a:p>
            <a:r>
              <a:rPr lang="hu-HU" sz="3000" dirty="0" smtClean="0"/>
              <a:t>Betegségekkel kapcsolatos</a:t>
            </a:r>
          </a:p>
          <a:p>
            <a:r>
              <a:rPr lang="hu-HU" sz="3000" dirty="0" smtClean="0"/>
              <a:t>Magán jellegű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687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7457"/>
            <a:ext cx="8686800" cy="963271"/>
          </a:xfrm>
        </p:spPr>
        <p:txBody>
          <a:bodyPr>
            <a:noAutofit/>
          </a:bodyPr>
          <a:lstStyle/>
          <a:p>
            <a:pPr algn="ctr"/>
            <a:r>
              <a:rPr lang="hu-HU" sz="3400" b="1" kern="1200" dirty="0">
                <a:solidFill>
                  <a:srgbClr val="002060"/>
                </a:solidFill>
              </a:rPr>
              <a:t>A látogatások szervezése során a szakértők érdekében figyelembe vett </a:t>
            </a:r>
            <a:r>
              <a:rPr lang="hu-HU" sz="3400" b="1" kern="1200" dirty="0" smtClean="0">
                <a:solidFill>
                  <a:srgbClr val="002060"/>
                </a:solidFill>
              </a:rPr>
              <a:t>szabályok I.</a:t>
            </a:r>
            <a:endParaRPr lang="hu-HU" sz="3400" b="1" kern="1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  <a:buNone/>
            </a:pPr>
            <a:r>
              <a:rPr lang="hu-HU" dirty="0" smtClean="0"/>
              <a:t>1. A </a:t>
            </a:r>
            <a:r>
              <a:rPr lang="hu-HU" dirty="0"/>
              <a:t>szakértők megadhatják a kiindulási településüket, amelynek nem kell megegyezni a munkahelyükkel. Amikor </a:t>
            </a:r>
            <a:r>
              <a:rPr lang="hu-HU" dirty="0" smtClean="0"/>
              <a:t>a szakértő </a:t>
            </a:r>
            <a:r>
              <a:rPr lang="hu-HU" dirty="0"/>
              <a:t>keresése során a szakértők várható utazási távolságát számítjuk, azt feltételezzük, hogy innen </a:t>
            </a:r>
            <a:r>
              <a:rPr lang="hu-HU" dirty="0" smtClean="0"/>
              <a:t>indulnak.</a:t>
            </a:r>
            <a:endParaRPr lang="hu-HU" dirty="0"/>
          </a:p>
          <a:p>
            <a:pPr marL="355600" indent="-355600">
              <a:spcAft>
                <a:spcPts val="600"/>
              </a:spcAft>
              <a:buNone/>
            </a:pPr>
            <a:r>
              <a:rPr lang="hu-HU" dirty="0" smtClean="0"/>
              <a:t>2. Szakértők </a:t>
            </a:r>
            <a:r>
              <a:rPr lang="hu-HU" dirty="0"/>
              <a:t>utazási </a:t>
            </a:r>
            <a:r>
              <a:rPr lang="hu-HU" dirty="0" smtClean="0"/>
              <a:t>távolságának </a:t>
            </a:r>
            <a:r>
              <a:rPr lang="hu-HU" dirty="0"/>
              <a:t>számításakor a közúti távolságot alkalmazzuk, nem légvonalbeli </a:t>
            </a:r>
            <a:r>
              <a:rPr lang="hu-HU" dirty="0" smtClean="0"/>
              <a:t>távolságot.</a:t>
            </a:r>
            <a:endParaRPr lang="hu-HU" dirty="0"/>
          </a:p>
          <a:p>
            <a:pPr marL="355600" indent="-355600">
              <a:buNone/>
            </a:pPr>
            <a:r>
              <a:rPr lang="hu-HU" dirty="0" smtClean="0"/>
              <a:t>3. A </a:t>
            </a:r>
            <a:r>
              <a:rPr lang="hu-HU" dirty="0"/>
              <a:t>szakértők előre jelezhetik, hogy melyik időszakokban nem tudnak munkát </a:t>
            </a:r>
            <a:r>
              <a:rPr lang="hu-HU" dirty="0" smtClean="0"/>
              <a:t>végezni (és a POK jóváhagyja), </a:t>
            </a:r>
            <a:r>
              <a:rPr lang="hu-HU" dirty="0"/>
              <a:t>ezekre nem </a:t>
            </a:r>
            <a:r>
              <a:rPr lang="hu-HU" dirty="0" smtClean="0"/>
              <a:t>szervezünk feladatot</a:t>
            </a:r>
            <a:r>
              <a:rPr lang="hu-HU" dirty="0"/>
              <a:t>. Erre az időszakra a kérelem benyújtásának pillanatától már nem szervez további feladatokat az </a:t>
            </a:r>
            <a:r>
              <a:rPr lang="hu-HU" dirty="0" smtClean="0"/>
              <a:t>algoritmus.</a:t>
            </a:r>
            <a:r>
              <a:rPr lang="hu-HU" sz="2500" dirty="0"/>
              <a:t/>
            </a:r>
            <a:br>
              <a:rPr lang="hu-HU" sz="2500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0190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171400"/>
            <a:ext cx="9036496" cy="1314400"/>
          </a:xfrm>
        </p:spPr>
        <p:txBody>
          <a:bodyPr/>
          <a:lstStyle/>
          <a:p>
            <a:pPr algn="ctr"/>
            <a:r>
              <a:rPr lang="hu-HU" sz="3200" b="1" kern="1200" dirty="0">
                <a:solidFill>
                  <a:srgbClr val="002060"/>
                </a:solidFill>
              </a:rPr>
              <a:t>A látogatások szervezése során a szakértők érdekében figyelembe vett </a:t>
            </a:r>
            <a:r>
              <a:rPr lang="hu-HU" sz="3200" b="1" kern="1200" dirty="0" smtClean="0">
                <a:solidFill>
                  <a:srgbClr val="002060"/>
                </a:solidFill>
              </a:rPr>
              <a:t>szabályok II.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496" y="980728"/>
            <a:ext cx="9108504" cy="5688632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  <a:buNone/>
            </a:pPr>
            <a:r>
              <a:rPr lang="hu-HU" dirty="0" smtClean="0"/>
              <a:t>4. A </a:t>
            </a:r>
            <a:r>
              <a:rPr lang="hu-HU" dirty="0"/>
              <a:t>szakértők jelezhetnek összeférhetetlenséget intézményekkel és személyekkel is. </a:t>
            </a:r>
            <a:r>
              <a:rPr lang="hu-HU" dirty="0" smtClean="0"/>
              <a:t>Jóváhagyás esetén </a:t>
            </a:r>
            <a:r>
              <a:rPr lang="hu-HU" dirty="0"/>
              <a:t>a kérelem benyújtásának pillanatától már nem szervezünk </a:t>
            </a:r>
            <a:r>
              <a:rPr lang="hu-HU" dirty="0" smtClean="0"/>
              <a:t>ilyen látogatásokat.</a:t>
            </a:r>
          </a:p>
          <a:p>
            <a:pPr marL="355600" indent="-355600">
              <a:spcAft>
                <a:spcPts val="600"/>
              </a:spcAft>
              <a:buNone/>
            </a:pPr>
            <a:r>
              <a:rPr lang="hu-HU" dirty="0" smtClean="0"/>
              <a:t>5. A </a:t>
            </a:r>
            <a:r>
              <a:rPr lang="hu-HU" dirty="0"/>
              <a:t>szakértők jelezhetik adott településről, hogy ide nem áll módjukba </a:t>
            </a:r>
            <a:r>
              <a:rPr lang="hu-HU" dirty="0" smtClean="0"/>
              <a:t>elutazni (rendkívül indokolt esetben tudjuk elfogadni).</a:t>
            </a:r>
          </a:p>
          <a:p>
            <a:pPr marL="355600" indent="-355600">
              <a:spcAft>
                <a:spcPts val="600"/>
              </a:spcAft>
              <a:buNone/>
            </a:pPr>
            <a:r>
              <a:rPr lang="hu-HU" dirty="0" smtClean="0"/>
              <a:t>6. Szakértők </a:t>
            </a:r>
            <a:r>
              <a:rPr lang="hu-HU" dirty="0"/>
              <a:t>kiválasztásakor nem csak a távolságot vesszük figyelembe, hanem a szakértők terheltségét. Ha a közel lakó szakértő már az évre jóval több látogatást kapott, mint a távolabb lakó, akkor inkább a távolabb lakót </a:t>
            </a:r>
            <a:r>
              <a:rPr lang="hu-HU" dirty="0" smtClean="0"/>
              <a:t>jelöljük ki, </a:t>
            </a:r>
            <a:r>
              <a:rPr lang="hu-HU" dirty="0"/>
              <a:t>hogy a terhelés minél egyenletesebb legyen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8645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496" y="5760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hu-HU" sz="3600" b="1" kern="1200" dirty="0">
                <a:solidFill>
                  <a:srgbClr val="002060"/>
                </a:solidFill>
              </a:rPr>
              <a:t>A látogatások szervezése során a szakértők érdekében figyelembe vett szabályok </a:t>
            </a:r>
            <a:r>
              <a:rPr lang="hu-HU" sz="3600" b="1" kern="1200" dirty="0" smtClean="0">
                <a:solidFill>
                  <a:srgbClr val="002060"/>
                </a:solidFill>
              </a:rPr>
              <a:t>III.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700808"/>
            <a:ext cx="9108504" cy="4977403"/>
          </a:xfrm>
        </p:spPr>
        <p:txBody>
          <a:bodyPr/>
          <a:lstStyle/>
          <a:p>
            <a:pPr marL="355600" indent="-355600">
              <a:buNone/>
            </a:pPr>
            <a:r>
              <a:rPr lang="hu-HU" sz="3000" dirty="0" smtClean="0"/>
              <a:t>7. A </a:t>
            </a:r>
            <a:r>
              <a:rPr lang="hu-HU" sz="3000" dirty="0"/>
              <a:t>szakértőknek a hosszabb utazást további munkaórák jóváírásával kompenzáljuk. Ha egy szakértő a látogatások jellemző helyszínétől távolabb lakik, így általában többet kell utaznia, akkor neki kevesebb feladatot osztunk </a:t>
            </a:r>
            <a:r>
              <a:rPr lang="hu-HU" sz="3000" dirty="0" smtClean="0"/>
              <a:t>ki.</a:t>
            </a:r>
            <a:endParaRPr lang="hu-HU" sz="3000" dirty="0"/>
          </a:p>
          <a:p>
            <a:pPr marL="355600" indent="-355600">
              <a:buNone/>
            </a:pPr>
            <a:r>
              <a:rPr lang="hu-HU" sz="3000" dirty="0" smtClean="0"/>
              <a:t>8. Ha </a:t>
            </a:r>
            <a:r>
              <a:rPr lang="hu-HU" sz="3000" dirty="0"/>
              <a:t>a látogatás nem teljesíthető </a:t>
            </a:r>
            <a:r>
              <a:rPr lang="hu-HU" sz="3000" dirty="0" smtClean="0"/>
              <a:t>egy napon </a:t>
            </a:r>
            <a:r>
              <a:rPr lang="hu-HU" sz="3000" dirty="0"/>
              <a:t>belül, akkor a szakértői feladatért további 8 óra munkavégzést írunk jóvá.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0184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b="1" kern="1200" dirty="0">
                <a:solidFill>
                  <a:srgbClr val="002060"/>
                </a:solidFill>
              </a:rPr>
              <a:t>A látogatások szervezése során a szakértők érdekében figyelembe vett szabályok </a:t>
            </a:r>
            <a:r>
              <a:rPr lang="hu-HU" sz="3600" b="1" kern="1200" dirty="0" smtClean="0">
                <a:solidFill>
                  <a:srgbClr val="002060"/>
                </a:solidFill>
              </a:rPr>
              <a:t>IV.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507288" cy="4065315"/>
          </a:xfrm>
        </p:spPr>
        <p:txBody>
          <a:bodyPr/>
          <a:lstStyle/>
          <a:p>
            <a:pPr marL="355600" indent="-355600">
              <a:buNone/>
            </a:pPr>
            <a:r>
              <a:rPr lang="hu-HU" sz="3000" dirty="0"/>
              <a:t>9. Ha egy intézményvezető szakértő is egyben, akkor évi maximum 50 óra erejéig az intézményi delegáltként végzett feladatokat beszámítjuk szakértői munkavégzésnek.</a:t>
            </a:r>
          </a:p>
          <a:p>
            <a:pPr marL="355600" indent="-355600">
              <a:buNone/>
            </a:pPr>
            <a:r>
              <a:rPr lang="hu-HU" sz="3000" dirty="0"/>
              <a:t>10. A kirendelések első publikálásakor minden szakértőnek havi egy szakértői napra nem osztunk kirendelést</a:t>
            </a:r>
            <a:r>
              <a:rPr lang="hu-HU" sz="3000" dirty="0" smtClean="0"/>
              <a:t>. (Csak indokolt esetben tértünk el ettől.)</a:t>
            </a:r>
            <a:endParaRPr lang="hu-HU" sz="3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0981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80728"/>
          </a:xfrm>
        </p:spPr>
        <p:txBody>
          <a:bodyPr>
            <a:noAutofit/>
          </a:bodyPr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Informatikai háttér </a:t>
            </a:r>
            <a:r>
              <a:rPr lang="hu-HU" sz="4000" b="1" kern="1200" dirty="0" smtClean="0">
                <a:solidFill>
                  <a:srgbClr val="002060"/>
                </a:solidFill>
              </a:rPr>
              <a:t>alkalmazásának </a:t>
            </a:r>
            <a:r>
              <a:rPr lang="hu-HU" sz="4000" b="1" kern="1200" dirty="0">
                <a:solidFill>
                  <a:srgbClr val="002060"/>
                </a:solidFill>
              </a:rPr>
              <a:t>nehézségei és problémái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hu-HU" sz="3000" dirty="0" smtClean="0"/>
              <a:t>Jogosultságok kiosztása</a:t>
            </a:r>
          </a:p>
          <a:p>
            <a:r>
              <a:rPr lang="hu-HU" sz="3000" dirty="0" err="1" smtClean="0"/>
              <a:t>Validálás</a:t>
            </a:r>
            <a:r>
              <a:rPr lang="hu-HU" sz="3000" dirty="0" smtClean="0"/>
              <a:t> (KIR-</a:t>
            </a:r>
            <a:r>
              <a:rPr lang="hu-HU" sz="3000" dirty="0" err="1" smtClean="0"/>
              <a:t>validáció</a:t>
            </a:r>
            <a:r>
              <a:rPr lang="hu-HU" sz="3000" dirty="0" smtClean="0"/>
              <a:t>, Mesterjelszó-</a:t>
            </a:r>
            <a:r>
              <a:rPr lang="hu-HU" sz="3000" dirty="0" err="1" smtClean="0"/>
              <a:t>validáció</a:t>
            </a:r>
            <a:r>
              <a:rPr lang="hu-HU" sz="3000" dirty="0" smtClean="0"/>
              <a:t>)</a:t>
            </a:r>
          </a:p>
          <a:p>
            <a:r>
              <a:rPr lang="hu-HU" sz="3000" dirty="0" smtClean="0"/>
              <a:t>Több jogosultság esetén a megfelelő jogosultság használata</a:t>
            </a:r>
          </a:p>
          <a:p>
            <a:r>
              <a:rPr lang="hu-HU" sz="3000" dirty="0" smtClean="0"/>
              <a:t>Informatikában való jártasság hiánya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4532732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1916832"/>
            <a:ext cx="7560840" cy="1325563"/>
          </a:xfrm>
        </p:spPr>
        <p:txBody>
          <a:bodyPr/>
          <a:lstStyle/>
          <a:p>
            <a:pPr algn="ctr"/>
            <a:r>
              <a:rPr lang="hu-HU" b="1" dirty="0">
                <a:solidFill>
                  <a:srgbClr val="002060"/>
                </a:solidFill>
              </a:rPr>
              <a:t>Köszönöm szépen a </a:t>
            </a:r>
            <a:r>
              <a:rPr lang="hu-HU" b="1" dirty="0" smtClean="0">
                <a:solidFill>
                  <a:srgbClr val="002060"/>
                </a:solidFill>
              </a:rPr>
              <a:t>figyelmet!</a:t>
            </a:r>
            <a:endParaRPr lang="hu-H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36096" y="4951621"/>
            <a:ext cx="31341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gerendas.janos@oh.gov.hu</a:t>
            </a:r>
          </a:p>
        </p:txBody>
      </p:sp>
    </p:spTree>
    <p:extLst>
      <p:ext uri="{BB962C8B-B14F-4D97-AF65-F5344CB8AC3E}">
        <p14:creationId xmlns:p14="http://schemas.microsoft.com/office/powerpoint/2010/main" val="203583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Tanfelügyelet </a:t>
            </a:r>
            <a:r>
              <a:rPr lang="hu-HU" sz="4000" b="1" kern="1200" dirty="0" smtClean="0">
                <a:solidFill>
                  <a:srgbClr val="002060"/>
                </a:solidFill>
              </a:rPr>
              <a:t>– számokban II.</a:t>
            </a:r>
            <a:endParaRPr lang="hu-HU" sz="4000" b="1" kern="1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92696"/>
            <a:ext cx="8507288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2017-ben</a:t>
            </a:r>
          </a:p>
          <a:p>
            <a:r>
              <a:rPr lang="hu-HU" dirty="0" smtClean="0"/>
              <a:t>Pedagógus: -</a:t>
            </a:r>
          </a:p>
          <a:p>
            <a:r>
              <a:rPr lang="hu-HU" dirty="0" smtClean="0"/>
              <a:t>Vezető: 1266 befejezett folyamat, 786 esetben a látogatás megtörtént, de a fejlesztési terv még nem került feltöltésre, 338 elindított vagy folyamatban lévő</a:t>
            </a:r>
          </a:p>
          <a:p>
            <a:r>
              <a:rPr lang="hu-HU" dirty="0" smtClean="0"/>
              <a:t>Intézmény: 3 lefolytatott ellenőrzés, 1933 tervezett ellenőrzés</a:t>
            </a:r>
          </a:p>
          <a:p>
            <a:pPr marL="0" indent="0">
              <a:buNone/>
            </a:pPr>
            <a:r>
              <a:rPr lang="hu-HU" b="1" dirty="0" smtClean="0"/>
              <a:t>2018-ban (tervezet)</a:t>
            </a:r>
          </a:p>
          <a:p>
            <a:r>
              <a:rPr lang="hu-HU" dirty="0" smtClean="0"/>
              <a:t>Pedagógus: -</a:t>
            </a:r>
            <a:endParaRPr lang="hu-HU" dirty="0"/>
          </a:p>
          <a:p>
            <a:r>
              <a:rPr lang="hu-HU" dirty="0" smtClean="0"/>
              <a:t>Vezető: 2936 </a:t>
            </a:r>
            <a:endParaRPr lang="hu-HU" dirty="0"/>
          </a:p>
          <a:p>
            <a:r>
              <a:rPr lang="hu-HU" dirty="0" smtClean="0"/>
              <a:t>Intézmény: 3912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177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1224136"/>
          </a:xfrm>
        </p:spPr>
        <p:txBody>
          <a:bodyPr>
            <a:normAutofit/>
          </a:bodyPr>
          <a:lstStyle/>
          <a:p>
            <a:pPr algn="ctr"/>
            <a:r>
              <a:rPr lang="hu-HU" sz="6000" b="1" dirty="0" smtClean="0">
                <a:solidFill>
                  <a:srgbClr val="002060"/>
                </a:solidFill>
              </a:rPr>
              <a:t>Tapasztalat</a:t>
            </a:r>
            <a:endParaRPr lang="hu-HU" sz="6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Az ellenőrzött személyek előzetesen tartanak az ellenőrzéstől, idegenkednek tőle</a:t>
            </a:r>
          </a:p>
          <a:p>
            <a:r>
              <a:rPr lang="hu-HU" sz="4000" dirty="0" smtClean="0"/>
              <a:t>Az ellenőrzést pozitívan élik meg, utólag örülnek pedagógiai munkájuk pozitív megerősítésének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577652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Önértékelés </a:t>
            </a:r>
            <a:r>
              <a:rPr lang="hu-HU" sz="4000" b="1" kern="1200" dirty="0" smtClean="0">
                <a:solidFill>
                  <a:srgbClr val="002060"/>
                </a:solidFill>
              </a:rPr>
              <a:t>– számokban</a:t>
            </a:r>
            <a:endParaRPr lang="hu-HU" sz="4000" b="1" kern="1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192688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2016-ban</a:t>
            </a:r>
          </a:p>
          <a:p>
            <a:r>
              <a:rPr lang="hu-HU" dirty="0" smtClean="0"/>
              <a:t>Pedagógus: 2277 befejezett folyamat, 885 félbehagyott</a:t>
            </a:r>
          </a:p>
          <a:p>
            <a:r>
              <a:rPr lang="hu-HU" dirty="0" smtClean="0"/>
              <a:t>Vezető: 673 befejezett folyamat, 450 félbehagyott</a:t>
            </a:r>
          </a:p>
          <a:p>
            <a:r>
              <a:rPr lang="hu-HU" dirty="0" smtClean="0"/>
              <a:t>Intézmény: 17 befejezett folyamat, 29 félbehagyott</a:t>
            </a:r>
          </a:p>
          <a:p>
            <a:pPr marL="0" indent="0">
              <a:buNone/>
            </a:pPr>
            <a:r>
              <a:rPr lang="hu-HU" b="1" dirty="0" smtClean="0"/>
              <a:t>2017-ben</a:t>
            </a:r>
          </a:p>
          <a:p>
            <a:r>
              <a:rPr lang="hu-HU" dirty="0" smtClean="0"/>
              <a:t>Pedagógus: 3364 befejezett folyamat, 4052 elindított/folyamatban lévő</a:t>
            </a:r>
            <a:endParaRPr lang="hu-HU" dirty="0"/>
          </a:p>
          <a:p>
            <a:r>
              <a:rPr lang="hu-HU" dirty="0" smtClean="0"/>
              <a:t>Vezető: 525 befejezett folyamat, 1279 elindított/folyamatban lévő</a:t>
            </a:r>
            <a:endParaRPr lang="hu-HU" dirty="0"/>
          </a:p>
          <a:p>
            <a:r>
              <a:rPr lang="hu-HU" dirty="0" smtClean="0"/>
              <a:t>Intézmény: 27 befejezett folyamat, 195 elindított/folyamatban lévő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1496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Tanfelügyelet – Önértékelés összevetés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773978"/>
              </p:ext>
            </p:extLst>
          </p:nvPr>
        </p:nvGraphicFramePr>
        <p:xfrm>
          <a:off x="-1" y="1556793"/>
          <a:ext cx="9108505" cy="3744414"/>
        </p:xfrm>
        <a:graphic>
          <a:graphicData uri="http://schemas.openxmlformats.org/drawingml/2006/table">
            <a:tbl>
              <a:tblPr/>
              <a:tblGrid>
                <a:gridCol w="1133540">
                  <a:extLst>
                    <a:ext uri="{9D8B030D-6E8A-4147-A177-3AD203B41FA5}">
                      <a16:colId xmlns:a16="http://schemas.microsoft.com/office/drawing/2014/main" val="3680490"/>
                    </a:ext>
                  </a:extLst>
                </a:gridCol>
                <a:gridCol w="1278221">
                  <a:extLst>
                    <a:ext uri="{9D8B030D-6E8A-4147-A177-3AD203B41FA5}">
                      <a16:colId xmlns:a16="http://schemas.microsoft.com/office/drawing/2014/main" val="2495087930"/>
                    </a:ext>
                  </a:extLst>
                </a:gridCol>
                <a:gridCol w="1264038">
                  <a:extLst>
                    <a:ext uri="{9D8B030D-6E8A-4147-A177-3AD203B41FA5}">
                      <a16:colId xmlns:a16="http://schemas.microsoft.com/office/drawing/2014/main" val="3172929072"/>
                    </a:ext>
                  </a:extLst>
                </a:gridCol>
                <a:gridCol w="1358176">
                  <a:extLst>
                    <a:ext uri="{9D8B030D-6E8A-4147-A177-3AD203B41FA5}">
                      <a16:colId xmlns:a16="http://schemas.microsoft.com/office/drawing/2014/main" val="3080365105"/>
                    </a:ext>
                  </a:extLst>
                </a:gridCol>
                <a:gridCol w="1358176">
                  <a:extLst>
                    <a:ext uri="{9D8B030D-6E8A-4147-A177-3AD203B41FA5}">
                      <a16:colId xmlns:a16="http://schemas.microsoft.com/office/drawing/2014/main" val="2193252904"/>
                    </a:ext>
                  </a:extLst>
                </a:gridCol>
                <a:gridCol w="1399387">
                  <a:extLst>
                    <a:ext uri="{9D8B030D-6E8A-4147-A177-3AD203B41FA5}">
                      <a16:colId xmlns:a16="http://schemas.microsoft.com/office/drawing/2014/main" val="1615486885"/>
                    </a:ext>
                  </a:extLst>
                </a:gridCol>
                <a:gridCol w="1316967">
                  <a:extLst>
                    <a:ext uri="{9D8B030D-6E8A-4147-A177-3AD203B41FA5}">
                      <a16:colId xmlns:a16="http://schemas.microsoft.com/office/drawing/2014/main" val="2604074889"/>
                    </a:ext>
                  </a:extLst>
                </a:gridCol>
              </a:tblGrid>
              <a:tr h="1557896">
                <a:tc>
                  <a:txBody>
                    <a:bodyPr/>
                    <a:lstStyle/>
                    <a:p>
                      <a:pPr algn="l" fontAlgn="b"/>
                      <a:r>
                        <a:rPr lang="hu-HU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444" marR="8444" marT="84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Tanfelü-gyelet</a:t>
                      </a:r>
                      <a:r>
                        <a:rPr lang="hu-H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hu-HU" sz="23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Intézményvezető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Önérté-kelés</a:t>
                      </a:r>
                      <a:r>
                        <a:rPr lang="hu-H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23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Intézményvezető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Tanfelü-gyelet</a:t>
                      </a:r>
                      <a:r>
                        <a:rPr lang="hu-H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2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Intézmény</a:t>
                      </a:r>
                      <a:endParaRPr lang="hu-HU" sz="23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Önérté-kelés</a:t>
                      </a:r>
                      <a:r>
                        <a:rPr lang="hu-H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23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Intézmény</a:t>
                      </a:r>
                      <a:endParaRPr lang="hu-HU" sz="23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Tanfelü-gyelet</a:t>
                      </a:r>
                      <a:r>
                        <a:rPr lang="hu-HU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23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Pedagó-gus</a:t>
                      </a:r>
                      <a:endParaRPr lang="hu-HU" sz="23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Önérté-kelés</a:t>
                      </a:r>
                      <a:r>
                        <a:rPr lang="hu-HU" sz="2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u-HU" sz="23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Pedagó-gus</a:t>
                      </a:r>
                      <a:endParaRPr lang="hu-HU" sz="23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30365"/>
                  </a:ext>
                </a:extLst>
              </a:tr>
              <a:tr h="1093259">
                <a:tc>
                  <a:txBody>
                    <a:bodyPr/>
                    <a:lstStyle/>
                    <a:p>
                      <a:pPr algn="l" fontAlgn="ctr"/>
                      <a:r>
                        <a:rPr lang="hu-H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2016. évi eljárások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1201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1123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1922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3162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42027"/>
                  </a:ext>
                </a:extLst>
              </a:tr>
              <a:tr h="1093259">
                <a:tc>
                  <a:txBody>
                    <a:bodyPr/>
                    <a:lstStyle/>
                    <a:p>
                      <a:pPr algn="l" fontAlgn="ctr"/>
                      <a:r>
                        <a:rPr lang="hu-HU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2017. évi eljárások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2490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1804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1936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7416</a:t>
                      </a:r>
                    </a:p>
                  </a:txBody>
                  <a:tcPr marL="8444" marR="8444" marT="8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48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34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A </a:t>
            </a:r>
            <a:r>
              <a:rPr lang="hu-HU" sz="4000" b="1" kern="1200" dirty="0" err="1">
                <a:solidFill>
                  <a:srgbClr val="002060"/>
                </a:solidFill>
              </a:rPr>
              <a:t>tanfelügyeleti</a:t>
            </a:r>
            <a:r>
              <a:rPr lang="hu-HU" sz="4000" b="1" kern="1200" dirty="0">
                <a:solidFill>
                  <a:srgbClr val="002060"/>
                </a:solidFill>
              </a:rPr>
              <a:t> terv megvalósításának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64187"/>
          </a:xfrm>
        </p:spPr>
        <p:txBody>
          <a:bodyPr/>
          <a:lstStyle/>
          <a:p>
            <a:r>
              <a:rPr lang="hu-HU" sz="3000" dirty="0" smtClean="0"/>
              <a:t>Az összerendelés jogszabályi és szakmai feltételeinek való megfelelés</a:t>
            </a:r>
          </a:p>
          <a:p>
            <a:r>
              <a:rPr lang="hu-HU" sz="3000" dirty="0" smtClean="0"/>
              <a:t>KIR intézménytörzs, KIR személyi nyilvántartás adatainak problémái</a:t>
            </a:r>
          </a:p>
          <a:p>
            <a:r>
              <a:rPr lang="hu-HU" sz="3000" dirty="0" smtClean="0"/>
              <a:t>Nehézségek és problémák az:</a:t>
            </a:r>
          </a:p>
          <a:p>
            <a:pPr marL="0" indent="0">
              <a:buNone/>
            </a:pPr>
            <a:r>
              <a:rPr lang="hu-HU" sz="3000" dirty="0" smtClean="0"/>
              <a:t>	- Intézményi,</a:t>
            </a:r>
          </a:p>
          <a:p>
            <a:pPr marL="0" indent="0">
              <a:buNone/>
            </a:pPr>
            <a:r>
              <a:rPr lang="hu-HU" sz="3000" dirty="0" smtClean="0"/>
              <a:t>	- Szakértői oldalon, </a:t>
            </a:r>
          </a:p>
          <a:p>
            <a:pPr marL="0" indent="0">
              <a:buNone/>
            </a:pPr>
            <a:r>
              <a:rPr lang="hu-HU" sz="3000" dirty="0" smtClean="0"/>
              <a:t>	- Informatikai háttér alkalmazása során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707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Az összerendelés jogszabályi és szakmai feltételeinek való </a:t>
            </a:r>
            <a:r>
              <a:rPr lang="hu-HU" sz="4000" b="1" kern="1200" dirty="0" smtClean="0">
                <a:solidFill>
                  <a:srgbClr val="002060"/>
                </a:solidFill>
              </a:rPr>
              <a:t>megfelelés I.</a:t>
            </a:r>
            <a:r>
              <a:rPr lang="hu-HU" sz="4000" b="1" kern="1200" dirty="0">
                <a:solidFill>
                  <a:srgbClr val="002060"/>
                </a:solidFill>
              </a:rPr>
              <a:t/>
            </a:r>
            <a:br>
              <a:rPr lang="hu-HU" sz="4000" b="1" kern="1200" dirty="0">
                <a:solidFill>
                  <a:srgbClr val="002060"/>
                </a:solidFill>
              </a:rPr>
            </a:br>
            <a:endParaRPr lang="hu-HU" sz="4000" b="1" kern="1200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27816" y="1196752"/>
            <a:ext cx="9144000" cy="4968552"/>
          </a:xfrm>
          <a:noFill/>
        </p:spPr>
        <p:txBody>
          <a:bodyPr>
            <a:normAutofit lnSpcReduction="10000"/>
          </a:bodyPr>
          <a:lstStyle/>
          <a:p>
            <a:r>
              <a:rPr lang="hu-HU" sz="3200" dirty="0" smtClean="0"/>
              <a:t>Pedagógus ellenőrzése – az érintett pedagógussal azonos munkakörben és intézménytípusban szerzett legalább 5 éves szakmai gyakorlat</a:t>
            </a:r>
          </a:p>
          <a:p>
            <a:r>
              <a:rPr lang="hu-HU" sz="3200" dirty="0" smtClean="0"/>
              <a:t>Intézményvezető ellenőrzése – az érintett intézményvezetővel azonos intézménytípusban szerzett legalább 5 éves szakmai gyakorlat + egyik szakértő intézményvezető vagy van 5 éves intézményvezetői tapasztalata abban az intézménytípusban</a:t>
            </a:r>
          </a:p>
          <a:p>
            <a:r>
              <a:rPr lang="hu-HU" sz="3200" dirty="0" smtClean="0"/>
              <a:t>Intézmény ellenőrzése  - adott intézménytípusban szerzett legalább 5 éves szakmai gyakorlat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690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kern="1200" dirty="0">
                <a:solidFill>
                  <a:srgbClr val="002060"/>
                </a:solidFill>
              </a:rPr>
              <a:t>Az összerendelés jogszabályi és szakmai feltételeinek való megfelelés </a:t>
            </a:r>
            <a:r>
              <a:rPr lang="hu-HU" sz="4000" b="1" kern="1200" dirty="0" smtClean="0">
                <a:solidFill>
                  <a:srgbClr val="002060"/>
                </a:solidFill>
              </a:rPr>
              <a:t>II.</a:t>
            </a:r>
            <a:r>
              <a:rPr lang="hu-HU" sz="4800" b="1" kern="1200" dirty="0">
                <a:solidFill>
                  <a:srgbClr val="002060"/>
                </a:solidFill>
              </a:rPr>
              <a:t/>
            </a:r>
            <a:br>
              <a:rPr lang="hu-HU" sz="4800" b="1" kern="1200" dirty="0">
                <a:solidFill>
                  <a:srgbClr val="00206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noFill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sz="2700" dirty="0" smtClean="0"/>
              <a:t>Egyházi fenntartású intézményben folyó ellenőrzést csak egyház által jóváhagyott listán szereplő szakértők végezhetnek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700" dirty="0" smtClean="0"/>
              <a:t>Nemzetiségi intézményben folyó ellenőrzést a nemzetiség nyelvét beszélő szakértő vezetheti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700" dirty="0" smtClean="0"/>
              <a:t>Alternatív nevelés-oktatást folytató intézmény intézményellenőrzésekor az egyik szakértő az adott alternatív nevelés-oktatási módszer területén legalább 5 éves szakmai gyakorlattal kell, hogy rendelkezzen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700" dirty="0" smtClean="0"/>
              <a:t>Felsőoktatási intézmények gyakorló intézményeinek intézményellenőrzésében, intézményvezető ellenőrzésében egyik szakértő gyakorló intézményben szerzett legalább 5 éves szakmai gyakorlattal kell, hogy rendelkezzen</a:t>
            </a:r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4162870851"/>
      </p:ext>
    </p:extLst>
  </p:cSld>
  <p:clrMapOvr>
    <a:masterClrMapping/>
  </p:clrMapOvr>
</p:sld>
</file>

<file path=ppt/theme/theme1.xml><?xml version="1.0" encoding="utf-8"?>
<a:theme xmlns:a="http://schemas.openxmlformats.org/drawingml/2006/main" name="Téma1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éma1" id="{9DCAC95D-307E-46BE-AFFC-17F964AB9747}" vid="{DC3DF3E4-0B4E-46EB-8B4C-B16441952398}"/>
    </a:ext>
  </a:extLst>
</a:theme>
</file>

<file path=ppt/theme/theme2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_prezentacio_sablon_alap.potx [Írásvédett]" id="{3966D538-4A87-4381-85FA-9C7633D9063C}" vid="{2156F2A8-6FBA-4C2D-B3FA-6B7C95A56C4B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3A31BCF02CD1147A797C06A0EC047C6" ma:contentTypeVersion="2" ma:contentTypeDescription="Új dokumentum létrehozása." ma:contentTypeScope="" ma:versionID="35c3b02466a13777cc8df04c2175910b">
  <xsd:schema xmlns:xsd="http://www.w3.org/2001/XMLSchema" xmlns:xs="http://www.w3.org/2001/XMLSchema" xmlns:p="http://schemas.microsoft.com/office/2006/metadata/properties" xmlns:ns2="8a866707-41e7-4207-aa93-2b9142105529" targetNamespace="http://schemas.microsoft.com/office/2006/metadata/properties" ma:root="true" ma:fieldsID="02f78947ce9ee1c1cbf2b32bce8f4b2d" ns2:_="">
    <xsd:import namespace="8a866707-41e7-4207-aa93-2b914210552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66707-41e7-4207-aa93-2b914210552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a866707-41e7-4207-aa93-2b9142105529">DKRHMUXQC7D2-493810551-9</_dlc_DocId>
    <_dlc_DocIdUrl xmlns="8a866707-41e7-4207-aa93-2b9142105529">
      <Url>https://intranet.oh.gov.hu/bie/_layouts/15/DocIdRedir.aspx?ID=DKRHMUXQC7D2-493810551-9</Url>
      <Description>DKRHMUXQC7D2-493810551-9</Description>
    </_dlc_DocIdUrl>
  </documentManagement>
</p:properties>
</file>

<file path=customXml/itemProps1.xml><?xml version="1.0" encoding="utf-8"?>
<ds:datastoreItem xmlns:ds="http://schemas.openxmlformats.org/officeDocument/2006/customXml" ds:itemID="{61D9773A-DA6A-4033-8662-2260D513B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866707-41e7-4207-aa93-2b91421055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E38F5C-134C-4552-BFCC-ACF0D602A6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ABD12F-70C6-4071-9089-1757E8018DA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107F634-AB65-47A8-A684-AA1CBB559B9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a866707-41e7-4207-aa93-2b914210552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7694</TotalTime>
  <Words>1254</Words>
  <Application>Microsoft Office PowerPoint</Application>
  <PresentationFormat>Diavetítés a képernyőre (4:3 oldalarány)</PresentationFormat>
  <Paragraphs>203</Paragraphs>
  <Slides>27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Téma1</vt:lpstr>
      <vt:lpstr>Office-téma</vt:lpstr>
      <vt:lpstr>Tanfelügyelet, önértékelés tapasztalatai</vt:lpstr>
      <vt:lpstr>Tanfelügyelet – számokban I.</vt:lpstr>
      <vt:lpstr>Tanfelügyelet – számokban II.</vt:lpstr>
      <vt:lpstr>Tapasztalat</vt:lpstr>
      <vt:lpstr>Önértékelés – számokban</vt:lpstr>
      <vt:lpstr>Tanfelügyelet – Önértékelés összevetés</vt:lpstr>
      <vt:lpstr>A tanfelügyeleti terv megvalósításának nehézségei</vt:lpstr>
      <vt:lpstr>Az összerendelés jogszabályi és szakmai feltételeinek való megfelelés I. </vt:lpstr>
      <vt:lpstr>Az összerendelés jogszabályi és szakmai feltételeinek való megfelelés II. </vt:lpstr>
      <vt:lpstr>KIR intézménytörzs, KIR személyi nyilvántartás adatainak problémái </vt:lpstr>
      <vt:lpstr>KIR intézménytörzs, KIR személyi nyilvántartás adatainak problémái </vt:lpstr>
      <vt:lpstr>Intézményi nehézségek és problémák</vt:lpstr>
      <vt:lpstr>Intézmények feladott kérelmeinek száma (összesen 788 db)</vt:lpstr>
      <vt:lpstr>Szakértői adatok I.</vt:lpstr>
      <vt:lpstr>Szakértői kirendelések száma 2016-ban</vt:lpstr>
      <vt:lpstr>Szakértői adatok II.</vt:lpstr>
      <vt:lpstr>Szakértők POK szerinti megoszlása</vt:lpstr>
      <vt:lpstr>Kirendelések POK szerinti megoszlása</vt:lpstr>
      <vt:lpstr>Szakértői adatok III.</vt:lpstr>
      <vt:lpstr>Szakértők feladott kérelmeinek száma (2031 db)</vt:lpstr>
      <vt:lpstr>Szakértői nehézségek és problémák</vt:lpstr>
      <vt:lpstr>A látogatások szervezése során a szakértők érdekében figyelembe vett szabályok I.</vt:lpstr>
      <vt:lpstr>A látogatások szervezése során a szakértők érdekében figyelembe vett szabályok II.</vt:lpstr>
      <vt:lpstr>A látogatások szervezése során a szakértők érdekében figyelembe vett szabályok III.</vt:lpstr>
      <vt:lpstr>A látogatások szervezése során a szakértők érdekében figyelembe vett szabályok IV.</vt:lpstr>
      <vt:lpstr>Informatikai háttér alkalmazásának nehézségei és problémái</vt:lpstr>
      <vt:lpstr>Köszönöm szépen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CsehB</dc:creator>
  <cp:lastModifiedBy>Gerendás János</cp:lastModifiedBy>
  <cp:revision>504</cp:revision>
  <dcterms:created xsi:type="dcterms:W3CDTF">2011-02-27T14:02:30Z</dcterms:created>
  <dcterms:modified xsi:type="dcterms:W3CDTF">2017-06-26T06:29:56Z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0x01010063A31BCF02CD1147A797C06A0EC047C6</vt:lpwstr>
  </property>
  <property fmtid="{D5CDD505-2E9C-101B-9397-08002B2CF9AE}" pid="3" name="_dlc_DocIdItemGuid">
    <vt:lpwstr>c44a1c3c-e425-4e21-b751-9058a32658c7</vt:lpwstr>
  </property>
</Properties>
</file>