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311" r:id="rId7"/>
    <p:sldId id="312" r:id="rId8"/>
    <p:sldId id="301" r:id="rId9"/>
    <p:sldId id="300" r:id="rId10"/>
    <p:sldId id="302" r:id="rId11"/>
    <p:sldId id="304" r:id="rId12"/>
    <p:sldId id="306" r:id="rId13"/>
    <p:sldId id="307" r:id="rId14"/>
    <p:sldId id="308" r:id="rId15"/>
    <p:sldId id="284" r:id="rId16"/>
    <p:sldId id="267" r:id="rId17"/>
    <p:sldId id="309" r:id="rId18"/>
    <p:sldId id="315" r:id="rId19"/>
    <p:sldId id="316" r:id="rId20"/>
    <p:sldId id="310" r:id="rId21"/>
    <p:sldId id="298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évtelen szakasz" id="{12FDD825-970B-4BCE-B3C4-FEB59C343611}">
          <p14:sldIdLst>
            <p14:sldId id="256"/>
            <p14:sldId id="311"/>
            <p14:sldId id="312"/>
            <p14:sldId id="301"/>
            <p14:sldId id="300"/>
            <p14:sldId id="302"/>
            <p14:sldId id="304"/>
            <p14:sldId id="306"/>
            <p14:sldId id="307"/>
            <p14:sldId id="308"/>
            <p14:sldId id="284"/>
            <p14:sldId id="267"/>
            <p14:sldId id="309"/>
            <p14:sldId id="315"/>
            <p14:sldId id="316"/>
            <p14:sldId id="310"/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0413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2017.06.29.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0840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2017.06.29.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5383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756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2017.06.29.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3559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2017.06.29.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0957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2017.06.29.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1571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2017.06.29.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0646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2017.06.29.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9515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2017.06.29.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8684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2017.06.29.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6067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3874F-D9C3-405D-86E7-84E0B9033CA2}" type="datetimeFigureOut">
              <a:rPr lang="hu-HU" smtClean="0"/>
              <a:t>2017.06.29.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954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73723" y="330508"/>
            <a:ext cx="8295703" cy="1894900"/>
          </a:xfrm>
        </p:spPr>
        <p:txBody>
          <a:bodyPr>
            <a:normAutofit/>
          </a:bodyPr>
          <a:lstStyle/>
          <a:p>
            <a:r>
              <a:rPr lang="hu-H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„Az akarat nem elég; tenni is kell.”</a:t>
            </a:r>
            <a:br>
              <a:rPr lang="hu-H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Goethe</a:t>
            </a:r>
            <a:r>
              <a:rPr lang="hu-H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78804" y="2996108"/>
            <a:ext cx="8185534" cy="2754696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Az Oktatási Hivatal szervezési tapasztalatai a Mesterpedagógus </a:t>
            </a:r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és kutatótanár minősítési </a:t>
            </a:r>
            <a:r>
              <a:rPr lang="hu-H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eljárásról</a:t>
            </a:r>
            <a:r>
              <a:rPr lang="hu-H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hu-H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Marosi Katalin</a:t>
            </a:r>
            <a:endParaRPr lang="hu-HU" sz="2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Sonkád, </a:t>
            </a:r>
            <a:r>
              <a:rPr lang="hu-HU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2017. </a:t>
            </a:r>
            <a:r>
              <a:rPr lang="hu-HU" sz="2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hu-HU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únius 26. </a:t>
            </a:r>
            <a:endParaRPr lang="hu-HU" sz="2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317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2017. március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468192"/>
            <a:ext cx="7886700" cy="4708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b="1" dirty="0" smtClean="0"/>
              <a:t>Szakértők feladatvállalása kiemelkedő</a:t>
            </a:r>
          </a:p>
          <a:p>
            <a:pPr>
              <a:buFontTx/>
              <a:buChar char="-"/>
            </a:pPr>
            <a:r>
              <a:rPr lang="hu-HU" dirty="0" smtClean="0"/>
              <a:t>Megbízások teljesítése (208 szakértő bevonása)</a:t>
            </a:r>
          </a:p>
          <a:p>
            <a:pPr>
              <a:buFontTx/>
              <a:buChar char="-"/>
            </a:pPr>
            <a:r>
              <a:rPr lang="hu-HU" dirty="0" smtClean="0"/>
              <a:t>Távoli kirendelések elfogadása (210 esetben)</a:t>
            </a:r>
          </a:p>
          <a:p>
            <a:pPr>
              <a:buFontTx/>
              <a:buChar char="-"/>
            </a:pPr>
            <a:r>
              <a:rPr lang="hu-HU" dirty="0" smtClean="0"/>
              <a:t>Havi 4-5 megbízás teljesítése</a:t>
            </a:r>
          </a:p>
          <a:p>
            <a:pPr>
              <a:buFontTx/>
              <a:buChar char="-"/>
            </a:pPr>
            <a:r>
              <a:rPr lang="hu-HU" dirty="0" smtClean="0"/>
              <a:t>Szakértői napon kívüli megbízás teljesítése</a:t>
            </a:r>
          </a:p>
          <a:p>
            <a:pPr>
              <a:buFontTx/>
              <a:buChar char="-"/>
            </a:pPr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Köszönet!</a:t>
            </a:r>
          </a:p>
        </p:txBody>
      </p:sp>
    </p:spTree>
    <p:extLst>
      <p:ext uri="{BB962C8B-B14F-4D97-AF65-F5344CB8AC3E}">
        <p14:creationId xmlns:p14="http://schemas.microsoft.com/office/powerpoint/2010/main" val="205945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églalap 116"/>
          <p:cNvSpPr/>
          <p:nvPr/>
        </p:nvSpPr>
        <p:spPr>
          <a:xfrm>
            <a:off x="8024532" y="866559"/>
            <a:ext cx="994778" cy="50504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6" name="Téglalap 115"/>
          <p:cNvSpPr/>
          <p:nvPr/>
        </p:nvSpPr>
        <p:spPr>
          <a:xfrm>
            <a:off x="650495" y="871867"/>
            <a:ext cx="7201698" cy="50451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0" name="Lekerekített téglalap 59"/>
          <p:cNvSpPr/>
          <p:nvPr/>
        </p:nvSpPr>
        <p:spPr>
          <a:xfrm>
            <a:off x="3249784" y="4999942"/>
            <a:ext cx="1441518" cy="54761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2771" tIns="11386" rIns="22771" bIns="113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endParaRPr lang="hu-HU" sz="697" dirty="0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61" name="Lekerekített téglalap 60"/>
          <p:cNvSpPr/>
          <p:nvPr/>
        </p:nvSpPr>
        <p:spPr>
          <a:xfrm>
            <a:off x="3262685" y="4506718"/>
            <a:ext cx="1475975" cy="4851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2771" tIns="11386" rIns="22771" bIns="113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endParaRPr lang="hu-HU" sz="697" dirty="0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62" name="Szövegdoboz 61"/>
          <p:cNvSpPr txBox="1"/>
          <p:nvPr/>
        </p:nvSpPr>
        <p:spPr>
          <a:xfrm>
            <a:off x="4188142" y="841377"/>
            <a:ext cx="1345172" cy="348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1667" dirty="0">
                <a:solidFill>
                  <a:prstClr val="black"/>
                </a:solidFill>
                <a:latin typeface="Calibri" panose="020F0502020204030204"/>
                <a:cs typeface="+mn-cs"/>
              </a:rPr>
              <a:t>VÉDÉS NAPJA</a:t>
            </a:r>
          </a:p>
        </p:txBody>
      </p:sp>
      <p:cxnSp>
        <p:nvCxnSpPr>
          <p:cNvPr id="63" name="Egyenes összekötő 62"/>
          <p:cNvCxnSpPr/>
          <p:nvPr/>
        </p:nvCxnSpPr>
        <p:spPr>
          <a:xfrm flipV="1">
            <a:off x="2810674" y="1120908"/>
            <a:ext cx="0" cy="479607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 flipH="1" flipV="1">
            <a:off x="671862" y="1120907"/>
            <a:ext cx="13274" cy="479607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Szövegdoboz 64"/>
          <p:cNvSpPr txBox="1"/>
          <p:nvPr/>
        </p:nvSpPr>
        <p:spPr>
          <a:xfrm>
            <a:off x="262762" y="866559"/>
            <a:ext cx="974433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1345" dirty="0">
                <a:solidFill>
                  <a:prstClr val="black"/>
                </a:solidFill>
                <a:latin typeface="Calibri" panose="020F0502020204030204"/>
                <a:cs typeface="+mn-cs"/>
              </a:rPr>
              <a:t>30.nap </a:t>
            </a:r>
            <a:r>
              <a:rPr lang="hu-HU" sz="1096" dirty="0">
                <a:solidFill>
                  <a:prstClr val="black"/>
                </a:solidFill>
                <a:latin typeface="Calibri" panose="020F0502020204030204"/>
                <a:cs typeface="+mn-cs"/>
                <a:sym typeface="Wingdings" panose="05000000000000000000" pitchFamily="2" charset="2"/>
              </a:rPr>
              <a:t></a:t>
            </a:r>
            <a:endParaRPr lang="hu-HU" sz="1345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cxnSp>
        <p:nvCxnSpPr>
          <p:cNvPr id="66" name="Egyenes összekötő 65"/>
          <p:cNvCxnSpPr/>
          <p:nvPr/>
        </p:nvCxnSpPr>
        <p:spPr>
          <a:xfrm>
            <a:off x="685136" y="2597348"/>
            <a:ext cx="2125539" cy="3503"/>
          </a:xfrm>
          <a:prstGeom prst="line">
            <a:avLst/>
          </a:prstGeom>
          <a:ln w="241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églalap 66"/>
          <p:cNvSpPr/>
          <p:nvPr/>
        </p:nvSpPr>
        <p:spPr>
          <a:xfrm>
            <a:off x="947027" y="1483162"/>
            <a:ext cx="1766063" cy="9356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2771" tIns="11386" rIns="22771" bIns="113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endParaRPr lang="hu-HU" sz="1667">
              <a:solidFill>
                <a:prstClr val="white"/>
              </a:solidFill>
            </a:endParaRPr>
          </a:p>
        </p:txBody>
      </p:sp>
      <p:sp>
        <p:nvSpPr>
          <p:cNvPr id="68" name="Szövegdoboz 67"/>
          <p:cNvSpPr txBox="1"/>
          <p:nvPr/>
        </p:nvSpPr>
        <p:spPr>
          <a:xfrm>
            <a:off x="1487919" y="2673128"/>
            <a:ext cx="806027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896" dirty="0">
                <a:solidFill>
                  <a:prstClr val="black"/>
                </a:solidFill>
                <a:latin typeface="Calibri" panose="020F0502020204030204"/>
                <a:cs typeface="+mn-cs"/>
              </a:rPr>
              <a:t>I. értékelőlap</a:t>
            </a:r>
          </a:p>
        </p:txBody>
      </p:sp>
      <p:cxnSp>
        <p:nvCxnSpPr>
          <p:cNvPr id="69" name="Egyenes összekötő 68"/>
          <p:cNvCxnSpPr/>
          <p:nvPr/>
        </p:nvCxnSpPr>
        <p:spPr>
          <a:xfrm>
            <a:off x="665217" y="4333988"/>
            <a:ext cx="6843033" cy="37095"/>
          </a:xfrm>
          <a:prstGeom prst="line">
            <a:avLst/>
          </a:prstGeom>
          <a:ln w="241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Szövegdoboz 69"/>
          <p:cNvSpPr txBox="1"/>
          <p:nvPr/>
        </p:nvSpPr>
        <p:spPr>
          <a:xfrm>
            <a:off x="1470293" y="4454807"/>
            <a:ext cx="901272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896" dirty="0">
                <a:solidFill>
                  <a:prstClr val="black"/>
                </a:solidFill>
                <a:latin typeface="Calibri" panose="020F0502020204030204"/>
                <a:cs typeface="+mn-cs"/>
              </a:rPr>
              <a:t>II. értékelőlap</a:t>
            </a:r>
          </a:p>
        </p:txBody>
      </p:sp>
      <p:cxnSp>
        <p:nvCxnSpPr>
          <p:cNvPr id="71" name="Egyenes összekötő 70"/>
          <p:cNvCxnSpPr/>
          <p:nvPr/>
        </p:nvCxnSpPr>
        <p:spPr>
          <a:xfrm flipV="1">
            <a:off x="4812548" y="1156321"/>
            <a:ext cx="24991" cy="4760657"/>
          </a:xfrm>
          <a:prstGeom prst="line">
            <a:avLst/>
          </a:prstGeom>
          <a:ln w="762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Szövegdoboz 71"/>
          <p:cNvSpPr txBox="1"/>
          <p:nvPr/>
        </p:nvSpPr>
        <p:spPr>
          <a:xfrm>
            <a:off x="1085629" y="1707656"/>
            <a:ext cx="884811" cy="59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1096" dirty="0">
                <a:solidFill>
                  <a:prstClr val="black"/>
                </a:solidFill>
                <a:latin typeface="Calibri" panose="020F0502020204030204"/>
                <a:cs typeface="+mn-cs"/>
              </a:rPr>
              <a:t>4 dimenzió</a:t>
            </a:r>
          </a:p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1096" dirty="0">
                <a:solidFill>
                  <a:prstClr val="black"/>
                </a:solidFill>
                <a:latin typeface="Calibri" panose="020F0502020204030204"/>
                <a:cs typeface="+mn-cs"/>
              </a:rPr>
              <a:t>X</a:t>
            </a:r>
          </a:p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1096" dirty="0">
                <a:solidFill>
                  <a:prstClr val="black"/>
                </a:solidFill>
                <a:latin typeface="Calibri" panose="020F0502020204030204"/>
                <a:cs typeface="+mn-cs"/>
              </a:rPr>
              <a:t>4 szempont</a:t>
            </a:r>
          </a:p>
        </p:txBody>
      </p:sp>
      <p:sp>
        <p:nvSpPr>
          <p:cNvPr id="73" name="Téglalap 72"/>
          <p:cNvSpPr/>
          <p:nvPr/>
        </p:nvSpPr>
        <p:spPr>
          <a:xfrm rot="16200000">
            <a:off x="92601" y="1705688"/>
            <a:ext cx="1422668" cy="30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697" dirty="0">
                <a:solidFill>
                  <a:prstClr val="black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értékelés a négydimenziós</a:t>
            </a:r>
          </a:p>
          <a:p>
            <a:pPr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697" dirty="0">
                <a:solidFill>
                  <a:prstClr val="black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tevékenységmodell alapján</a:t>
            </a:r>
            <a:endParaRPr lang="hu-HU" sz="697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4" name="Téglalap 73"/>
          <p:cNvSpPr/>
          <p:nvPr/>
        </p:nvSpPr>
        <p:spPr>
          <a:xfrm rot="16200000">
            <a:off x="216000" y="3570025"/>
            <a:ext cx="1189160" cy="30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697" dirty="0">
                <a:solidFill>
                  <a:prstClr val="black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Értékelés az értékelési területek mentén</a:t>
            </a:r>
          </a:p>
        </p:txBody>
      </p:sp>
      <p:cxnSp>
        <p:nvCxnSpPr>
          <p:cNvPr id="75" name="Egyenes összekötő 74"/>
          <p:cNvCxnSpPr/>
          <p:nvPr/>
        </p:nvCxnSpPr>
        <p:spPr>
          <a:xfrm flipV="1">
            <a:off x="7262240" y="1129313"/>
            <a:ext cx="6435" cy="4787666"/>
          </a:xfrm>
          <a:prstGeom prst="line">
            <a:avLst/>
          </a:prstGeom>
          <a:ln w="31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Szövegdoboz 75"/>
          <p:cNvSpPr txBox="1"/>
          <p:nvPr/>
        </p:nvSpPr>
        <p:spPr>
          <a:xfrm>
            <a:off x="6893595" y="854702"/>
            <a:ext cx="88835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1096" dirty="0">
                <a:solidFill>
                  <a:prstClr val="black"/>
                </a:solidFill>
                <a:latin typeface="Calibri" panose="020F0502020204030204"/>
                <a:cs typeface="+mn-cs"/>
                <a:sym typeface="Wingdings" panose="05000000000000000000" pitchFamily="2" charset="2"/>
              </a:rPr>
              <a:t></a:t>
            </a:r>
            <a:r>
              <a:rPr lang="hu-HU" sz="1345" dirty="0">
                <a:solidFill>
                  <a:prstClr val="black"/>
                </a:solidFill>
                <a:latin typeface="Calibri" panose="020F0502020204030204"/>
                <a:cs typeface="+mn-cs"/>
                <a:sym typeface="Wingdings" panose="05000000000000000000" pitchFamily="2" charset="2"/>
              </a:rPr>
              <a:t> </a:t>
            </a:r>
            <a:r>
              <a:rPr lang="hu-HU" sz="1345" dirty="0">
                <a:solidFill>
                  <a:prstClr val="black"/>
                </a:solidFill>
                <a:latin typeface="Calibri" panose="020F0502020204030204"/>
                <a:cs typeface="+mn-cs"/>
              </a:rPr>
              <a:t>20. nap</a:t>
            </a:r>
          </a:p>
        </p:txBody>
      </p:sp>
      <p:sp>
        <p:nvSpPr>
          <p:cNvPr id="77" name="Téglalap 76"/>
          <p:cNvSpPr/>
          <p:nvPr/>
        </p:nvSpPr>
        <p:spPr>
          <a:xfrm rot="16200000">
            <a:off x="-1415109" y="3281971"/>
            <a:ext cx="3584506" cy="597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1643" dirty="0" smtClean="0">
                <a:solidFill>
                  <a:prstClr val="black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Mesterpedagógus minősítési eljárás </a:t>
            </a:r>
            <a:r>
              <a:rPr lang="hu-HU" sz="1643" dirty="0">
                <a:solidFill>
                  <a:prstClr val="black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ÉRTÉKELÉS</a:t>
            </a:r>
            <a:endParaRPr lang="hu-HU" sz="1643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cxnSp>
        <p:nvCxnSpPr>
          <p:cNvPr id="78" name="Egyenes összekötő nyíllal 77"/>
          <p:cNvCxnSpPr/>
          <p:nvPr/>
        </p:nvCxnSpPr>
        <p:spPr>
          <a:xfrm flipV="1">
            <a:off x="7162018" y="4748466"/>
            <a:ext cx="788625" cy="84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églalap 78"/>
          <p:cNvSpPr/>
          <p:nvPr/>
        </p:nvSpPr>
        <p:spPr>
          <a:xfrm>
            <a:off x="969835" y="3297897"/>
            <a:ext cx="1683260" cy="9356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2771" tIns="11386" rIns="22771" bIns="113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endParaRPr lang="hu-HU" sz="1667">
              <a:solidFill>
                <a:prstClr val="white"/>
              </a:solidFill>
            </a:endParaRPr>
          </a:p>
        </p:txBody>
      </p:sp>
      <p:sp>
        <p:nvSpPr>
          <p:cNvPr id="80" name="Szövegdoboz 79"/>
          <p:cNvSpPr txBox="1"/>
          <p:nvPr/>
        </p:nvSpPr>
        <p:spPr>
          <a:xfrm>
            <a:off x="2149312" y="1748383"/>
            <a:ext cx="486037" cy="368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896" dirty="0">
                <a:solidFill>
                  <a:prstClr val="black"/>
                </a:solidFill>
                <a:latin typeface="Calibri" panose="020F0502020204030204"/>
                <a:cs typeface="+mn-cs"/>
              </a:rPr>
              <a:t>Értékek</a:t>
            </a:r>
          </a:p>
        </p:txBody>
      </p:sp>
      <p:sp>
        <p:nvSpPr>
          <p:cNvPr id="81" name="Téglalap 80"/>
          <p:cNvSpPr/>
          <p:nvPr/>
        </p:nvSpPr>
        <p:spPr>
          <a:xfrm>
            <a:off x="2002063" y="1483162"/>
            <a:ext cx="708696" cy="9356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2771" tIns="11386" rIns="22771" bIns="113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endParaRPr lang="hu-HU" sz="1667">
              <a:solidFill>
                <a:prstClr val="white"/>
              </a:solidFill>
            </a:endParaRPr>
          </a:p>
        </p:txBody>
      </p:sp>
      <p:graphicFrame>
        <p:nvGraphicFramePr>
          <p:cNvPr id="82" name="Táblázat 81"/>
          <p:cNvGraphicFramePr>
            <a:graphicFrameLocks noGrp="1"/>
          </p:cNvGraphicFramePr>
          <p:nvPr>
            <p:extLst/>
          </p:nvPr>
        </p:nvGraphicFramePr>
        <p:xfrm>
          <a:off x="2106968" y="1956463"/>
          <a:ext cx="558284" cy="1211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1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91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21192">
                <a:tc>
                  <a:txBody>
                    <a:bodyPr/>
                    <a:lstStyle/>
                    <a:p>
                      <a:pPr algn="ctr"/>
                      <a:r>
                        <a:rPr lang="hu-HU" sz="600" dirty="0" smtClean="0"/>
                        <a:t>IGEN</a:t>
                      </a:r>
                      <a:endParaRPr lang="hu-HU" sz="600" dirty="0"/>
                    </a:p>
                  </a:txBody>
                  <a:tcPr marL="22771" marR="22771" marT="11386" marB="113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dirty="0" smtClean="0"/>
                        <a:t>NEM</a:t>
                      </a:r>
                      <a:endParaRPr lang="hu-HU" sz="600" dirty="0"/>
                    </a:p>
                  </a:txBody>
                  <a:tcPr marL="22771" marR="22771" marT="11386" marB="11386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3" name="Lekerekített téglalap 82"/>
          <p:cNvSpPr/>
          <p:nvPr/>
        </p:nvSpPr>
        <p:spPr>
          <a:xfrm>
            <a:off x="2960674" y="1712761"/>
            <a:ext cx="1209982" cy="49095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2771" tIns="11386" rIns="22771" bIns="113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697" dirty="0">
                <a:solidFill>
                  <a:srgbClr val="E7E6E6">
                    <a:lumMod val="10000"/>
                  </a:srgbClr>
                </a:solidFill>
              </a:rPr>
              <a:t>KRITÉRIUMOK</a:t>
            </a:r>
            <a:br>
              <a:rPr lang="hu-HU" sz="697" dirty="0">
                <a:solidFill>
                  <a:srgbClr val="E7E6E6">
                    <a:lumMod val="10000"/>
                  </a:srgbClr>
                </a:solidFill>
              </a:rPr>
            </a:br>
            <a:endParaRPr lang="hu-HU" sz="697" dirty="0">
              <a:solidFill>
                <a:srgbClr val="E7E6E6">
                  <a:lumMod val="10000"/>
                </a:srgbClr>
              </a:solidFill>
            </a:endParaRPr>
          </a:p>
          <a:p>
            <a:pPr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697" dirty="0">
                <a:solidFill>
                  <a:srgbClr val="E7E6E6">
                    <a:lumMod val="10000"/>
                  </a:srgbClr>
                </a:solidFill>
              </a:rPr>
              <a:t>- Dimenziónként min. 1</a:t>
            </a:r>
          </a:p>
          <a:p>
            <a:pPr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697" dirty="0">
                <a:solidFill>
                  <a:srgbClr val="E7E6E6">
                    <a:lumMod val="10000"/>
                  </a:srgbClr>
                </a:solidFill>
              </a:rPr>
              <a:t>- Összesen min. 8 pont elérése</a:t>
            </a:r>
          </a:p>
        </p:txBody>
      </p:sp>
      <p:cxnSp>
        <p:nvCxnSpPr>
          <p:cNvPr id="84" name="Egyenes összekötő 83"/>
          <p:cNvCxnSpPr>
            <a:endCxn id="83" idx="1"/>
          </p:cNvCxnSpPr>
          <p:nvPr/>
        </p:nvCxnSpPr>
        <p:spPr>
          <a:xfrm>
            <a:off x="2713090" y="1958240"/>
            <a:ext cx="2475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Szövegdoboz 84"/>
          <p:cNvSpPr txBox="1"/>
          <p:nvPr/>
        </p:nvSpPr>
        <p:spPr>
          <a:xfrm>
            <a:off x="1025634" y="3522391"/>
            <a:ext cx="884811" cy="59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1096" dirty="0">
                <a:solidFill>
                  <a:prstClr val="black"/>
                </a:solidFill>
                <a:latin typeface="Calibri" panose="020F0502020204030204"/>
                <a:cs typeface="+mn-cs"/>
              </a:rPr>
              <a:t>4 terület</a:t>
            </a:r>
          </a:p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1096" dirty="0">
                <a:solidFill>
                  <a:prstClr val="black"/>
                </a:solidFill>
                <a:latin typeface="Calibri" panose="020F0502020204030204"/>
                <a:cs typeface="+mn-cs"/>
              </a:rPr>
              <a:t>X</a:t>
            </a:r>
          </a:p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1096" dirty="0">
                <a:solidFill>
                  <a:prstClr val="black"/>
                </a:solidFill>
                <a:latin typeface="Calibri" panose="020F0502020204030204"/>
                <a:cs typeface="+mn-cs"/>
              </a:rPr>
              <a:t>8 szempont</a:t>
            </a:r>
          </a:p>
        </p:txBody>
      </p:sp>
      <p:sp>
        <p:nvSpPr>
          <p:cNvPr id="86" name="Téglalap 85"/>
          <p:cNvSpPr/>
          <p:nvPr/>
        </p:nvSpPr>
        <p:spPr>
          <a:xfrm>
            <a:off x="4891698" y="3297897"/>
            <a:ext cx="1683260" cy="9265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2771" tIns="11386" rIns="22771" bIns="113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endParaRPr lang="hu-HU" sz="1667">
              <a:solidFill>
                <a:prstClr val="white"/>
              </a:solidFill>
            </a:endParaRPr>
          </a:p>
        </p:txBody>
      </p:sp>
      <p:sp>
        <p:nvSpPr>
          <p:cNvPr id="87" name="Szövegdoboz 86"/>
          <p:cNvSpPr txBox="1"/>
          <p:nvPr/>
        </p:nvSpPr>
        <p:spPr>
          <a:xfrm>
            <a:off x="1990930" y="3571121"/>
            <a:ext cx="585160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896" dirty="0">
                <a:solidFill>
                  <a:prstClr val="black"/>
                </a:solidFill>
                <a:latin typeface="Calibri" panose="020F0502020204030204"/>
                <a:cs typeface="+mn-cs"/>
              </a:rPr>
              <a:t>Értékek</a:t>
            </a:r>
          </a:p>
        </p:txBody>
      </p:sp>
      <p:sp>
        <p:nvSpPr>
          <p:cNvPr id="88" name="Téglalap 87"/>
          <p:cNvSpPr/>
          <p:nvPr/>
        </p:nvSpPr>
        <p:spPr>
          <a:xfrm>
            <a:off x="1942068" y="3297897"/>
            <a:ext cx="708696" cy="9356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2771" tIns="11386" rIns="22771" bIns="113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endParaRPr lang="hu-HU" sz="1667">
              <a:solidFill>
                <a:prstClr val="white"/>
              </a:solidFill>
            </a:endParaRPr>
          </a:p>
        </p:txBody>
      </p:sp>
      <p:graphicFrame>
        <p:nvGraphicFramePr>
          <p:cNvPr id="89" name="Táblázat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10217"/>
              </p:ext>
            </p:extLst>
          </p:nvPr>
        </p:nvGraphicFramePr>
        <p:xfrm>
          <a:off x="2020360" y="3799010"/>
          <a:ext cx="580314" cy="1211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34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4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34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1192">
                <a:tc>
                  <a:txBody>
                    <a:bodyPr/>
                    <a:lstStyle/>
                    <a:p>
                      <a:pPr algn="ctr"/>
                      <a:r>
                        <a:rPr lang="hu-HU" sz="600" dirty="0" smtClean="0"/>
                        <a:t>0</a:t>
                      </a:r>
                      <a:endParaRPr lang="hu-HU" sz="600" dirty="0"/>
                    </a:p>
                  </a:txBody>
                  <a:tcPr marL="22771" marR="22771" marT="11386" marB="113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dirty="0" smtClean="0"/>
                        <a:t>1</a:t>
                      </a:r>
                      <a:endParaRPr lang="hu-HU" sz="600" dirty="0"/>
                    </a:p>
                  </a:txBody>
                  <a:tcPr marL="22771" marR="22771" marT="11386" marB="113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dirty="0" smtClean="0"/>
                        <a:t>2</a:t>
                      </a:r>
                      <a:endParaRPr lang="hu-HU" sz="600" dirty="0"/>
                    </a:p>
                  </a:txBody>
                  <a:tcPr marL="22771" marR="22771" marT="11386" marB="11386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0" name="Lekerekített téglalap 89"/>
          <p:cNvSpPr/>
          <p:nvPr/>
        </p:nvSpPr>
        <p:spPr>
          <a:xfrm>
            <a:off x="3006292" y="3515830"/>
            <a:ext cx="1015486" cy="4997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2771" tIns="11386" rIns="22771" bIns="113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697" dirty="0">
                <a:solidFill>
                  <a:srgbClr val="E7E6E6">
                    <a:lumMod val="10000"/>
                  </a:srgbClr>
                </a:solidFill>
              </a:rPr>
              <a:t>KRITÉRIUMOK</a:t>
            </a:r>
            <a:br>
              <a:rPr lang="hu-HU" sz="697" dirty="0">
                <a:solidFill>
                  <a:srgbClr val="E7E6E6">
                    <a:lumMod val="10000"/>
                  </a:srgbClr>
                </a:solidFill>
              </a:rPr>
            </a:br>
            <a:endParaRPr lang="hu-HU" sz="697" dirty="0">
              <a:solidFill>
                <a:srgbClr val="E7E6E6">
                  <a:lumMod val="10000"/>
                </a:srgbClr>
              </a:solidFill>
            </a:endParaRPr>
          </a:p>
          <a:p>
            <a:pPr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697" dirty="0">
                <a:solidFill>
                  <a:srgbClr val="E7E6E6">
                    <a:lumMod val="10000"/>
                  </a:srgbClr>
                </a:solidFill>
              </a:rPr>
              <a:t>- Összesítve min. 48 pont elérése (75%)</a:t>
            </a:r>
          </a:p>
        </p:txBody>
      </p:sp>
      <p:cxnSp>
        <p:nvCxnSpPr>
          <p:cNvPr id="91" name="Egyenes összekötő 90"/>
          <p:cNvCxnSpPr>
            <a:stCxn id="79" idx="3"/>
            <a:endCxn id="90" idx="1"/>
          </p:cNvCxnSpPr>
          <p:nvPr/>
        </p:nvCxnSpPr>
        <p:spPr>
          <a:xfrm flipV="1">
            <a:off x="2653095" y="3765715"/>
            <a:ext cx="3531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Szövegdoboz 91"/>
          <p:cNvSpPr txBox="1"/>
          <p:nvPr/>
        </p:nvSpPr>
        <p:spPr>
          <a:xfrm>
            <a:off x="4903803" y="3409459"/>
            <a:ext cx="967029" cy="766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1096" dirty="0">
                <a:solidFill>
                  <a:prstClr val="black"/>
                </a:solidFill>
                <a:latin typeface="Calibri" panose="020F0502020204030204"/>
                <a:cs typeface="+mn-cs"/>
              </a:rPr>
              <a:t>5. Terület</a:t>
            </a:r>
            <a:br>
              <a:rPr lang="hu-HU" sz="1096" dirty="0">
                <a:solidFill>
                  <a:prstClr val="black"/>
                </a:solidFill>
                <a:latin typeface="Calibri" panose="020F0502020204030204"/>
                <a:cs typeface="+mn-cs"/>
              </a:rPr>
            </a:br>
            <a:endParaRPr lang="hu-HU" sz="1096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1096" dirty="0">
                <a:solidFill>
                  <a:prstClr val="black"/>
                </a:solidFill>
                <a:latin typeface="Calibri" panose="020F0502020204030204"/>
                <a:cs typeface="+mn-cs"/>
              </a:rPr>
              <a:t>1 x 8 szempont</a:t>
            </a:r>
          </a:p>
        </p:txBody>
      </p:sp>
      <p:sp>
        <p:nvSpPr>
          <p:cNvPr id="93" name="Téglalap 92"/>
          <p:cNvSpPr/>
          <p:nvPr/>
        </p:nvSpPr>
        <p:spPr>
          <a:xfrm>
            <a:off x="5863930" y="3297897"/>
            <a:ext cx="708696" cy="926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2771" tIns="11386" rIns="22771" bIns="113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endParaRPr lang="hu-HU" sz="1667">
              <a:solidFill>
                <a:prstClr val="white"/>
              </a:solidFill>
            </a:endParaRPr>
          </a:p>
        </p:txBody>
      </p:sp>
      <p:graphicFrame>
        <p:nvGraphicFramePr>
          <p:cNvPr id="94" name="Táblázat 93"/>
          <p:cNvGraphicFramePr>
            <a:graphicFrameLocks noGrp="1"/>
          </p:cNvGraphicFramePr>
          <p:nvPr>
            <p:extLst/>
          </p:nvPr>
        </p:nvGraphicFramePr>
        <p:xfrm>
          <a:off x="5949958" y="3777558"/>
          <a:ext cx="580314" cy="1211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34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4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34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1192">
                <a:tc>
                  <a:txBody>
                    <a:bodyPr/>
                    <a:lstStyle/>
                    <a:p>
                      <a:pPr algn="ctr"/>
                      <a:r>
                        <a:rPr lang="hu-HU" sz="600" dirty="0" smtClean="0"/>
                        <a:t>0</a:t>
                      </a:r>
                      <a:endParaRPr lang="hu-HU" sz="600" dirty="0"/>
                    </a:p>
                  </a:txBody>
                  <a:tcPr marL="22771" marR="22771" marT="11386" marB="113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dirty="0" smtClean="0"/>
                        <a:t>1</a:t>
                      </a:r>
                      <a:endParaRPr lang="hu-HU" sz="600" dirty="0"/>
                    </a:p>
                  </a:txBody>
                  <a:tcPr marL="22771" marR="22771" marT="11386" marB="113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" dirty="0" smtClean="0"/>
                        <a:t>2</a:t>
                      </a:r>
                      <a:endParaRPr lang="hu-HU" sz="600" dirty="0"/>
                    </a:p>
                  </a:txBody>
                  <a:tcPr marL="22771" marR="22771" marT="11386" marB="11386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5" name="Szövegdoboz 94"/>
          <p:cNvSpPr txBox="1"/>
          <p:nvPr/>
        </p:nvSpPr>
        <p:spPr>
          <a:xfrm>
            <a:off x="5947626" y="3557104"/>
            <a:ext cx="568229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896" dirty="0">
                <a:solidFill>
                  <a:prstClr val="black"/>
                </a:solidFill>
                <a:latin typeface="Calibri" panose="020F0502020204030204"/>
                <a:cs typeface="+mn-cs"/>
              </a:rPr>
              <a:t>Értékek</a:t>
            </a:r>
          </a:p>
        </p:txBody>
      </p:sp>
      <p:sp>
        <p:nvSpPr>
          <p:cNvPr id="96" name="Lekerekített téglalap 95"/>
          <p:cNvSpPr/>
          <p:nvPr/>
        </p:nvSpPr>
        <p:spPr>
          <a:xfrm>
            <a:off x="6686913" y="3554230"/>
            <a:ext cx="1015486" cy="4997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2771" tIns="11386" rIns="22771" bIns="113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697" dirty="0">
                <a:solidFill>
                  <a:srgbClr val="E7E6E6">
                    <a:lumMod val="10000"/>
                  </a:srgbClr>
                </a:solidFill>
              </a:rPr>
              <a:t>KRITÉRIUMOK</a:t>
            </a:r>
            <a:br>
              <a:rPr lang="hu-HU" sz="697" dirty="0">
                <a:solidFill>
                  <a:srgbClr val="E7E6E6">
                    <a:lumMod val="10000"/>
                  </a:srgbClr>
                </a:solidFill>
              </a:rPr>
            </a:br>
            <a:endParaRPr lang="hu-HU" sz="697" dirty="0">
              <a:solidFill>
                <a:srgbClr val="E7E6E6">
                  <a:lumMod val="10000"/>
                </a:srgbClr>
              </a:solidFill>
            </a:endParaRPr>
          </a:p>
          <a:p>
            <a:pPr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697" dirty="0">
                <a:solidFill>
                  <a:srgbClr val="E7E6E6">
                    <a:lumMod val="10000"/>
                  </a:srgbClr>
                </a:solidFill>
              </a:rPr>
              <a:t>-5 terület összesítve min. 68 pont elérése (85%)</a:t>
            </a:r>
          </a:p>
        </p:txBody>
      </p:sp>
      <p:cxnSp>
        <p:nvCxnSpPr>
          <p:cNvPr id="97" name="Egyenes összekötő 96"/>
          <p:cNvCxnSpPr/>
          <p:nvPr/>
        </p:nvCxnSpPr>
        <p:spPr>
          <a:xfrm flipV="1">
            <a:off x="4150313" y="2975684"/>
            <a:ext cx="5711" cy="152300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Szövegdoboz 97"/>
          <p:cNvSpPr txBox="1"/>
          <p:nvPr/>
        </p:nvSpPr>
        <p:spPr>
          <a:xfrm>
            <a:off x="3519872" y="4536981"/>
            <a:ext cx="1292676" cy="521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697" dirty="0">
                <a:solidFill>
                  <a:prstClr val="black"/>
                </a:solidFill>
                <a:latin typeface="Calibri" panose="020F0502020204030204"/>
                <a:cs typeface="+mn-cs"/>
              </a:rPr>
              <a:t>Sor kerül a pályázat </a:t>
            </a:r>
            <a:br>
              <a:rPr lang="hu-HU" sz="697" dirty="0">
                <a:solidFill>
                  <a:prstClr val="black"/>
                </a:solidFill>
                <a:latin typeface="Calibri" panose="020F0502020204030204"/>
                <a:cs typeface="+mn-cs"/>
              </a:rPr>
            </a:br>
            <a:r>
              <a:rPr lang="hu-HU" sz="697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bemutatására </a:t>
            </a:r>
            <a:r>
              <a:rPr lang="hu-HU" sz="697" dirty="0">
                <a:solidFill>
                  <a:prstClr val="black"/>
                </a:solidFill>
                <a:latin typeface="Calibri" panose="020F0502020204030204"/>
                <a:cs typeface="+mn-cs"/>
              </a:rPr>
              <a:t>és védésére:</a:t>
            </a:r>
          </a:p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697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Elnök - Kérdések elküldése</a:t>
            </a:r>
            <a:br>
              <a:rPr lang="hu-HU" sz="697" b="1" dirty="0">
                <a:solidFill>
                  <a:prstClr val="black"/>
                </a:solidFill>
                <a:latin typeface="Calibri" panose="020F0502020204030204"/>
                <a:cs typeface="+mn-cs"/>
              </a:rPr>
            </a:br>
            <a:r>
              <a:rPr lang="hu-HU" sz="697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a pedagógusnak</a:t>
            </a:r>
          </a:p>
        </p:txBody>
      </p:sp>
      <p:sp>
        <p:nvSpPr>
          <p:cNvPr id="99" name="Szövegdoboz 98"/>
          <p:cNvSpPr txBox="1"/>
          <p:nvPr/>
        </p:nvSpPr>
        <p:spPr>
          <a:xfrm>
            <a:off x="3509685" y="5044526"/>
            <a:ext cx="1327853" cy="521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697" dirty="0">
                <a:solidFill>
                  <a:prstClr val="black"/>
                </a:solidFill>
                <a:latin typeface="Calibri" panose="020F0502020204030204"/>
                <a:cs typeface="+mn-cs"/>
              </a:rPr>
              <a:t>Nem kerül sor a pályázat bemutatására és védésére:</a:t>
            </a:r>
          </a:p>
          <a:p>
            <a:pPr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697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Elnök – Összegző értékelőlap feltöltése, szöveges értékelés</a:t>
            </a:r>
          </a:p>
        </p:txBody>
      </p:sp>
      <p:sp>
        <p:nvSpPr>
          <p:cNvPr id="100" name="Szövegdoboz 99"/>
          <p:cNvSpPr txBox="1"/>
          <p:nvPr/>
        </p:nvSpPr>
        <p:spPr>
          <a:xfrm>
            <a:off x="3262685" y="4522984"/>
            <a:ext cx="300351" cy="34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1643" dirty="0">
                <a:solidFill>
                  <a:srgbClr val="00B050"/>
                </a:solidFill>
                <a:latin typeface="Calibri" panose="020F0502020204030204"/>
                <a:cs typeface="+mn-cs"/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01" name="Szövegdoboz 100"/>
          <p:cNvSpPr txBox="1"/>
          <p:nvPr/>
        </p:nvSpPr>
        <p:spPr>
          <a:xfrm>
            <a:off x="3238396" y="5018854"/>
            <a:ext cx="346732" cy="34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1643" dirty="0">
                <a:solidFill>
                  <a:srgbClr val="FF0000"/>
                </a:solidFill>
                <a:latin typeface="Calibri" panose="020F0502020204030204"/>
                <a:cs typeface="+mn-cs"/>
                <a:sym typeface="Wingdings" panose="05000000000000000000" pitchFamily="2" charset="2"/>
              </a:rPr>
              <a:t></a:t>
            </a:r>
            <a:endParaRPr lang="hu-HU" sz="1643" dirty="0">
              <a:solidFill>
                <a:srgbClr val="FF0000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02" name="Lekerekített téglalap 101"/>
          <p:cNvSpPr/>
          <p:nvPr/>
        </p:nvSpPr>
        <p:spPr>
          <a:xfrm>
            <a:off x="5898411" y="4490504"/>
            <a:ext cx="1335444" cy="50717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2771" tIns="11386" rIns="22771" bIns="113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697" b="1" dirty="0">
                <a:solidFill>
                  <a:srgbClr val="E7E6E6">
                    <a:lumMod val="10000"/>
                  </a:srgbClr>
                </a:solidFill>
              </a:rPr>
              <a:t>Elnök – Legkésőbb a 20. napig feltölti az összegző értékelőlapot, valamint szöveges értékelést ír</a:t>
            </a:r>
          </a:p>
        </p:txBody>
      </p:sp>
      <p:cxnSp>
        <p:nvCxnSpPr>
          <p:cNvPr id="103" name="Egyenes összekötő nyíllal 102"/>
          <p:cNvCxnSpPr/>
          <p:nvPr/>
        </p:nvCxnSpPr>
        <p:spPr>
          <a:xfrm>
            <a:off x="4691302" y="5320076"/>
            <a:ext cx="3259341" cy="118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églalap 103"/>
          <p:cNvSpPr/>
          <p:nvPr/>
        </p:nvSpPr>
        <p:spPr>
          <a:xfrm>
            <a:off x="8117806" y="2128887"/>
            <a:ext cx="816980" cy="106831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2771" tIns="11386" rIns="22771" bIns="113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1345" dirty="0">
                <a:solidFill>
                  <a:srgbClr val="E7E6E6">
                    <a:lumMod val="10000"/>
                  </a:srgbClr>
                </a:solidFill>
              </a:rPr>
              <a:t>ÖSSZEGZŐ ÉRTÉKELÉS</a:t>
            </a:r>
          </a:p>
        </p:txBody>
      </p:sp>
      <p:sp>
        <p:nvSpPr>
          <p:cNvPr id="105" name="Téglalap 104"/>
          <p:cNvSpPr/>
          <p:nvPr/>
        </p:nvSpPr>
        <p:spPr>
          <a:xfrm>
            <a:off x="8117806" y="3232615"/>
            <a:ext cx="810066" cy="63010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2771" tIns="11386" rIns="22771" bIns="113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1195" dirty="0">
                <a:solidFill>
                  <a:srgbClr val="E7E6E6">
                    <a:lumMod val="10000"/>
                  </a:srgbClr>
                </a:solidFill>
              </a:rPr>
              <a:t>SZÖVEGES ÉRTÉKELÉS</a:t>
            </a:r>
          </a:p>
        </p:txBody>
      </p:sp>
      <p:pic>
        <p:nvPicPr>
          <p:cNvPr id="106" name="Picture 2" descr="http://iconbug.com/download/size/256/icon/5940/file-format-pdf/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970" y="3932886"/>
            <a:ext cx="319448" cy="32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Téglalap 106"/>
          <p:cNvSpPr/>
          <p:nvPr/>
        </p:nvSpPr>
        <p:spPr>
          <a:xfrm>
            <a:off x="8382625" y="3980763"/>
            <a:ext cx="563943" cy="263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2771" tIns="11386" rIns="22771" bIns="113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797" b="1" dirty="0">
                <a:solidFill>
                  <a:srgbClr val="E7E6E6">
                    <a:lumMod val="10000"/>
                  </a:srgbClr>
                </a:solidFill>
              </a:rPr>
              <a:t>összegző értékelőlap</a:t>
            </a:r>
          </a:p>
        </p:txBody>
      </p:sp>
      <p:sp>
        <p:nvSpPr>
          <p:cNvPr id="108" name="Szövegdoboz 107"/>
          <p:cNvSpPr txBox="1"/>
          <p:nvPr/>
        </p:nvSpPr>
        <p:spPr>
          <a:xfrm>
            <a:off x="2438979" y="871867"/>
            <a:ext cx="974433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1345" dirty="0">
                <a:solidFill>
                  <a:prstClr val="black"/>
                </a:solidFill>
                <a:latin typeface="Calibri" panose="020F0502020204030204"/>
                <a:cs typeface="+mn-cs"/>
              </a:rPr>
              <a:t>15.nap </a:t>
            </a:r>
            <a:r>
              <a:rPr lang="hu-HU" sz="1096" dirty="0">
                <a:solidFill>
                  <a:prstClr val="black"/>
                </a:solidFill>
                <a:latin typeface="Calibri" panose="020F0502020204030204"/>
                <a:cs typeface="+mn-cs"/>
                <a:sym typeface="Wingdings" panose="05000000000000000000" pitchFamily="2" charset="2"/>
              </a:rPr>
              <a:t></a:t>
            </a:r>
            <a:endParaRPr lang="hu-HU" sz="1096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09" name="Szövegdoboz 108"/>
          <p:cNvSpPr txBox="1"/>
          <p:nvPr/>
        </p:nvSpPr>
        <p:spPr>
          <a:xfrm>
            <a:off x="3935076" y="2673129"/>
            <a:ext cx="756225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1195" dirty="0">
                <a:solidFill>
                  <a:prstClr val="black"/>
                </a:solidFill>
                <a:latin typeface="Calibri" panose="020F0502020204030204"/>
                <a:cs typeface="+mn-cs"/>
              </a:rPr>
              <a:t>5.nap</a:t>
            </a:r>
            <a:r>
              <a:rPr lang="hu-HU" sz="1345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hu-HU" sz="996" dirty="0">
                <a:solidFill>
                  <a:prstClr val="black"/>
                </a:solidFill>
                <a:latin typeface="Calibri" panose="020F0502020204030204"/>
                <a:cs typeface="+mn-cs"/>
                <a:sym typeface="Wingdings" panose="05000000000000000000" pitchFamily="2" charset="2"/>
              </a:rPr>
              <a:t></a:t>
            </a:r>
            <a:endParaRPr lang="hu-HU" sz="996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10" name="Téglalap 109"/>
          <p:cNvSpPr/>
          <p:nvPr/>
        </p:nvSpPr>
        <p:spPr>
          <a:xfrm>
            <a:off x="7852193" y="5388130"/>
            <a:ext cx="1323012" cy="598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1096" dirty="0">
                <a:gradFill>
                  <a:gsLst>
                    <a:gs pos="0">
                      <a:srgbClr val="E7E6E6">
                        <a:lumMod val="50000"/>
                        <a:alpha val="45000"/>
                      </a:srgbClr>
                    </a:gs>
                    <a:gs pos="100000">
                      <a:srgbClr val="E7E6E6">
                        <a:lumMod val="50000"/>
                      </a:srgbClr>
                    </a:gs>
                  </a:gsLst>
                  <a:lin ang="5400000" scaled="1"/>
                </a:gra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EREDMÉNYEK</a:t>
            </a:r>
          </a:p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1096" dirty="0">
                <a:gradFill>
                  <a:gsLst>
                    <a:gs pos="0">
                      <a:srgbClr val="E7E6E6">
                        <a:lumMod val="50000"/>
                        <a:alpha val="45000"/>
                      </a:srgbClr>
                    </a:gs>
                    <a:gs pos="100000">
                      <a:srgbClr val="E7E6E6">
                        <a:lumMod val="50000"/>
                      </a:srgbClr>
                    </a:gs>
                  </a:gsLst>
                  <a:lin ang="5400000" scaled="1"/>
                </a:gradFill>
                <a:latin typeface="Verdana" panose="020B0604030504040204" pitchFamily="34" charset="0"/>
                <a:cs typeface="Times New Roman" panose="02020603050405020304" pitchFamily="18" charset="0"/>
              </a:rPr>
              <a:t>(ÉRTESÍTÉSI</a:t>
            </a:r>
            <a:br>
              <a:rPr lang="hu-HU" sz="1096" dirty="0">
                <a:gradFill>
                  <a:gsLst>
                    <a:gs pos="0">
                      <a:srgbClr val="E7E6E6">
                        <a:lumMod val="50000"/>
                        <a:alpha val="45000"/>
                      </a:srgbClr>
                    </a:gs>
                    <a:gs pos="100000">
                      <a:srgbClr val="E7E6E6">
                        <a:lumMod val="50000"/>
                      </a:srgbClr>
                    </a:gs>
                  </a:gsLst>
                  <a:lin ang="5400000" scaled="1"/>
                </a:gradFill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hu-HU" sz="1096" dirty="0">
                <a:gradFill>
                  <a:gsLst>
                    <a:gs pos="0">
                      <a:srgbClr val="E7E6E6">
                        <a:lumMod val="50000"/>
                        <a:alpha val="45000"/>
                      </a:srgbClr>
                    </a:gs>
                    <a:gs pos="100000">
                      <a:srgbClr val="E7E6E6">
                        <a:lumMod val="50000"/>
                      </a:srgbClr>
                    </a:gs>
                  </a:gsLst>
                  <a:lin ang="5400000" scaled="1"/>
                </a:gradFill>
                <a:latin typeface="Verdana" panose="020B0604030504040204" pitchFamily="34" charset="0"/>
                <a:cs typeface="Times New Roman" panose="02020603050405020304" pitchFamily="18" charset="0"/>
              </a:rPr>
              <a:t>RENDSZER)</a:t>
            </a:r>
            <a:endParaRPr lang="hu-HU" sz="1096" dirty="0">
              <a:gradFill>
                <a:gsLst>
                  <a:gs pos="0">
                    <a:srgbClr val="E7E6E6">
                      <a:lumMod val="50000"/>
                      <a:alpha val="45000"/>
                    </a:srgbClr>
                  </a:gs>
                  <a:gs pos="100000">
                    <a:srgbClr val="E7E6E6">
                      <a:lumMod val="50000"/>
                    </a:srgbClr>
                  </a:gs>
                </a:gsLst>
                <a:lin ang="5400000" scaled="1"/>
              </a:gradFill>
              <a:latin typeface="Calibri" panose="020F0502020204030204"/>
              <a:cs typeface="+mn-cs"/>
            </a:endParaRPr>
          </a:p>
        </p:txBody>
      </p:sp>
      <p:sp>
        <p:nvSpPr>
          <p:cNvPr id="111" name="Téglalap 110"/>
          <p:cNvSpPr/>
          <p:nvPr/>
        </p:nvSpPr>
        <p:spPr>
          <a:xfrm>
            <a:off x="2537438" y="5639893"/>
            <a:ext cx="2955239" cy="322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1494" dirty="0">
                <a:gradFill>
                  <a:gsLst>
                    <a:gs pos="0">
                      <a:srgbClr val="E7E6E6">
                        <a:lumMod val="50000"/>
                        <a:alpha val="45000"/>
                      </a:srgbClr>
                    </a:gs>
                    <a:gs pos="100000">
                      <a:srgbClr val="E7E6E6">
                        <a:lumMod val="50000"/>
                      </a:srgbClr>
                    </a:gs>
                  </a:gsLst>
                  <a:lin ang="5400000" scaled="1"/>
                </a:gradFill>
                <a:latin typeface="Verdana" panose="020B0604030504040204" pitchFamily="34" charset="0"/>
                <a:cs typeface="Times New Roman" panose="02020603050405020304" pitchFamily="18" charset="0"/>
              </a:rPr>
              <a:t>É R T É K E L Ő</a:t>
            </a:r>
            <a:endParaRPr lang="hu-HU" sz="1494" dirty="0">
              <a:gradFill>
                <a:gsLst>
                  <a:gs pos="0">
                    <a:srgbClr val="E7E6E6">
                      <a:lumMod val="50000"/>
                      <a:alpha val="45000"/>
                    </a:srgbClr>
                  </a:gs>
                  <a:gs pos="100000">
                    <a:srgbClr val="E7E6E6">
                      <a:lumMod val="50000"/>
                    </a:srgbClr>
                  </a:gs>
                </a:gsLst>
                <a:lin ang="5400000" scaled="1"/>
              </a:gradFill>
              <a:latin typeface="Calibri" panose="020F0502020204030204"/>
              <a:cs typeface="+mn-cs"/>
            </a:endParaRPr>
          </a:p>
        </p:txBody>
      </p:sp>
      <p:sp>
        <p:nvSpPr>
          <p:cNvPr id="112" name="Szövegdoboz 111"/>
          <p:cNvSpPr txBox="1"/>
          <p:nvPr/>
        </p:nvSpPr>
        <p:spPr>
          <a:xfrm>
            <a:off x="1990930" y="3909833"/>
            <a:ext cx="598221" cy="368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896" dirty="0">
                <a:solidFill>
                  <a:prstClr val="black"/>
                </a:solidFill>
                <a:latin typeface="Calibri" panose="020F0502020204030204"/>
                <a:cs typeface="+mn-cs"/>
              </a:rPr>
              <a:t>+szöveg x 4</a:t>
            </a:r>
          </a:p>
        </p:txBody>
      </p:sp>
      <p:sp>
        <p:nvSpPr>
          <p:cNvPr id="113" name="Szövegdoboz 112"/>
          <p:cNvSpPr txBox="1"/>
          <p:nvPr/>
        </p:nvSpPr>
        <p:spPr>
          <a:xfrm>
            <a:off x="1101207" y="1171127"/>
            <a:ext cx="1681721" cy="368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6704" fontAlgn="auto">
              <a:spcBef>
                <a:spcPts val="0"/>
              </a:spcBef>
              <a:spcAft>
                <a:spcPts val="0"/>
              </a:spcAft>
            </a:pPr>
            <a:r>
              <a:rPr lang="hu-HU" sz="896" dirty="0">
                <a:solidFill>
                  <a:prstClr val="black"/>
                </a:solidFill>
                <a:latin typeface="Calibri" panose="020F0502020204030204"/>
                <a:cs typeface="+mn-cs"/>
              </a:rPr>
              <a:t>NINCS DOKUMENTUMÉRTÉKELÉS</a:t>
            </a:r>
          </a:p>
        </p:txBody>
      </p:sp>
      <p:sp>
        <p:nvSpPr>
          <p:cNvPr id="114" name="Cím 1"/>
          <p:cNvSpPr txBox="1">
            <a:spLocks/>
          </p:cNvSpPr>
          <p:nvPr/>
        </p:nvSpPr>
        <p:spPr>
          <a:xfrm>
            <a:off x="467544" y="188640"/>
            <a:ext cx="8208912" cy="5040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/>
          <a:p>
            <a:pPr marL="0" marR="0" lvl="0" indent="0" algn="ctr" defTabSz="84860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556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Az értékelés</a:t>
            </a:r>
            <a:r>
              <a:rPr kumimoji="0" lang="hu-HU" sz="5568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folyamata</a:t>
            </a:r>
            <a:endParaRPr kumimoji="0" lang="hu-HU" sz="5568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03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Eljárás lebonyolításának problémái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Összevont eljárás specialitásainak kezelése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Tevékenységcsoport szerinti különbözőségek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Szervezési feladatok, a résztvevők feladatainak megosztása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Dokumentumok </a:t>
            </a:r>
            <a:r>
              <a:rPr lang="hu-HU" dirty="0"/>
              <a:t>hiánypótlása nem </a:t>
            </a:r>
            <a:r>
              <a:rPr lang="hu-HU" dirty="0" smtClean="0"/>
              <a:t>lehetséges</a:t>
            </a:r>
          </a:p>
          <a:p>
            <a:pPr marL="927100" lvl="1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Intézményvezető/fenntartó szerepe a dokumentumban</a:t>
            </a:r>
          </a:p>
          <a:p>
            <a:pPr marL="927100" lvl="1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Nyilatkozatok alapján megszüntetés (egyedi döntések)</a:t>
            </a:r>
            <a:endParaRPr lang="hu-HU" dirty="0"/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/>
              <a:t>Előzetes értékelés eredményéről értesítés </a:t>
            </a:r>
            <a:r>
              <a:rPr lang="hu-HU" dirty="0" smtClean="0"/>
              <a:t>küldése</a:t>
            </a:r>
          </a:p>
          <a:p>
            <a:pPr marL="927100" lvl="1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Informatikai megoldás keresése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Panaszkezelés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6784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Mesterprogram megvalósításával kapcsolatos 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Mesterprogram </a:t>
            </a:r>
            <a:r>
              <a:rPr lang="hu-HU" dirty="0"/>
              <a:t>megvalósításának követése - feladatok </a:t>
            </a:r>
            <a:endParaRPr lang="hu-HU" dirty="0" smtClean="0"/>
          </a:p>
          <a:p>
            <a:pPr marL="927100" lvl="1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Intézmény – vezetői/fenntartói ellenőrzés minden év október 30-ig</a:t>
            </a:r>
          </a:p>
          <a:p>
            <a:pPr marL="927100" lvl="1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OH – jelzés esetén vizsgálat</a:t>
            </a:r>
          </a:p>
          <a:p>
            <a:pPr marL="1384300" lvl="2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következmények</a:t>
            </a:r>
            <a:endParaRPr lang="hu-HU" dirty="0"/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/>
              <a:t>Mesterprogram </a:t>
            </a:r>
            <a:r>
              <a:rPr lang="hu-HU" dirty="0" smtClean="0"/>
              <a:t>módosítása </a:t>
            </a:r>
          </a:p>
          <a:p>
            <a:pPr marL="927100" lvl="1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eljárásrend kidolgozása</a:t>
            </a:r>
          </a:p>
          <a:p>
            <a:pPr marL="927100" lvl="1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Módosítások átvezetése, dokumentálása, </a:t>
            </a:r>
            <a:r>
              <a:rPr lang="hu-HU" dirty="0" err="1" smtClean="0"/>
              <a:t>nyomonkövetése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7383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Kutatótanár</a:t>
            </a:r>
            <a:r>
              <a:rPr lang="hu-HU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</a:t>
            </a:r>
            <a:r>
              <a:rPr lang="hu-HU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minősítési eljárás megvalósításának nehézségei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534679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/>
              <a:t>Jogszabályi módosulás, útmutató megjelenése (2016. július-augusztus)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/>
              <a:t>Szervezési feladatok</a:t>
            </a:r>
          </a:p>
          <a:p>
            <a:pPr marL="927100" lvl="1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NPK, MTA, MRK</a:t>
            </a:r>
            <a:endParaRPr lang="hu-HU" dirty="0"/>
          </a:p>
          <a:p>
            <a:pPr marL="927100" lvl="1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/>
              <a:t>Összerendelés nehézségei</a:t>
            </a:r>
          </a:p>
          <a:p>
            <a:pPr marL="927100" lvl="1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/>
              <a:t>Résztvevők </a:t>
            </a:r>
            <a:r>
              <a:rPr lang="hu-HU" dirty="0" smtClean="0"/>
              <a:t>tájékoztatása</a:t>
            </a:r>
          </a:p>
          <a:p>
            <a:pPr marL="927100" lvl="1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Bizottság munkájának összehangolása</a:t>
            </a:r>
            <a:endParaRPr lang="hu-HU" dirty="0" smtClean="0"/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Dokumentumok hiánypótlása nem lehetséges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Előzetes értékelés eredményéről értesítés küldése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Kutató</a:t>
            </a:r>
            <a:r>
              <a:rPr lang="hu-HU" dirty="0" smtClean="0"/>
              <a:t>program </a:t>
            </a:r>
            <a:r>
              <a:rPr lang="hu-HU" dirty="0" smtClean="0"/>
              <a:t>megvalósításának követése - feladatok 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Kutató</a:t>
            </a:r>
            <a:r>
              <a:rPr lang="hu-HU" dirty="0" smtClean="0"/>
              <a:t>program módosítása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Informatikai felületek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687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kutato_ertekeles_v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9144000" cy="612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83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Útmutató korrigálása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indent="0">
              <a:buSzPct val="88000"/>
              <a:buNone/>
              <a:tabLst>
                <a:tab pos="322263" algn="l"/>
              </a:tabLst>
            </a:pPr>
            <a:r>
              <a:rPr lang="hu-HU" dirty="0" smtClean="0"/>
              <a:t>2017 tavasza</a:t>
            </a:r>
          </a:p>
          <a:p>
            <a:pPr marL="12700" indent="0">
              <a:buSzPct val="88000"/>
              <a:buNone/>
              <a:tabLst>
                <a:tab pos="322263" algn="l"/>
              </a:tabLst>
            </a:pPr>
            <a:r>
              <a:rPr lang="hu-HU" dirty="0" smtClean="0"/>
              <a:t>Javaslat az Útmutató módosítására</a:t>
            </a:r>
            <a:br>
              <a:rPr lang="hu-HU" dirty="0" smtClean="0"/>
            </a:br>
            <a:r>
              <a:rPr lang="hu-HU" dirty="0" smtClean="0"/>
              <a:t>	- Felkészülési szakasz elhagyása</a:t>
            </a:r>
          </a:p>
          <a:p>
            <a:pPr marL="12700" indent="0">
              <a:buSzPct val="88000"/>
              <a:buNone/>
              <a:tabLst>
                <a:tab pos="322263" algn="l"/>
              </a:tabLst>
            </a:pPr>
            <a:r>
              <a:rPr lang="hu-HU" dirty="0" smtClean="0"/>
              <a:t>	- Útmutató fejezeteinek összevonása </a:t>
            </a:r>
          </a:p>
          <a:p>
            <a:pPr marL="12700" indent="0">
              <a:buSzPct val="88000"/>
              <a:buNone/>
              <a:tabLst>
                <a:tab pos="322263" algn="l"/>
              </a:tabLst>
            </a:pPr>
            <a:r>
              <a:rPr lang="hu-HU" dirty="0"/>
              <a:t>	</a:t>
            </a:r>
            <a:r>
              <a:rPr lang="hu-HU" dirty="0" smtClean="0"/>
              <a:t>	– általános eljárás megjelenítése</a:t>
            </a:r>
          </a:p>
          <a:p>
            <a:pPr marL="12700" indent="0">
              <a:buSzPct val="88000"/>
              <a:buNone/>
              <a:tabLst>
                <a:tab pos="322263" algn="l"/>
              </a:tabLst>
            </a:pPr>
            <a:r>
              <a:rPr lang="hu-HU" dirty="0"/>
              <a:t>	</a:t>
            </a:r>
            <a:r>
              <a:rPr lang="hu-HU" dirty="0" smtClean="0"/>
              <a:t>	– speciális szabályok</a:t>
            </a:r>
          </a:p>
          <a:p>
            <a:pPr marL="12700" indent="0">
              <a:buSzPct val="88000"/>
              <a:buNone/>
              <a:tabLst>
                <a:tab pos="322263" algn="l"/>
              </a:tabLst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359300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4"/>
          <p:cNvSpPr>
            <a:spLocks noGrp="1"/>
          </p:cNvSpPr>
          <p:nvPr>
            <p:ph type="title"/>
          </p:nvPr>
        </p:nvSpPr>
        <p:spPr>
          <a:xfrm>
            <a:off x="545522" y="2285366"/>
            <a:ext cx="7886700" cy="1325563"/>
          </a:xfrm>
        </p:spPr>
        <p:txBody>
          <a:bodyPr/>
          <a:lstStyle/>
          <a:p>
            <a:pPr algn="ctr"/>
            <a:r>
              <a:rPr lang="hu-HU" dirty="0" smtClean="0"/>
              <a:t>Köszönöm megtisztelő figyelmüket!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044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Mesterpedagógus minősítési eljárás specialitásai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534679"/>
            <a:ext cx="7886700" cy="4351338"/>
          </a:xfrm>
        </p:spPr>
        <p:txBody>
          <a:bodyPr>
            <a:normAutofit lnSpcReduction="10000"/>
          </a:bodyPr>
          <a:lstStyle/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Értékelés szempontrendszere – négydimenziós tevékenységmodell, értékelési területek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Tevékenységcsoportok (fejlesztő innovatív, fejlesztő támogató, intézményvezetői / szakértői, szaktanácsadói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/>
              <a:t>Dokumentumok hiánypótlása nem lehetséges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/>
              <a:t>Előzetes értékelés döntő szerepe az eljárásrendben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Nyilvános </a:t>
            </a:r>
            <a:r>
              <a:rPr lang="hu-HU" dirty="0"/>
              <a:t>védés eseménye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/>
              <a:t>Összegző szöveges értékelés készítése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714783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Kutatótanár</a:t>
            </a:r>
            <a:r>
              <a:rPr lang="hu-HU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</a:t>
            </a:r>
            <a:r>
              <a:rPr lang="hu-HU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minősítési eljárás specialitásai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534679"/>
            <a:ext cx="7886700" cy="4351338"/>
          </a:xfrm>
        </p:spPr>
        <p:txBody>
          <a:bodyPr>
            <a:normAutofit/>
          </a:bodyPr>
          <a:lstStyle/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Értékelés szempontrendszere – </a:t>
            </a:r>
            <a:r>
              <a:rPr lang="hu-HU" dirty="0" smtClean="0"/>
              <a:t>három</a:t>
            </a:r>
            <a:r>
              <a:rPr lang="hu-HU" dirty="0" smtClean="0"/>
              <a:t>dimenziós </a:t>
            </a:r>
            <a:r>
              <a:rPr lang="hu-HU" dirty="0" smtClean="0"/>
              <a:t>tevékenységmodell, értékelési </a:t>
            </a:r>
            <a:r>
              <a:rPr lang="hu-HU" dirty="0" smtClean="0"/>
              <a:t>területek</a:t>
            </a:r>
            <a:endParaRPr lang="hu-HU" dirty="0" smtClean="0"/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/>
              <a:t>Dokumentumok hiánypótlása nem lehetséges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/>
              <a:t>Előzetes értékelés döntő szerepe az eljárásrendben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Nincs személyes találkozás, védés</a:t>
            </a:r>
            <a:endParaRPr lang="hu-HU" dirty="0"/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/>
              <a:t>Összegző szöveges értékelés </a:t>
            </a:r>
            <a:r>
              <a:rPr lang="hu-HU" dirty="0" smtClean="0"/>
              <a:t>készítése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Bíráló bizottság összetétele</a:t>
            </a:r>
            <a:endParaRPr lang="hu-HU" dirty="0"/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726928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Mesterpedagógus fokozatot célzó minősítési eljárások számokban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913115"/>
              </p:ext>
            </p:extLst>
          </p:nvPr>
        </p:nvGraphicFramePr>
        <p:xfrm>
          <a:off x="628650" y="1944711"/>
          <a:ext cx="7886700" cy="3718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491"/>
                <a:gridCol w="1609859"/>
                <a:gridCol w="1971675"/>
                <a:gridCol w="1971675"/>
              </a:tblGrid>
              <a:tr h="536639">
                <a:tc>
                  <a:txBody>
                    <a:bodyPr/>
                    <a:lstStyle/>
                    <a:p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2015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2016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2017</a:t>
                      </a:r>
                      <a:endParaRPr lang="hu-HU" sz="2400" dirty="0"/>
                    </a:p>
                  </a:txBody>
                  <a:tcPr/>
                </a:tc>
              </a:tr>
              <a:tr h="926252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Szakértő</a:t>
                      </a:r>
                      <a:r>
                        <a:rPr lang="hu-HU" sz="2400" baseline="0" dirty="0" smtClean="0"/>
                        <a:t> </a:t>
                      </a:r>
                      <a:r>
                        <a:rPr lang="hu-HU" sz="2400" dirty="0" smtClean="0"/>
                        <a:t>(szaktanácsadó)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1 440 fő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176 fő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500</a:t>
                      </a:r>
                      <a:r>
                        <a:rPr lang="hu-HU" sz="2400" baseline="0" dirty="0" smtClean="0"/>
                        <a:t> fő</a:t>
                      </a:r>
                    </a:p>
                    <a:p>
                      <a:pPr algn="ctr"/>
                      <a:r>
                        <a:rPr lang="hu-HU" sz="2400" baseline="0" dirty="0" smtClean="0"/>
                        <a:t>(maximum)</a:t>
                      </a:r>
                      <a:endParaRPr lang="hu-HU" sz="2400" dirty="0"/>
                    </a:p>
                  </a:txBody>
                  <a:tcPr/>
                </a:tc>
              </a:tr>
              <a:tr h="1138640">
                <a:tc>
                  <a:txBody>
                    <a:bodyPr/>
                    <a:lstStyle/>
                    <a:p>
                      <a:r>
                        <a:rPr lang="hu-HU" sz="2200" dirty="0" smtClean="0"/>
                        <a:t>Fejlesztő innovatív,</a:t>
                      </a:r>
                      <a:r>
                        <a:rPr lang="hu-HU" sz="2200" baseline="0" dirty="0" smtClean="0"/>
                        <a:t> fejlesztő t</a:t>
                      </a:r>
                      <a:r>
                        <a:rPr lang="hu-HU" sz="2200" dirty="0" smtClean="0"/>
                        <a:t>ámogató, intézményvezetői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920 fő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257</a:t>
                      </a:r>
                      <a:r>
                        <a:rPr lang="hu-HU" sz="2400" baseline="0" dirty="0" smtClean="0"/>
                        <a:t> fő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711 fő</a:t>
                      </a:r>
                      <a:endParaRPr lang="hu-HU" sz="2400" dirty="0"/>
                    </a:p>
                  </a:txBody>
                  <a:tcPr/>
                </a:tc>
              </a:tr>
              <a:tr h="536639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Összesen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2</a:t>
                      </a:r>
                      <a:r>
                        <a:rPr lang="hu-HU" sz="2400" b="1" baseline="0" dirty="0" smtClean="0"/>
                        <a:t> 360 fő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433 fő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1 211 fő (maximum)</a:t>
                      </a:r>
                      <a:endParaRPr lang="hu-H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78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Mesterpedagógus fokozatot célzó minősítési eljárások számokban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816398"/>
              </p:ext>
            </p:extLst>
          </p:nvPr>
        </p:nvGraphicFramePr>
        <p:xfrm>
          <a:off x="628650" y="1825625"/>
          <a:ext cx="78867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2016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2017</a:t>
                      </a:r>
                      <a:endParaRPr lang="hu-H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Sima eljárás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332 fő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679 fő</a:t>
                      </a:r>
                      <a:endParaRPr lang="hu-H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Összevont eljárás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101 fő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32 fő</a:t>
                      </a:r>
                      <a:endParaRPr lang="hu-H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494596"/>
              </p:ext>
            </p:extLst>
          </p:nvPr>
        </p:nvGraphicFramePr>
        <p:xfrm>
          <a:off x="1524000" y="3329641"/>
          <a:ext cx="6096000" cy="2610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98725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2016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2017</a:t>
                      </a:r>
                      <a:endParaRPr lang="hu-HU" sz="2400" dirty="0"/>
                    </a:p>
                  </a:txBody>
                  <a:tcPr/>
                </a:tc>
              </a:tr>
              <a:tr h="437572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Lezárult, megszervezett</a:t>
                      </a:r>
                      <a:r>
                        <a:rPr lang="hu-HU" sz="2400" baseline="0" dirty="0" smtClean="0"/>
                        <a:t> eljárás - tavasz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421 fő / 12 fő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243 fő</a:t>
                      </a:r>
                      <a:endParaRPr lang="hu-HU" sz="2400" dirty="0"/>
                    </a:p>
                  </a:txBody>
                  <a:tcPr/>
                </a:tc>
              </a:tr>
              <a:tr h="437572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Folyamatban lévő eljárás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-</a:t>
                      </a:r>
                      <a:r>
                        <a:rPr lang="hu-HU" sz="2400" baseline="0" dirty="0" smtClean="0"/>
                        <a:t> 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468 fő</a:t>
                      </a:r>
                      <a:endParaRPr lang="hu-H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02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Mesterpedagógus fokozatot célzó minősítési eljárások számokban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422371"/>
              </p:ext>
            </p:extLst>
          </p:nvPr>
        </p:nvGraphicFramePr>
        <p:xfrm>
          <a:off x="628650" y="1825625"/>
          <a:ext cx="78867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endParaRPr lang="hu-H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600" dirty="0" smtClean="0"/>
                        <a:t>2016 – innovatív, támogató, intézményvezetői</a:t>
                      </a:r>
                      <a:endParaRPr lang="hu-H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600" dirty="0" smtClean="0"/>
                        <a:t>2016</a:t>
                      </a:r>
                      <a:r>
                        <a:rPr lang="hu-HU" sz="2600" baseline="0" dirty="0" smtClean="0"/>
                        <a:t> - szakértői</a:t>
                      </a:r>
                      <a:endParaRPr lang="hu-HU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600" dirty="0" smtClean="0"/>
                        <a:t>Sikeres</a:t>
                      </a:r>
                      <a:endParaRPr lang="hu-H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600" dirty="0" smtClean="0"/>
                        <a:t>235 fő</a:t>
                      </a:r>
                      <a:endParaRPr lang="hu-H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600" dirty="0" smtClean="0"/>
                        <a:t>160 fő</a:t>
                      </a:r>
                      <a:endParaRPr lang="hu-HU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600" dirty="0" smtClean="0"/>
                        <a:t>Sikertelen</a:t>
                      </a:r>
                      <a:endParaRPr lang="hu-H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600" dirty="0" smtClean="0"/>
                        <a:t>13 fő</a:t>
                      </a:r>
                      <a:endParaRPr lang="hu-H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600" dirty="0" smtClean="0"/>
                        <a:t>7 fő</a:t>
                      </a:r>
                      <a:endParaRPr lang="hu-HU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600" dirty="0" smtClean="0"/>
                        <a:t>Pedagógus </a:t>
                      </a:r>
                      <a:r>
                        <a:rPr lang="hu-HU" sz="2600" dirty="0" err="1" smtClean="0"/>
                        <a:t>II-be</a:t>
                      </a:r>
                      <a:r>
                        <a:rPr lang="hu-HU" sz="2600" dirty="0" smtClean="0"/>
                        <a:t> léphet</a:t>
                      </a:r>
                      <a:endParaRPr lang="hu-H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600" dirty="0" smtClean="0"/>
                        <a:t>4 fő</a:t>
                      </a:r>
                      <a:endParaRPr lang="hu-H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600" dirty="0" smtClean="0"/>
                        <a:t>2 fő</a:t>
                      </a:r>
                      <a:endParaRPr lang="hu-HU" sz="2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38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Mesterpedagógus minősítési eljárás megvalósításának nehézségei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534679"/>
            <a:ext cx="7886700" cy="4351338"/>
          </a:xfrm>
        </p:spPr>
        <p:txBody>
          <a:bodyPr>
            <a:normAutofit fontScale="92500"/>
          </a:bodyPr>
          <a:lstStyle/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/>
              <a:t>Jogszabályi módosulás, útmutató megjelenése (2016. július-augusztus)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/>
              <a:t>Szervezési feladatok</a:t>
            </a:r>
          </a:p>
          <a:p>
            <a:pPr marL="927100" lvl="1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/>
              <a:t>Szakértői kapacitás</a:t>
            </a:r>
          </a:p>
          <a:p>
            <a:pPr marL="927100" lvl="1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/>
              <a:t>Összerendelés nehézségei</a:t>
            </a:r>
          </a:p>
          <a:p>
            <a:pPr marL="927100" lvl="1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/>
              <a:t>Résztvevők </a:t>
            </a:r>
            <a:r>
              <a:rPr lang="hu-HU" dirty="0" smtClean="0"/>
              <a:t>felkészületlensége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Dokumentumok hiánypótlása nem lehetséges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Előzetes értékelés eredményéről értesítés küldése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Mesterprogram megvalósításának követése - feladatok </a:t>
            </a:r>
          </a:p>
          <a:p>
            <a:pPr marL="469900" indent="-457200">
              <a:buSzPct val="88000"/>
              <a:buFontTx/>
              <a:buChar char="-"/>
              <a:tabLst>
                <a:tab pos="322263" algn="l"/>
              </a:tabLst>
            </a:pPr>
            <a:r>
              <a:rPr lang="hu-HU" dirty="0" smtClean="0"/>
              <a:t>Mesterprogram módosítása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5499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Eljárások szervezésének nehézségei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493949"/>
            <a:ext cx="7886700" cy="4683014"/>
          </a:xfrm>
        </p:spPr>
        <p:txBody>
          <a:bodyPr/>
          <a:lstStyle/>
          <a:p>
            <a:r>
              <a:rPr lang="hu-HU" sz="3000" dirty="0" smtClean="0"/>
              <a:t>Szakértői kapacitás</a:t>
            </a:r>
          </a:p>
          <a:p>
            <a:pPr lvl="1"/>
            <a:r>
              <a:rPr lang="hu-HU" sz="2600" dirty="0" smtClean="0"/>
              <a:t>2015-ben felkészített 170 szakértő</a:t>
            </a:r>
          </a:p>
          <a:p>
            <a:pPr lvl="2"/>
            <a:r>
              <a:rPr lang="hu-HU" sz="2600" dirty="0" smtClean="0"/>
              <a:t>Területi és szakmai megoszlásuk más, mint a minősítendő pedagógusoké</a:t>
            </a:r>
          </a:p>
          <a:p>
            <a:pPr lvl="2"/>
            <a:r>
              <a:rPr lang="hu-HU" sz="2600" dirty="0" smtClean="0"/>
              <a:t>Eljárásrend változása miatt frissítő felkészítésük szükséges</a:t>
            </a:r>
          </a:p>
          <a:p>
            <a:r>
              <a:rPr lang="hu-HU" sz="3000" dirty="0" smtClean="0"/>
              <a:t>Összerendelés szabályai</a:t>
            </a:r>
          </a:p>
          <a:p>
            <a:pPr lvl="1"/>
            <a:r>
              <a:rPr lang="hu-HU" sz="2600" dirty="0" smtClean="0"/>
              <a:t>Szakos szakértő</a:t>
            </a:r>
          </a:p>
          <a:p>
            <a:pPr lvl="1"/>
            <a:r>
              <a:rPr lang="hu-HU" sz="2600" dirty="0" smtClean="0"/>
              <a:t>Összevont eljárás</a:t>
            </a:r>
          </a:p>
          <a:p>
            <a:r>
              <a:rPr lang="hu-HU" sz="3000" dirty="0" smtClean="0"/>
              <a:t>Informatikai felületek kialakítása</a:t>
            </a:r>
          </a:p>
        </p:txBody>
      </p:sp>
    </p:spTree>
    <p:extLst>
      <p:ext uri="{BB962C8B-B14F-4D97-AF65-F5344CB8AC3E}">
        <p14:creationId xmlns:p14="http://schemas.microsoft.com/office/powerpoint/2010/main" val="361295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Feladatok, megoldások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468192"/>
            <a:ext cx="7886700" cy="4708771"/>
          </a:xfrm>
        </p:spPr>
        <p:txBody>
          <a:bodyPr>
            <a:normAutofit fontScale="92500" lnSpcReduction="10000"/>
          </a:bodyPr>
          <a:lstStyle/>
          <a:p>
            <a:r>
              <a:rPr lang="hu-HU" sz="2800" dirty="0" smtClean="0"/>
              <a:t>Szakértők</a:t>
            </a:r>
          </a:p>
          <a:p>
            <a:pPr lvl="1"/>
            <a:r>
              <a:rPr lang="hu-HU" sz="2400" dirty="0" smtClean="0"/>
              <a:t>Felkészítések szervezése </a:t>
            </a:r>
          </a:p>
          <a:p>
            <a:pPr lvl="2"/>
            <a:r>
              <a:rPr lang="hu-HU" sz="2000" dirty="0" smtClean="0"/>
              <a:t>170 szakértő számára frissítő képzés</a:t>
            </a:r>
          </a:p>
          <a:p>
            <a:pPr lvl="2"/>
            <a:r>
              <a:rPr lang="hu-HU" dirty="0" smtClean="0"/>
              <a:t>Kb. 100 új szakértő felkészítése február-márciusban</a:t>
            </a:r>
          </a:p>
          <a:p>
            <a:pPr lvl="2"/>
            <a:r>
              <a:rPr lang="hu-HU" dirty="0" smtClean="0"/>
              <a:t>Kb. 2000 szakértő felkészítése május-júniusban</a:t>
            </a:r>
          </a:p>
          <a:p>
            <a:pPr lvl="2"/>
            <a:r>
              <a:rPr lang="hu-HU" sz="2000" dirty="0" smtClean="0"/>
              <a:t>OH delegáltak és intézményi delegáltak felkészítése</a:t>
            </a:r>
          </a:p>
          <a:p>
            <a:r>
              <a:rPr lang="hu-HU" dirty="0" smtClean="0"/>
              <a:t>Összerendelés feltételeinek megteremtése</a:t>
            </a:r>
          </a:p>
          <a:p>
            <a:pPr lvl="1"/>
            <a:r>
              <a:rPr lang="hu-HU" sz="2400" dirty="0" smtClean="0"/>
              <a:t>Szakos szakértő: intézménytípus/munkakör</a:t>
            </a:r>
          </a:p>
          <a:p>
            <a:pPr lvl="1"/>
            <a:r>
              <a:rPr lang="hu-HU" dirty="0" smtClean="0"/>
              <a:t>Elnök: intézménytípus</a:t>
            </a:r>
          </a:p>
          <a:p>
            <a:pPr lvl="1"/>
            <a:r>
              <a:rPr lang="hu-HU" dirty="0" smtClean="0"/>
              <a:t>Összevont eljárás</a:t>
            </a:r>
          </a:p>
          <a:p>
            <a:r>
              <a:rPr lang="hu-HU" sz="2800" dirty="0" smtClean="0"/>
              <a:t>Informatikai fejlesztések</a:t>
            </a:r>
          </a:p>
          <a:p>
            <a:pPr lvl="1"/>
            <a:r>
              <a:rPr lang="hu-HU" dirty="0" smtClean="0"/>
              <a:t>Algoritmus</a:t>
            </a:r>
          </a:p>
          <a:p>
            <a:pPr lvl="1"/>
            <a:r>
              <a:rPr lang="hu-HU" sz="2400" dirty="0" smtClean="0"/>
              <a:t>Értékelő rendszer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06948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áció.potx" id="{C8D4DD39-FC0C-45AF-B26F-0698854920F6}" vid="{078A9908-FF25-47B9-A2B2-B4C483ACC1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63A31BCF02CD1147A797C06A0EC047C6" ma:contentTypeVersion="2" ma:contentTypeDescription="Új dokumentum létrehozása." ma:contentTypeScope="" ma:versionID="35c3b02466a13777cc8df04c2175910b">
  <xsd:schema xmlns:xsd="http://www.w3.org/2001/XMLSchema" xmlns:xs="http://www.w3.org/2001/XMLSchema" xmlns:p="http://schemas.microsoft.com/office/2006/metadata/properties" xmlns:ns2="8a866707-41e7-4207-aa93-2b9142105529" targetNamespace="http://schemas.microsoft.com/office/2006/metadata/properties" ma:root="true" ma:fieldsID="02f78947ce9ee1c1cbf2b32bce8f4b2d" ns2:_="">
    <xsd:import namespace="8a866707-41e7-4207-aa93-2b914210552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866707-41e7-4207-aa93-2b914210552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umazonosító értéke" ma:description="Az elemhez rendelt dokumentumazonosító értéke." ma:internalName="_dlc_DocId" ma:readOnly="true">
      <xsd:simpleType>
        <xsd:restriction base="dms:Text"/>
      </xsd:simpleType>
    </xsd:element>
    <xsd:element name="_dlc_DocIdUrl" ma:index="9" nillable="true" ma:displayName="Dokumentumazonosító" ma:description="Állandó hivatkozás a dokumentumra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9E905C-2259-4694-B5AF-8664F2F6074A}">
  <ds:schemaRefs>
    <ds:schemaRef ds:uri="http://schemas.openxmlformats.org/package/2006/metadata/core-properties"/>
    <ds:schemaRef ds:uri="http://schemas.microsoft.com/office/2006/documentManagement/types"/>
    <ds:schemaRef ds:uri="8a866707-41e7-4207-aa93-2b9142105529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0C89D2D-0897-42DB-9D07-197F898FA8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46D194-DBDE-4571-A2D8-14F2D422214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83CBC96-86A7-49CB-AA0F-97BFADD1FF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866707-41e7-4207-aa93-2b91421055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OH_prezentacio_sablon_alap</Template>
  <TotalTime>422</TotalTime>
  <Words>627</Words>
  <Application>Microsoft Office PowerPoint</Application>
  <PresentationFormat>Diavetítés a képernyőre (4:3 oldalarány)</PresentationFormat>
  <Paragraphs>196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Verdana</vt:lpstr>
      <vt:lpstr>Wingdings</vt:lpstr>
      <vt:lpstr>Office-téma</vt:lpstr>
      <vt:lpstr>„Az akarat nem elég; tenni is kell.”    Goethe </vt:lpstr>
      <vt:lpstr>Mesterpedagógus minősítési eljárás specialitásai</vt:lpstr>
      <vt:lpstr>Kutatótanár minősítési eljárás specialitásai</vt:lpstr>
      <vt:lpstr>Mesterpedagógus fokozatot célzó minősítési eljárások számokban</vt:lpstr>
      <vt:lpstr>Mesterpedagógus fokozatot célzó minősítési eljárások számokban</vt:lpstr>
      <vt:lpstr>Mesterpedagógus fokozatot célzó minősítési eljárások számokban</vt:lpstr>
      <vt:lpstr>Mesterpedagógus minősítési eljárás megvalósításának nehézségei</vt:lpstr>
      <vt:lpstr>Eljárások szervezésének nehézségei</vt:lpstr>
      <vt:lpstr>Feladatok, megoldások</vt:lpstr>
      <vt:lpstr>2017. március</vt:lpstr>
      <vt:lpstr>PowerPoint bemutató</vt:lpstr>
      <vt:lpstr>Eljárás lebonyolításának problémái</vt:lpstr>
      <vt:lpstr>Mesterprogram megvalósításával kapcsolatos feladatok</vt:lpstr>
      <vt:lpstr>Kutatótanár minősítési eljárás megvalósításának nehézségei</vt:lpstr>
      <vt:lpstr>PowerPoint bemutató</vt:lpstr>
      <vt:lpstr>Útmutató korrigálása</vt:lpstr>
      <vt:lpstr>Köszönöm megtisztelő figyelmüket!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Mesterpedagógus fokozatot megcélzó minősítési eljárás</dc:title>
  <dc:creator>Szalai Andrea</dc:creator>
  <cp:lastModifiedBy>Marosi Katalin</cp:lastModifiedBy>
  <cp:revision>25</cp:revision>
  <dcterms:created xsi:type="dcterms:W3CDTF">2017-06-22T09:01:54Z</dcterms:created>
  <dcterms:modified xsi:type="dcterms:W3CDTF">2017-06-29T08:00:04Z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0x01010063A31BCF02CD1147A797C06A0EC047C6</vt:lpwstr>
  </property>
</Properties>
</file>