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56" r:id="rId4"/>
    <p:sldId id="257" r:id="rId5"/>
    <p:sldId id="269" r:id="rId6"/>
    <p:sldId id="270" r:id="rId7"/>
    <p:sldId id="268" r:id="rId8"/>
    <p:sldId id="267" r:id="rId9"/>
    <p:sldId id="262" r:id="rId10"/>
    <p:sldId id="271" r:id="rId11"/>
    <p:sldId id="260" r:id="rId1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D377-33C6-4DC6-B940-7AE37794CDF2}" type="datetimeFigureOut">
              <a:rPr lang="hu-HU" smtClean="0"/>
              <a:t>2017. 06. 28.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F79BB-F2CD-4536-A9B3-1A58CE1427B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585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D377-33C6-4DC6-B940-7AE37794CDF2}" type="datetimeFigureOut">
              <a:rPr lang="hu-HU" smtClean="0"/>
              <a:t>2017. 06. 28.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F79BB-F2CD-4536-A9B3-1A58CE1427B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8785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D377-33C6-4DC6-B940-7AE37794CDF2}" type="datetimeFigureOut">
              <a:rPr lang="hu-HU" smtClean="0"/>
              <a:t>2017. 06. 28.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F79BB-F2CD-4536-A9B3-1A58CE1427B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9055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D377-33C6-4DC6-B940-7AE37794CDF2}" type="datetimeFigureOut">
              <a:rPr lang="hu-HU" smtClean="0"/>
              <a:t>2017. 06. 28.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F79BB-F2CD-4536-A9B3-1A58CE1427B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1632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D377-33C6-4DC6-B940-7AE37794CDF2}" type="datetimeFigureOut">
              <a:rPr lang="hu-HU" smtClean="0"/>
              <a:t>2017. 06. 28.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F79BB-F2CD-4536-A9B3-1A58CE1427B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652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D377-33C6-4DC6-B940-7AE37794CDF2}" type="datetimeFigureOut">
              <a:rPr lang="hu-HU" smtClean="0"/>
              <a:t>2017. 06. 28.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F79BB-F2CD-4536-A9B3-1A58CE1427B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2567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D377-33C6-4DC6-B940-7AE37794CDF2}" type="datetimeFigureOut">
              <a:rPr lang="hu-HU" smtClean="0"/>
              <a:t>2017. 06. 28.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F79BB-F2CD-4536-A9B3-1A58CE1427B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7624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D377-33C6-4DC6-B940-7AE37794CDF2}" type="datetimeFigureOut">
              <a:rPr lang="hu-HU" smtClean="0"/>
              <a:t>2017. 06. 28.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F79BB-F2CD-4536-A9B3-1A58CE1427B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215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D377-33C6-4DC6-B940-7AE37794CDF2}" type="datetimeFigureOut">
              <a:rPr lang="hu-HU" smtClean="0"/>
              <a:t>2017. 06. 28.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F79BB-F2CD-4536-A9B3-1A58CE1427B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8014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D377-33C6-4DC6-B940-7AE37794CDF2}" type="datetimeFigureOut">
              <a:rPr lang="hu-HU" smtClean="0"/>
              <a:t>2017. 06. 28.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F79BB-F2CD-4536-A9B3-1A58CE1427B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5361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D377-33C6-4DC6-B940-7AE37794CDF2}" type="datetimeFigureOut">
              <a:rPr lang="hu-HU" smtClean="0"/>
              <a:t>2017. 06. 28.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F79BB-F2CD-4536-A9B3-1A58CE1427B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6364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9D377-33C6-4DC6-B940-7AE37794CDF2}" type="datetimeFigureOut">
              <a:rPr lang="hu-HU" smtClean="0"/>
              <a:t>2017. 06. 28.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F79BB-F2CD-4536-A9B3-1A58CE1427B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8644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354183"/>
            <a:ext cx="12192000" cy="8212184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0" y="0"/>
            <a:ext cx="12192000" cy="67403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„SENKI </a:t>
            </a:r>
            <a:r>
              <a:rPr lang="hu-HU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SEM KÖVETHET EL NAGYOBB HIBÁT, MINT AZ, AKI AZÉRT NEM TESZ SEMMIT, MERT AMIT MEGTEHET, AZ KICSINY</a:t>
            </a:r>
            <a:r>
              <a:rPr lang="hu-HU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.” (E. </a:t>
            </a:r>
            <a:r>
              <a:rPr lang="hu-HU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Burke</a:t>
            </a:r>
            <a:r>
              <a:rPr lang="hu-HU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32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53143" y="1084217"/>
            <a:ext cx="10700657" cy="50927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1. AUTOKRÁCIA-E A TANÁRI MUNKA? MIÉRT?</a:t>
            </a:r>
          </a:p>
          <a:p>
            <a:pPr marL="0" indent="0">
              <a:buNone/>
            </a:pP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2. BAJ-E, HA AUTOKRATA A TANÁRI MUNKA? MIÉRT?</a:t>
            </a:r>
          </a:p>
          <a:p>
            <a:pPr marL="0" indent="0">
              <a:buNone/>
            </a:pP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3. ÖNMAGÁBAN NEGATÍV JELENTÉSTARTALMÚ FOGALOM-E AZ AUTOKRÁCIA? MIÉRT?</a:t>
            </a:r>
          </a:p>
          <a:p>
            <a:pPr marL="0" indent="0">
              <a:buNone/>
            </a:pP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4. HIBÁZOTT-E RAINER WENGER? MIÉRT?</a:t>
            </a:r>
          </a:p>
          <a:p>
            <a:pPr marL="0" indent="0">
              <a:buNone/>
            </a:pP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5. HIBÁS VOLT-E A RAINER WENGER ÁLTAL ELÉRT EREDMÉNY? MIÉRT?</a:t>
            </a:r>
            <a:endParaRPr lang="hu-H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65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596949" cy="847594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854926" y="0"/>
            <a:ext cx="565731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ÉN?</a:t>
            </a:r>
            <a:endParaRPr lang="hu-HU" sz="1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78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30629" y="-1216306"/>
            <a:ext cx="12322629" cy="829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9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335000" cy="897255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75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09410" y="-249064"/>
            <a:ext cx="12701410" cy="843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0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3126"/>
            <a:ext cx="12443253" cy="7599151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416" y="247136"/>
            <a:ext cx="10958384" cy="5929828"/>
          </a:xfrm>
        </p:spPr>
        <p:txBody>
          <a:bodyPr/>
          <a:lstStyle/>
          <a:p>
            <a:pPr marL="0" indent="0">
              <a:buNone/>
            </a:pPr>
            <a:r>
              <a:rPr lang="hu-HU" sz="5400" dirty="0" smtClean="0">
                <a:solidFill>
                  <a:srgbClr val="FFC000"/>
                </a:solidFill>
              </a:rPr>
              <a:t>I. FEJLESZTŐ </a:t>
            </a:r>
            <a:r>
              <a:rPr lang="hu-HU" sz="5400" dirty="0" smtClean="0">
                <a:solidFill>
                  <a:srgbClr val="FFC000"/>
                </a:solidFill>
              </a:rPr>
              <a:t>CÉLÚ SEGÍTSÉGNYÚJTÁS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 smtClean="0"/>
              <a:t>„A NEVELÉS </a:t>
            </a:r>
            <a:r>
              <a:rPr lang="hu-HU" dirty="0"/>
              <a:t>PROSZOCIÁLIS </a:t>
            </a:r>
            <a:r>
              <a:rPr lang="hu-HU" dirty="0" smtClean="0"/>
              <a:t>VISELKEDÉS (…), AZ ÖNÁLLÓSÁG OPTIMÁLIS FIGYELEMBEVÉTELÉRE TÖREKVŐ SEGÍTÉS…”</a:t>
            </a: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8956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1">
              <a:alpha val="68000"/>
            </a:schemeClr>
          </a:solidFill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84205" y="365124"/>
            <a:ext cx="11664779" cy="599860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u-HU" sz="5800" b="1" dirty="0" smtClean="0">
                <a:solidFill>
                  <a:srgbClr val="000818"/>
                </a:solidFill>
              </a:rPr>
              <a:t>II. VEZETÉS</a:t>
            </a:r>
          </a:p>
          <a:p>
            <a:pPr marL="0" indent="0">
              <a:buNone/>
            </a:pPr>
            <a:endParaRPr lang="hu-HU" b="1" dirty="0" smtClean="0">
              <a:solidFill>
                <a:srgbClr val="000818"/>
              </a:solidFill>
            </a:endParaRPr>
          </a:p>
          <a:p>
            <a:pPr marL="0" indent="0">
              <a:buNone/>
            </a:pPr>
            <a:endParaRPr lang="hu-HU" b="1" dirty="0">
              <a:solidFill>
                <a:srgbClr val="000818"/>
              </a:solidFill>
            </a:endParaRPr>
          </a:p>
          <a:p>
            <a:pPr marL="0" indent="0">
              <a:buNone/>
            </a:pPr>
            <a:endParaRPr lang="hu-HU" sz="3600" b="1" dirty="0">
              <a:solidFill>
                <a:srgbClr val="000818"/>
              </a:solidFill>
            </a:endParaRPr>
          </a:p>
          <a:p>
            <a:pPr marL="0" indent="0">
              <a:buNone/>
            </a:pPr>
            <a:r>
              <a:rPr lang="hu-HU" sz="4400" b="1" dirty="0" smtClean="0">
                <a:solidFill>
                  <a:srgbClr val="000818"/>
                </a:solidFill>
              </a:rPr>
              <a:t>FELTÉTELEI: </a:t>
            </a:r>
          </a:p>
          <a:p>
            <a:pPr marL="0" indent="0">
              <a:buNone/>
            </a:pPr>
            <a:r>
              <a:rPr lang="hu-HU" sz="4400" b="1" dirty="0" smtClean="0">
                <a:solidFill>
                  <a:srgbClr val="000818"/>
                </a:solidFill>
              </a:rPr>
              <a:t>VEZETŐ – CÉL – VEZETŐ/VEZETETT VISZONY</a:t>
            </a:r>
          </a:p>
          <a:p>
            <a:pPr marL="0" indent="0">
              <a:buNone/>
            </a:pPr>
            <a:endParaRPr lang="hu-HU" sz="4400" b="1" dirty="0">
              <a:solidFill>
                <a:srgbClr val="000818"/>
              </a:solidFill>
            </a:endParaRPr>
          </a:p>
          <a:p>
            <a:pPr marL="0" indent="0">
              <a:buNone/>
            </a:pPr>
            <a:r>
              <a:rPr lang="hu-HU" sz="4400" b="1" dirty="0" smtClean="0">
                <a:solidFill>
                  <a:srgbClr val="000818"/>
                </a:solidFill>
              </a:rPr>
              <a:t>VEZETÉSI STÍLUSOK:</a:t>
            </a:r>
          </a:p>
          <a:p>
            <a:pPr marL="0" indent="0">
              <a:buNone/>
            </a:pPr>
            <a:r>
              <a:rPr lang="hu-HU" sz="4400" b="1" dirty="0" smtClean="0">
                <a:solidFill>
                  <a:srgbClr val="000818"/>
                </a:solidFill>
              </a:rPr>
              <a:t>TEKINTÉLYELVŰ – DEMOKRATIKUS – </a:t>
            </a:r>
            <a:r>
              <a:rPr lang="hu-HU" sz="4400" b="1" i="1" dirty="0" smtClean="0">
                <a:solidFill>
                  <a:srgbClr val="000818"/>
                </a:solidFill>
              </a:rPr>
              <a:t>LAISSEZ FAIRE</a:t>
            </a:r>
            <a:endParaRPr lang="hu-HU" sz="4400" i="1" dirty="0"/>
          </a:p>
        </p:txBody>
      </p:sp>
    </p:spTree>
    <p:extLst>
      <p:ext uri="{BB962C8B-B14F-4D97-AF65-F5344CB8AC3E}">
        <p14:creationId xmlns:p14="http://schemas.microsoft.com/office/powerpoint/2010/main" val="419830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B) A NEVELÉS HOGYANJA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261" y="0"/>
            <a:ext cx="12645261" cy="8428114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0"/>
            <a:ext cx="11353800" cy="6176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5400" dirty="0" smtClean="0"/>
              <a:t>III. HATALOMGYAKORLÁS </a:t>
            </a:r>
            <a:r>
              <a:rPr lang="hu-HU" sz="5400" dirty="0" smtClean="0"/>
              <a:t>/ URALOM</a:t>
            </a:r>
          </a:p>
          <a:p>
            <a:pPr marL="571500" indent="-571500">
              <a:buAutoNum type="romanUcPeriod"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6447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0963"/>
            <a:ext cx="12307330" cy="8068963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05714" y="849442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sz="4400" b="1" dirty="0" smtClean="0">
                <a:solidFill>
                  <a:srgbClr val="000000"/>
                </a:solidFill>
              </a:rPr>
              <a:t>KÖZÖSSÉG BEAVATKOZÁSA</a:t>
            </a:r>
            <a:r>
              <a:rPr lang="hu-HU" sz="4400" b="1" i="1" dirty="0" smtClean="0">
                <a:solidFill>
                  <a:srgbClr val="000000"/>
                </a:solidFill>
              </a:rPr>
              <a:t>,</a:t>
            </a:r>
          </a:p>
          <a:p>
            <a:pPr marL="0" indent="0">
              <a:buNone/>
            </a:pPr>
            <a:r>
              <a:rPr lang="hu-HU" sz="4400" b="1" dirty="0" smtClean="0">
                <a:solidFill>
                  <a:srgbClr val="000000"/>
                </a:solidFill>
              </a:rPr>
              <a:t>POLITIKAI HATALOM GYAKORLÁSA,</a:t>
            </a:r>
          </a:p>
          <a:p>
            <a:pPr marL="0" indent="0">
              <a:buNone/>
            </a:pPr>
            <a:endParaRPr lang="hu-HU" sz="4400" b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hu-HU" sz="4400" b="1" dirty="0" smtClean="0">
                <a:solidFill>
                  <a:srgbClr val="000000"/>
                </a:solidFill>
              </a:rPr>
              <a:t>PIROS LÁMPA…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>
              <a:solidFill>
                <a:srgbClr val="000818"/>
              </a:solidFill>
            </a:endParaRPr>
          </a:p>
          <a:p>
            <a:pPr marL="0" indent="0">
              <a:buNone/>
            </a:pPr>
            <a:r>
              <a:rPr lang="hu-HU" dirty="0" smtClean="0">
                <a:solidFill>
                  <a:srgbClr val="000818"/>
                </a:solidFill>
              </a:rPr>
              <a:t>LEGITIMÁCIÓJA: LEGÁLIS – TRADICIONÁLIS - KARIZMATIKUS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9451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836023"/>
            <a:ext cx="10515600" cy="53409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4000" b="1" dirty="0" smtClean="0"/>
              <a:t>AZ AUTOKRÁCIA (MAGYARUL: EGYEDURALOM, ÖNKÉNYURALOM) </a:t>
            </a:r>
            <a:r>
              <a:rPr lang="hu-HU" sz="4000" dirty="0" smtClean="0"/>
              <a:t>OLYAN POLITIKAI RENDSZER, AMELYBEN A POLITIKAI HATALOM EGÉSZE EGYETLEN SZEMÉLY (VAGY SZEMÉLYEK KIS ZÁRT CSOPORTJA) KEZÉBEN ÖSSZPONTOSUL. A HATALOM BIRTOKLÁSÁT AZ AUTOKRATA TÖBBEK KÖZT A HAGYOMÁNNYAL, A KRITIKUS ERŐFORRÁSOK ELLENŐRZÉSÉVEL, VAGY SZEMÉLYES KARIZMÁJÁVAL IGAZOLHATJA.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141446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200</Words>
  <Application>Microsoft Office PowerPoint</Application>
  <PresentationFormat>Szélesvásznú</PresentationFormat>
  <Paragraphs>30</Paragraphs>
  <Slides>11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B) A NEVELÉS HOGYANJA</vt:lpstr>
      <vt:lpstr>PowerPoint-bemutató</vt:lpstr>
      <vt:lpstr>PowerPoint-bemutató</vt:lpstr>
      <vt:lpstr>PowerPoint-bemutató</vt:lpstr>
      <vt:lpstr>PowerPoint-bemutató</vt:lpstr>
    </vt:vector>
  </TitlesOfParts>
  <Company>okev.hu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Gloviczki Zoltán Dr.</dc:creator>
  <cp:lastModifiedBy>Gloviczki Zoltán Dr.</cp:lastModifiedBy>
  <cp:revision>6</cp:revision>
  <dcterms:created xsi:type="dcterms:W3CDTF">2017-06-28T21:19:45Z</dcterms:created>
  <dcterms:modified xsi:type="dcterms:W3CDTF">2017-06-28T22:06:53Z</dcterms:modified>
</cp:coreProperties>
</file>