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4"/>
    <p:sldMasterId id="2147483671" r:id="rId5"/>
    <p:sldMasterId id="2147483687" r:id="rId6"/>
  </p:sldMasterIdLst>
  <p:notesMasterIdLst>
    <p:notesMasterId r:id="rId30"/>
  </p:notesMasterIdLst>
  <p:sldIdLst>
    <p:sldId id="277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301" r:id="rId25"/>
    <p:sldId id="298" r:id="rId26"/>
    <p:sldId id="303" r:id="rId27"/>
    <p:sldId id="302" r:id="rId28"/>
    <p:sldId id="261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31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0941" autoAdjust="0"/>
  </p:normalViewPr>
  <p:slideViewPr>
    <p:cSldViewPr snapToObjects="1">
      <p:cViewPr varScale="1">
        <p:scale>
          <a:sx n="68" d="100"/>
          <a:sy n="68" d="100"/>
        </p:scale>
        <p:origin x="-59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59" d="100"/>
          <a:sy n="59" d="100"/>
        </p:scale>
        <p:origin x="-255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t>2017.06.29.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65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>
                <a:solidFill>
                  <a:prstClr val="black"/>
                </a:solidFill>
              </a:rPr>
              <a:pPr/>
              <a:t>1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2017.06.29.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5236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2017.06.29.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0357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2017.06.29.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7408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572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Click to edit Master text styles</a:t>
            </a:r>
          </a:p>
          <a:p>
            <a:pPr lvl="1"/>
            <a:r>
              <a:rPr lang="hu-HU" dirty="0" smtClean="0"/>
              <a:t>Second level</a:t>
            </a:r>
          </a:p>
          <a:p>
            <a:pPr lvl="2"/>
            <a:r>
              <a:rPr lang="hu-HU" dirty="0" smtClean="0"/>
              <a:t>Third level</a:t>
            </a:r>
          </a:p>
          <a:p>
            <a:pPr lvl="3"/>
            <a:r>
              <a:rPr lang="hu-HU" dirty="0" smtClean="0"/>
              <a:t>Fourth level</a:t>
            </a:r>
          </a:p>
          <a:p>
            <a:pPr lvl="4"/>
            <a:r>
              <a:rPr lang="hu-HU" dirty="0" smtClean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334000" y="1600200"/>
            <a:ext cx="33528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40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142871-7357-434F-A8F3-CECC6D136ADE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2C4939-F161-2245-8138-B1FA9F0D34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381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all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Click to edit Master title style</a:t>
            </a:r>
            <a:endParaRPr kumimoji="0" lang="en-US" sz="2400" b="1" i="0" u="none" strike="noStrike" kern="1200" cap="all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2017.06.29.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872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2017.06.29.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7377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2017.06.29.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6081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2017.06.29.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8090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2017.06.29.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267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2017.06.29.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96148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2017.06.29.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044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2017.06.29.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167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2017.06.29.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3839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2017.06.29.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0933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2017.06.29.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7730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2017.06.29.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8330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2387747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572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Click to edit Master text styles</a:t>
            </a:r>
          </a:p>
          <a:p>
            <a:pPr lvl="1"/>
            <a:r>
              <a:rPr lang="hu-HU" dirty="0" smtClean="0"/>
              <a:t>Second level</a:t>
            </a:r>
          </a:p>
          <a:p>
            <a:pPr lvl="2"/>
            <a:r>
              <a:rPr lang="hu-HU" dirty="0" smtClean="0"/>
              <a:t>Third level</a:t>
            </a:r>
          </a:p>
          <a:p>
            <a:pPr lvl="3"/>
            <a:r>
              <a:rPr lang="hu-HU" dirty="0" smtClean="0"/>
              <a:t>Fourth level</a:t>
            </a:r>
          </a:p>
          <a:p>
            <a:pPr lvl="4"/>
            <a:r>
              <a:rPr lang="hu-HU" dirty="0" smtClean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334000" y="1600200"/>
            <a:ext cx="33528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4949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8357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40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142871-7357-434F-A8F3-CECC6D136A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2C4939-F161-2245-8138-B1FA9F0D3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381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hu-HU" sz="2400" b="1" cap="all" smtClean="0">
                <a:solidFill>
                  <a:srgbClr val="FFFFFF"/>
                </a:solidFill>
                <a:latin typeface="Arial"/>
                <a:cs typeface="Arial"/>
              </a:rPr>
              <a:t>Click to edit Master title style</a:t>
            </a:r>
            <a:endParaRPr lang="en-US" sz="2400" b="1" cap="all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5811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2017.06.29.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90271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447801"/>
            <a:ext cx="6619244" cy="3329581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4777380"/>
            <a:ext cx="6619244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6/29/2017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796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279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861734"/>
            <a:ext cx="6619243" cy="1915647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6/29/2017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6499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2060576"/>
            <a:ext cx="3297254" cy="4195763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2056093"/>
            <a:ext cx="3297256" cy="4200245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6/29/2017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4411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2514600"/>
            <a:ext cx="3297254" cy="3741738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2514600"/>
            <a:ext cx="3297254" cy="3741738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6/29/2017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9465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6/29/2017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0468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6/29/2017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2867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447800"/>
            <a:ext cx="2550798" cy="144780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447800"/>
            <a:ext cx="3896998" cy="4572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129281"/>
            <a:ext cx="2550797" cy="289559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6/29/2017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9946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854192"/>
            <a:ext cx="3819680" cy="1574808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1143000"/>
            <a:ext cx="24003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3813734" cy="13716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7108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4800587"/>
            <a:ext cx="6619243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685800"/>
            <a:ext cx="6619244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5367325"/>
            <a:ext cx="6619242" cy="49371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603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2017.06.29.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45614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447800"/>
            <a:ext cx="6619244" cy="1981200"/>
          </a:xfrm>
        </p:spPr>
        <p:txBody>
          <a:bodyPr/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6619244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1143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447800"/>
            <a:ext cx="5999486" cy="2323374"/>
          </a:xfrm>
        </p:spPr>
        <p:txBody>
          <a:bodyPr/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47800" y="3771174"/>
            <a:ext cx="5459737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4350657"/>
            <a:ext cx="6619244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3721" y="971254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7868" y="2613788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491909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3124201"/>
            <a:ext cx="6619245" cy="165318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8102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98120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66700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981200"/>
            <a:ext cx="220218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66700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981200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66700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6/29/2017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7747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4250949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7" y="2209800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4827212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4250949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1" y="2209800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4827211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4250949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5" y="2209800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4827209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6/29/2017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2599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8174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59" y="430214"/>
            <a:ext cx="1314451" cy="5826125"/>
          </a:xfrm>
        </p:spPr>
        <p:txBody>
          <a:bodyPr vert="eaVert" anchor="b" anchorCtr="0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887414"/>
            <a:ext cx="5567362" cy="5368924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245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2017.06.29.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5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2017.06.29.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617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2017.06.29.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5172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2017.06.29.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8776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2017.06.29.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349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/>
              <a:t>2017.06.29.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50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50" r:id="rId12"/>
    <p:sldLayoutId id="2147483656" r:id="rId13"/>
    <p:sldLayoutId id="2147483657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2017.06.29.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8" descr="prezentacio_2020_beliv_bg_ME.jpg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715" y="0"/>
            <a:ext cx="9142569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957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6"/>
            <a:ext cx="302775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8"/>
            <a:ext cx="1141809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1"/>
            <a:ext cx="1202540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6759" y="6096000"/>
            <a:ext cx="745301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452718"/>
            <a:ext cx="7053542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2052919"/>
            <a:ext cx="6709906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6/29/2017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4406" y="295730"/>
            <a:ext cx="62864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9348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315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0" y="188640"/>
            <a:ext cx="8964488" cy="3730790"/>
          </a:xfrm>
        </p:spPr>
        <p:txBody>
          <a:bodyPr/>
          <a:lstStyle/>
          <a:p>
            <a:pPr algn="ctr"/>
            <a:r>
              <a:rPr lang="hu-HU" sz="4000" dirty="0" smtClean="0">
                <a:latin typeface="Century Gothic" panose="020B0502020202020204" pitchFamily="34" charset="0"/>
              </a:rPr>
              <a:t>VITA A PROJEKTEK TERVEZÉSÉRŐL, ELŐKÉSZÍTÉSÉRŐL</a:t>
            </a:r>
            <a:br>
              <a:rPr lang="hu-HU" sz="4000" dirty="0" smtClean="0">
                <a:latin typeface="Century Gothic" panose="020B0502020202020204" pitchFamily="34" charset="0"/>
              </a:rPr>
            </a:br>
            <a:r>
              <a:rPr lang="hu-HU" sz="4000" dirty="0" smtClean="0">
                <a:latin typeface="Century Gothic" panose="020B0502020202020204" pitchFamily="34" charset="0"/>
              </a:rPr>
              <a:t/>
            </a:r>
            <a:br>
              <a:rPr lang="hu-HU" sz="4000" dirty="0" smtClean="0">
                <a:latin typeface="Century Gothic" panose="020B0502020202020204" pitchFamily="34" charset="0"/>
              </a:rPr>
            </a:br>
            <a:r>
              <a:rPr lang="hu-HU" sz="2800" i="1" dirty="0" smtClean="0">
                <a:latin typeface="Century Gothic" panose="020B0502020202020204" pitchFamily="34" charset="0"/>
              </a:rPr>
              <a:t>„</a:t>
            </a:r>
            <a:r>
              <a:rPr lang="hu-HU" sz="2400" i="1" dirty="0" smtClean="0">
                <a:latin typeface="Century Gothic" panose="020B0502020202020204" pitchFamily="34" charset="0"/>
              </a:rPr>
              <a:t>Tudnod kell, melyik kikötő felé tartasz, mielőtt be akarod fogni a jó szelet, mely odarepít”  </a:t>
            </a:r>
            <a:br>
              <a:rPr lang="hu-HU" sz="2400" i="1" dirty="0" smtClean="0">
                <a:latin typeface="Century Gothic" panose="020B0502020202020204" pitchFamily="34" charset="0"/>
              </a:rPr>
            </a:br>
            <a:r>
              <a:rPr lang="hu-HU" sz="2400" i="1" dirty="0" smtClean="0">
                <a:latin typeface="Century Gothic" panose="020B0502020202020204" pitchFamily="34" charset="0"/>
              </a:rPr>
              <a:t> (Seneca)</a:t>
            </a:r>
            <a:endParaRPr lang="hu-H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798827" y="5712385"/>
            <a:ext cx="432048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hu-H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A köznevelés módszertani megújítása a végzettség nélküli iskolaelhagyás csökkentése céljából – </a:t>
            </a:r>
          </a:p>
          <a:p>
            <a:r>
              <a:rPr lang="hu-H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Komplex Alapprogram bevezetése a köznevelési intézményekben</a:t>
            </a:r>
          </a:p>
          <a:p>
            <a:r>
              <a:rPr lang="hu-HU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EFOP-3.1.2-16-2016-00001</a:t>
            </a:r>
            <a:endParaRPr kumimoji="0" lang="hu-HU" altLang="hu-HU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757983" y="4154188"/>
            <a:ext cx="358944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dirty="0">
                <a:solidFill>
                  <a:schemeClr val="bg1"/>
                </a:solidFill>
                <a:latin typeface="Century Gothic" panose="020B0502020202020204" pitchFamily="34" charset="0"/>
              </a:rPr>
              <a:t>Tóth Mária</a:t>
            </a:r>
          </a:p>
          <a:p>
            <a:r>
              <a:rPr lang="hu-HU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szakmai vezető</a:t>
            </a:r>
            <a:endParaRPr lang="hu-HU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23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8280920" cy="926976"/>
          </a:xfrm>
        </p:spPr>
        <p:txBody>
          <a:bodyPr/>
          <a:lstStyle/>
          <a:p>
            <a:r>
              <a:rPr lang="hu-HU" sz="4200" b="0" cap="none" dirty="0">
                <a:latin typeface="Century Gothic" panose="020B0502020202020204"/>
                <a:cs typeface="+mj-cs"/>
              </a:rPr>
              <a:t>Projektek időtartama szerint</a:t>
            </a:r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467544" y="1412776"/>
            <a:ext cx="8676456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ts val="1000"/>
              </a:spcBef>
              <a:spcAft>
                <a:spcPts val="1200"/>
              </a:spcAft>
              <a:buClr>
                <a:schemeClr val="tx2"/>
              </a:buClr>
              <a:buSzPct val="80000"/>
              <a:buFont typeface="Wingdings 3" charset="2"/>
              <a:buChar char=""/>
            </a:pPr>
            <a:r>
              <a:rPr lang="hu-HU" sz="2400" b="1" dirty="0">
                <a:latin typeface="Century Gothic" panose="020B0502020202020204"/>
                <a:ea typeface="+mj-ea"/>
                <a:cs typeface="+mj-cs"/>
              </a:rPr>
              <a:t>Rövid</a:t>
            </a:r>
            <a:r>
              <a:rPr lang="hu-HU" sz="2400" dirty="0">
                <a:latin typeface="Century Gothic" panose="020B0502020202020204"/>
                <a:ea typeface="+mj-ea"/>
                <a:cs typeface="+mj-cs"/>
              </a:rPr>
              <a:t> távú projektek (1-2- nap</a:t>
            </a:r>
            <a:r>
              <a:rPr lang="hu-HU" sz="2400" dirty="0" smtClean="0">
                <a:latin typeface="Century Gothic" panose="020B0502020202020204"/>
                <a:ea typeface="+mj-ea"/>
                <a:cs typeface="+mj-cs"/>
              </a:rPr>
              <a:t>).</a:t>
            </a:r>
            <a:endParaRPr lang="hu-HU" sz="2400" dirty="0">
              <a:latin typeface="Century Gothic" panose="020B0502020202020204"/>
              <a:ea typeface="+mj-ea"/>
              <a:cs typeface="+mj-cs"/>
            </a:endParaRPr>
          </a:p>
          <a:p>
            <a:pPr marL="342900" lvl="0" indent="-342900">
              <a:spcBef>
                <a:spcPts val="1000"/>
              </a:spcBef>
              <a:spcAft>
                <a:spcPts val="1200"/>
              </a:spcAft>
              <a:buClr>
                <a:schemeClr val="tx2"/>
              </a:buClr>
              <a:buSzPct val="80000"/>
              <a:buFont typeface="Wingdings 3" charset="2"/>
              <a:buChar char=""/>
            </a:pPr>
            <a:r>
              <a:rPr lang="hu-HU" sz="2400" b="1" dirty="0">
                <a:latin typeface="Century Gothic" panose="020B0502020202020204"/>
                <a:ea typeface="+mj-ea"/>
                <a:cs typeface="+mj-cs"/>
              </a:rPr>
              <a:t>Közép</a:t>
            </a:r>
            <a:r>
              <a:rPr lang="hu-HU" sz="2400" dirty="0">
                <a:latin typeface="Century Gothic" panose="020B0502020202020204"/>
                <a:ea typeface="+mj-ea"/>
                <a:cs typeface="+mj-cs"/>
              </a:rPr>
              <a:t> távú projektek (1-2 </a:t>
            </a:r>
            <a:r>
              <a:rPr lang="hu-HU" sz="2400" dirty="0" smtClean="0">
                <a:latin typeface="Century Gothic" panose="020B0502020202020204"/>
                <a:ea typeface="+mj-ea"/>
                <a:cs typeface="+mj-cs"/>
              </a:rPr>
              <a:t>hét.</a:t>
            </a:r>
            <a:endParaRPr lang="hu-HU" sz="2400" dirty="0">
              <a:latin typeface="Century Gothic" panose="020B0502020202020204"/>
              <a:ea typeface="+mj-ea"/>
              <a:cs typeface="+mj-cs"/>
            </a:endParaRPr>
          </a:p>
          <a:p>
            <a:pPr marL="342900" lvl="0" indent="-342900">
              <a:spcBef>
                <a:spcPts val="1000"/>
              </a:spcBef>
              <a:spcAft>
                <a:spcPts val="1200"/>
              </a:spcAft>
              <a:buClr>
                <a:schemeClr val="tx2"/>
              </a:buClr>
              <a:buSzPct val="80000"/>
              <a:buFont typeface="Wingdings 3" charset="2"/>
              <a:buChar char=""/>
            </a:pPr>
            <a:r>
              <a:rPr lang="hu-HU" sz="2400" b="1" dirty="0">
                <a:latin typeface="Century Gothic" panose="020B0502020202020204"/>
                <a:ea typeface="+mj-ea"/>
                <a:cs typeface="+mj-cs"/>
              </a:rPr>
              <a:t>Hosszú</a:t>
            </a:r>
            <a:r>
              <a:rPr lang="hu-HU" sz="2400" dirty="0">
                <a:latin typeface="Century Gothic" panose="020B0502020202020204"/>
                <a:ea typeface="+mj-ea"/>
                <a:cs typeface="+mj-cs"/>
              </a:rPr>
              <a:t> távú </a:t>
            </a:r>
            <a:r>
              <a:rPr lang="hu-HU" sz="2400" dirty="0" smtClean="0">
                <a:latin typeface="Century Gothic" panose="020B0502020202020204"/>
                <a:ea typeface="+mj-ea"/>
                <a:cs typeface="+mj-cs"/>
              </a:rPr>
              <a:t>projektek</a:t>
            </a:r>
          </a:p>
          <a:p>
            <a:pPr lvl="0">
              <a:spcBef>
                <a:spcPts val="1000"/>
              </a:spcBef>
              <a:spcAft>
                <a:spcPts val="1200"/>
              </a:spcAft>
              <a:buClr>
                <a:schemeClr val="tx2"/>
              </a:buClr>
              <a:buSzPct val="80000"/>
            </a:pPr>
            <a:r>
              <a:rPr lang="hu-HU" sz="2400" dirty="0" smtClean="0">
                <a:latin typeface="Century Gothic" panose="020B0502020202020204"/>
                <a:ea typeface="+mj-ea"/>
                <a:cs typeface="+mj-cs"/>
              </a:rPr>
              <a:t>    (</a:t>
            </a:r>
            <a:r>
              <a:rPr lang="hu-HU" sz="2400" dirty="0">
                <a:latin typeface="Century Gothic" panose="020B0502020202020204"/>
                <a:ea typeface="+mj-ea"/>
                <a:cs typeface="+mj-cs"/>
              </a:rPr>
              <a:t>több hét, félév, év</a:t>
            </a:r>
            <a:r>
              <a:rPr lang="hu-HU" sz="2400" dirty="0" smtClean="0">
                <a:latin typeface="Century Gothic" panose="020B0502020202020204"/>
                <a:ea typeface="+mj-ea"/>
                <a:cs typeface="+mj-cs"/>
              </a:rPr>
              <a:t>).</a:t>
            </a:r>
            <a:endParaRPr lang="hu-HU" sz="2400" dirty="0">
              <a:latin typeface="Century Gothic" panose="020B0502020202020204"/>
              <a:ea typeface="+mj-ea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1" i="0" u="none" strike="noStrike" kern="1200" cap="all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1" i="0" u="none" strike="noStrike" kern="1200" cap="all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412776"/>
            <a:ext cx="3168352" cy="496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93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157200"/>
            <a:ext cx="8856984" cy="1183568"/>
          </a:xfrm>
        </p:spPr>
        <p:txBody>
          <a:bodyPr/>
          <a:lstStyle/>
          <a:p>
            <a:r>
              <a:rPr lang="hu-HU" sz="3200" b="0" cap="none" dirty="0">
                <a:latin typeface="Century Gothic" panose="020B0502020202020204"/>
                <a:cs typeface="+mj-cs"/>
              </a:rPr>
              <a:t>A projektben résztvevők száma alapján</a:t>
            </a:r>
            <a:endParaRPr lang="hu-HU" sz="32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456141" y="1345389"/>
            <a:ext cx="5051963" cy="5129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1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lvl="0" indent="-342900">
              <a:spcBef>
                <a:spcPts val="1000"/>
              </a:spcBef>
              <a:spcAft>
                <a:spcPts val="1200"/>
              </a:spcAft>
              <a:buClr>
                <a:schemeClr val="tx2"/>
              </a:buClr>
              <a:buSzPct val="80000"/>
              <a:buFont typeface="Wingdings 3" charset="2"/>
              <a:buChar char=""/>
            </a:pPr>
            <a:r>
              <a:rPr lang="hu-HU" sz="2400" dirty="0" smtClean="0">
                <a:latin typeface="Century Gothic" panose="020B0502020202020204"/>
                <a:ea typeface="+mj-ea"/>
                <a:cs typeface="+mj-cs"/>
              </a:rPr>
              <a:t>Egyéni. </a:t>
            </a:r>
            <a:endParaRPr lang="hu-HU" sz="2400" dirty="0">
              <a:latin typeface="Century Gothic" panose="020B0502020202020204"/>
              <a:ea typeface="+mj-ea"/>
              <a:cs typeface="+mj-cs"/>
            </a:endParaRPr>
          </a:p>
          <a:p>
            <a:pPr marL="342900" lvl="0" indent="-342900">
              <a:spcBef>
                <a:spcPts val="1000"/>
              </a:spcBef>
              <a:spcAft>
                <a:spcPts val="1200"/>
              </a:spcAft>
              <a:buClr>
                <a:schemeClr val="tx2"/>
              </a:buClr>
              <a:buSzPct val="80000"/>
              <a:buFont typeface="Wingdings 3" charset="2"/>
              <a:buChar char=""/>
            </a:pPr>
            <a:r>
              <a:rPr lang="hu-HU" sz="2400" dirty="0">
                <a:latin typeface="Century Gothic" panose="020B0502020202020204"/>
                <a:ea typeface="+mj-ea"/>
                <a:cs typeface="+mj-cs"/>
              </a:rPr>
              <a:t>Kiscsoportos (team</a:t>
            </a:r>
            <a:r>
              <a:rPr lang="hu-HU" sz="2400" dirty="0" smtClean="0">
                <a:latin typeface="Century Gothic" panose="020B0502020202020204"/>
                <a:ea typeface="+mj-ea"/>
                <a:cs typeface="+mj-cs"/>
              </a:rPr>
              <a:t>).</a:t>
            </a:r>
            <a:endParaRPr lang="hu-HU" sz="2400" dirty="0">
              <a:latin typeface="Century Gothic" panose="020B0502020202020204"/>
              <a:ea typeface="+mj-ea"/>
              <a:cs typeface="+mj-cs"/>
            </a:endParaRPr>
          </a:p>
          <a:p>
            <a:pPr marL="342900" lvl="0" indent="-342900">
              <a:spcBef>
                <a:spcPts val="1000"/>
              </a:spcBef>
              <a:spcAft>
                <a:spcPts val="1200"/>
              </a:spcAft>
              <a:buClr>
                <a:schemeClr val="tx2"/>
              </a:buClr>
              <a:buSzPct val="80000"/>
              <a:buFont typeface="Wingdings 3" charset="2"/>
              <a:buChar char=""/>
            </a:pPr>
            <a:r>
              <a:rPr lang="hu-HU" sz="2400" dirty="0">
                <a:latin typeface="Century Gothic" panose="020B0502020202020204"/>
                <a:ea typeface="+mj-ea"/>
                <a:cs typeface="+mj-cs"/>
              </a:rPr>
              <a:t>Közepes létszámú (pl. osztály</a:t>
            </a:r>
            <a:r>
              <a:rPr lang="hu-HU" sz="2400" dirty="0" smtClean="0">
                <a:latin typeface="Century Gothic" panose="020B0502020202020204"/>
                <a:ea typeface="+mj-ea"/>
                <a:cs typeface="+mj-cs"/>
              </a:rPr>
              <a:t>).</a:t>
            </a:r>
            <a:endParaRPr lang="hu-HU" sz="2400" dirty="0">
              <a:latin typeface="Century Gothic" panose="020B0502020202020204"/>
              <a:ea typeface="+mj-ea"/>
              <a:cs typeface="+mj-cs"/>
            </a:endParaRPr>
          </a:p>
          <a:p>
            <a:pPr marL="342900" lvl="0" indent="-342900">
              <a:spcBef>
                <a:spcPts val="1000"/>
              </a:spcBef>
              <a:spcAft>
                <a:spcPts val="1200"/>
              </a:spcAft>
              <a:buClr>
                <a:schemeClr val="tx2"/>
              </a:buClr>
              <a:buSzPct val="80000"/>
              <a:buFont typeface="Wingdings 3" charset="2"/>
              <a:buChar char=""/>
            </a:pPr>
            <a:r>
              <a:rPr lang="hu-HU" sz="2400" dirty="0">
                <a:latin typeface="Century Gothic" panose="020B0502020202020204"/>
                <a:ea typeface="+mj-ea"/>
                <a:cs typeface="+mj-cs"/>
              </a:rPr>
              <a:t>Nagy létszámú (pl. iskolai </a:t>
            </a:r>
            <a:r>
              <a:rPr lang="hu-HU" sz="2400" dirty="0" smtClean="0">
                <a:latin typeface="Century Gothic" panose="020B0502020202020204"/>
                <a:ea typeface="+mj-ea"/>
                <a:cs typeface="+mj-cs"/>
              </a:rPr>
              <a:t>projektek.)</a:t>
            </a:r>
            <a:endParaRPr lang="hu-HU" sz="2400" dirty="0">
              <a:latin typeface="Century Gothic" panose="020B0502020202020204"/>
              <a:ea typeface="+mj-ea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1" i="0" u="none" strike="noStrike" kern="1200" cap="all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002634"/>
            <a:ext cx="3632515" cy="484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83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8280920" cy="926976"/>
          </a:xfrm>
        </p:spPr>
        <p:txBody>
          <a:bodyPr/>
          <a:lstStyle/>
          <a:p>
            <a:r>
              <a:rPr lang="hu-HU" sz="4200" b="0" cap="none" dirty="0">
                <a:latin typeface="Century Gothic" panose="020B0502020202020204"/>
                <a:cs typeface="+mj-cs"/>
              </a:rPr>
              <a:t>Tanítási időhöz való viszony</a:t>
            </a:r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467544" y="1844824"/>
            <a:ext cx="4320480" cy="5457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ts val="1000"/>
              </a:spcBef>
              <a:spcAft>
                <a:spcPts val="1200"/>
              </a:spcAft>
              <a:buClr>
                <a:schemeClr val="tx2"/>
              </a:buClr>
              <a:buSzPct val="80000"/>
              <a:buFont typeface="Wingdings 3" charset="2"/>
              <a:buChar char=""/>
            </a:pPr>
            <a:r>
              <a:rPr lang="hu-HU" sz="2400" b="1" dirty="0">
                <a:latin typeface="Century Gothic" panose="020B0502020202020204"/>
                <a:ea typeface="+mj-ea"/>
                <a:cs typeface="+mj-cs"/>
              </a:rPr>
              <a:t>Órakereten </a:t>
            </a:r>
            <a:r>
              <a:rPr lang="hu-HU" sz="2400" b="1" dirty="0" smtClean="0">
                <a:latin typeface="Century Gothic" panose="020B0502020202020204"/>
                <a:ea typeface="+mj-ea"/>
                <a:cs typeface="+mj-cs"/>
              </a:rPr>
              <a:t>belüli.</a:t>
            </a:r>
            <a:endParaRPr lang="hu-HU" sz="2400" b="1" dirty="0">
              <a:latin typeface="Century Gothic" panose="020B0502020202020204"/>
              <a:ea typeface="+mj-ea"/>
              <a:cs typeface="+mj-cs"/>
            </a:endParaRPr>
          </a:p>
          <a:p>
            <a:pPr marL="342900" lvl="0" indent="-342900">
              <a:spcBef>
                <a:spcPts val="1000"/>
              </a:spcBef>
              <a:spcAft>
                <a:spcPts val="1200"/>
              </a:spcAft>
              <a:buClr>
                <a:schemeClr val="tx2"/>
              </a:buClr>
              <a:buSzPct val="80000"/>
              <a:buFont typeface="Wingdings 3" charset="2"/>
              <a:buChar char=""/>
            </a:pPr>
            <a:r>
              <a:rPr lang="hu-HU" sz="2400" b="1" dirty="0" err="1" smtClean="0">
                <a:latin typeface="Century Gothic" panose="020B0502020202020204"/>
                <a:ea typeface="+mj-ea"/>
                <a:cs typeface="+mj-cs"/>
              </a:rPr>
              <a:t>Epochális</a:t>
            </a:r>
            <a:r>
              <a:rPr lang="hu-HU" sz="2400" b="1" dirty="0" smtClean="0">
                <a:latin typeface="Century Gothic" panose="020B0502020202020204"/>
                <a:ea typeface="+mj-ea"/>
                <a:cs typeface="+mj-cs"/>
              </a:rPr>
              <a:t>.</a:t>
            </a:r>
            <a:endParaRPr lang="hu-HU" sz="2400" b="1" dirty="0">
              <a:latin typeface="Century Gothic" panose="020B0502020202020204"/>
              <a:ea typeface="+mj-ea"/>
              <a:cs typeface="+mj-cs"/>
            </a:endParaRPr>
          </a:p>
          <a:p>
            <a:pPr marL="342900" lvl="0" indent="-342900">
              <a:spcBef>
                <a:spcPts val="1000"/>
              </a:spcBef>
              <a:spcAft>
                <a:spcPts val="1200"/>
              </a:spcAft>
              <a:buClr>
                <a:schemeClr val="tx2"/>
              </a:buClr>
              <a:buSzPct val="80000"/>
              <a:buFont typeface="Wingdings 3" charset="2"/>
              <a:buChar char=""/>
            </a:pPr>
            <a:r>
              <a:rPr lang="hu-HU" sz="2400" b="1" dirty="0">
                <a:latin typeface="Century Gothic" panose="020B0502020202020204"/>
                <a:ea typeface="+mj-ea"/>
                <a:cs typeface="+mj-cs"/>
              </a:rPr>
              <a:t>Tanítási időn kívüli </a:t>
            </a:r>
            <a:r>
              <a:rPr lang="hu-HU" sz="2400" dirty="0">
                <a:latin typeface="Century Gothic" panose="020B0502020202020204"/>
                <a:ea typeface="+mj-ea"/>
                <a:cs typeface="+mj-cs"/>
              </a:rPr>
              <a:t>(szünetekhez kapcsolódó táborokban, műhelymunka formájában</a:t>
            </a:r>
            <a:r>
              <a:rPr lang="hu-HU" sz="2400" dirty="0" smtClean="0">
                <a:latin typeface="Century Gothic" panose="020B0502020202020204"/>
                <a:ea typeface="+mj-ea"/>
                <a:cs typeface="+mj-cs"/>
              </a:rPr>
              <a:t>).</a:t>
            </a:r>
            <a:endParaRPr lang="hu-HU" sz="2400" dirty="0">
              <a:latin typeface="Century Gothic" panose="020B0502020202020204"/>
              <a:ea typeface="+mj-ea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1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1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1" y="1700808"/>
            <a:ext cx="3558376" cy="472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0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8280920" cy="926976"/>
          </a:xfrm>
        </p:spPr>
        <p:txBody>
          <a:bodyPr/>
          <a:lstStyle/>
          <a:p>
            <a:r>
              <a:rPr lang="hu-HU" sz="3600" b="0" cap="none" dirty="0" smtClean="0">
                <a:latin typeface="Century Gothic" panose="020B0502020202020204"/>
                <a:cs typeface="+mj-cs"/>
              </a:rPr>
              <a:t>I. Témaválasztás, célkitűzés</a:t>
            </a:r>
            <a:endParaRPr lang="hu-HU" sz="36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467544" y="1584000"/>
            <a:ext cx="5544616" cy="7119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Clr>
                <a:schemeClr val="tx2"/>
              </a:buClr>
              <a:buSzPct val="80000"/>
              <a:buFont typeface="Wingdings 3" charset="2"/>
              <a:buChar char=""/>
            </a:pPr>
            <a:r>
              <a:rPr lang="hu-HU" sz="2400" dirty="0" smtClean="0">
                <a:latin typeface="Century Gothic" panose="020B0502020202020204"/>
                <a:ea typeface="+mj-ea"/>
                <a:cs typeface="+mj-cs"/>
              </a:rPr>
              <a:t>Választás – a </a:t>
            </a:r>
            <a:r>
              <a:rPr lang="hu-HU" sz="2400" b="1" dirty="0" smtClean="0">
                <a:latin typeface="Century Gothic" panose="020B0502020202020204"/>
                <a:ea typeface="+mj-ea"/>
                <a:cs typeface="+mj-cs"/>
              </a:rPr>
              <a:t>probléma megfogalmazása </a:t>
            </a:r>
            <a:r>
              <a:rPr lang="hu-HU" sz="2400" dirty="0" smtClean="0">
                <a:latin typeface="Century Gothic" panose="020B0502020202020204"/>
                <a:ea typeface="+mj-ea"/>
                <a:cs typeface="+mj-cs"/>
              </a:rPr>
              <a:t>(a témát </a:t>
            </a:r>
            <a:r>
              <a:rPr lang="hu-HU" sz="2400" dirty="0">
                <a:latin typeface="Century Gothic" panose="020B0502020202020204"/>
                <a:ea typeface="+mj-ea"/>
                <a:cs typeface="+mj-cs"/>
              </a:rPr>
              <a:t>a </a:t>
            </a:r>
            <a:r>
              <a:rPr lang="hu-HU" sz="2400" b="1" dirty="0">
                <a:latin typeface="Century Gothic" panose="020B0502020202020204"/>
                <a:ea typeface="+mj-ea"/>
                <a:cs typeface="+mj-cs"/>
              </a:rPr>
              <a:t>gyerekek</a:t>
            </a:r>
            <a:r>
              <a:rPr lang="hu-HU" sz="2400" dirty="0">
                <a:latin typeface="Century Gothic" panose="020B0502020202020204"/>
                <a:ea typeface="+mj-ea"/>
                <a:cs typeface="+mj-cs"/>
              </a:rPr>
              <a:t> vagy a tanár javasolja</a:t>
            </a:r>
            <a:r>
              <a:rPr lang="hu-HU" sz="2400" dirty="0" smtClean="0">
                <a:latin typeface="Century Gothic" panose="020B0502020202020204"/>
                <a:ea typeface="+mj-ea"/>
                <a:cs typeface="+mj-cs"/>
              </a:rPr>
              <a:t>).</a:t>
            </a:r>
          </a:p>
          <a:p>
            <a:pPr marL="342900" indent="-34290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Clr>
                <a:schemeClr val="tx2"/>
              </a:buClr>
              <a:buSzPct val="80000"/>
              <a:buFont typeface="Wingdings 3" charset="2"/>
              <a:buChar char=""/>
            </a:pPr>
            <a:r>
              <a:rPr lang="hu-HU" sz="2400" b="1" dirty="0">
                <a:latin typeface="Century Gothic" panose="020B0502020202020204"/>
              </a:rPr>
              <a:t>Célkitűzés</a:t>
            </a:r>
            <a:r>
              <a:rPr lang="hu-HU" sz="2400" dirty="0">
                <a:latin typeface="Century Gothic" panose="020B0502020202020204"/>
              </a:rPr>
              <a:t> (végtermék, cselekvés megjelölése, tanulási célok meghatározása</a:t>
            </a:r>
            <a:r>
              <a:rPr lang="hu-HU" sz="2400" dirty="0" smtClean="0">
                <a:latin typeface="Century Gothic" panose="020B0502020202020204"/>
              </a:rPr>
              <a:t>).</a:t>
            </a:r>
            <a:r>
              <a:rPr lang="hu-HU" sz="2800" dirty="0" smtClean="0">
                <a:solidFill>
                  <a:prstClr val="white"/>
                </a:solidFill>
                <a:latin typeface="Century Gothic" panose="020B0502020202020204"/>
              </a:rPr>
              <a:t>)</a:t>
            </a:r>
            <a:endParaRPr lang="hu-HU" sz="2400" dirty="0">
              <a:latin typeface="Century Gothic" panose="020B0502020202020204"/>
              <a:ea typeface="+mj-ea"/>
              <a:cs typeface="+mj-cs"/>
            </a:endParaRPr>
          </a:p>
          <a:p>
            <a:pPr marL="342900" lvl="0" indent="-34290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Clr>
                <a:schemeClr val="tx2"/>
              </a:buClr>
              <a:buSzPct val="80000"/>
              <a:buFont typeface="Wingdings 3" charset="2"/>
              <a:buChar char=""/>
            </a:pPr>
            <a:r>
              <a:rPr lang="hu-HU" sz="2400" b="1" dirty="0">
                <a:latin typeface="Century Gothic" panose="020B0502020202020204"/>
                <a:ea typeface="+mj-ea"/>
                <a:cs typeface="+mj-cs"/>
              </a:rPr>
              <a:t>Feltárás</a:t>
            </a:r>
            <a:r>
              <a:rPr lang="hu-HU" sz="2400" dirty="0">
                <a:latin typeface="Century Gothic" panose="020B0502020202020204"/>
                <a:ea typeface="+mj-ea"/>
                <a:cs typeface="+mj-cs"/>
              </a:rPr>
              <a:t> </a:t>
            </a:r>
            <a:r>
              <a:rPr lang="hu-HU" sz="2400" dirty="0" smtClean="0">
                <a:latin typeface="Century Gothic" panose="020B0502020202020204"/>
                <a:ea typeface="+mj-ea"/>
                <a:cs typeface="+mj-cs"/>
              </a:rPr>
              <a:t>(a téma tartalmi felosztása).</a:t>
            </a:r>
            <a:endParaRPr lang="hu-HU" sz="2400" dirty="0">
              <a:latin typeface="Century Gothic" panose="020B0502020202020204"/>
              <a:ea typeface="+mj-ea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1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562" y="2060848"/>
            <a:ext cx="3227438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44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8280920" cy="926976"/>
          </a:xfrm>
        </p:spPr>
        <p:txBody>
          <a:bodyPr/>
          <a:lstStyle/>
          <a:p>
            <a:r>
              <a:rPr lang="hu-HU" sz="4200" b="0" cap="none" dirty="0">
                <a:latin typeface="Century Gothic" panose="020B0502020202020204"/>
                <a:cs typeface="+mj-cs"/>
              </a:rPr>
              <a:t>II. Tervezés</a:t>
            </a:r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467544" y="1512000"/>
            <a:ext cx="6408712" cy="6396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ts val="1000"/>
              </a:spcBef>
              <a:spcAft>
                <a:spcPts val="1200"/>
              </a:spcAft>
              <a:buClr>
                <a:schemeClr val="tx2"/>
              </a:buClr>
              <a:buSzPct val="80000"/>
              <a:buFont typeface="Wingdings 3" charset="2"/>
              <a:buChar char=""/>
            </a:pPr>
            <a:r>
              <a:rPr lang="hu-HU" sz="2400" dirty="0" smtClean="0">
                <a:latin typeface="Century Gothic" panose="020B0502020202020204"/>
                <a:ea typeface="+mj-ea"/>
                <a:cs typeface="+mj-cs"/>
              </a:rPr>
              <a:t>A </a:t>
            </a:r>
            <a:r>
              <a:rPr lang="hu-HU" sz="2400" b="1" dirty="0" smtClean="0">
                <a:latin typeface="Century Gothic" panose="020B0502020202020204"/>
                <a:ea typeface="+mj-ea"/>
                <a:cs typeface="+mj-cs"/>
              </a:rPr>
              <a:t>munkafolyamat </a:t>
            </a:r>
            <a:r>
              <a:rPr lang="hu-HU" sz="2400" b="1" dirty="0">
                <a:latin typeface="Century Gothic" panose="020B0502020202020204"/>
                <a:ea typeface="+mj-ea"/>
                <a:cs typeface="+mj-cs"/>
              </a:rPr>
              <a:t>lépéseinek </a:t>
            </a:r>
            <a:r>
              <a:rPr lang="hu-HU" sz="2400" dirty="0" smtClean="0">
                <a:latin typeface="Century Gothic" panose="020B0502020202020204"/>
                <a:ea typeface="+mj-ea"/>
                <a:cs typeface="+mj-cs"/>
              </a:rPr>
              <a:t>meghatározása.</a:t>
            </a:r>
            <a:endParaRPr lang="hu-HU" sz="2400" dirty="0">
              <a:latin typeface="Century Gothic" panose="020B0502020202020204"/>
              <a:ea typeface="+mj-ea"/>
              <a:cs typeface="+mj-cs"/>
            </a:endParaRPr>
          </a:p>
          <a:p>
            <a:pPr marL="342900" lvl="0" indent="-342900">
              <a:spcBef>
                <a:spcPts val="1000"/>
              </a:spcBef>
              <a:spcAft>
                <a:spcPts val="1200"/>
              </a:spcAft>
              <a:buClr>
                <a:schemeClr val="tx2"/>
              </a:buClr>
              <a:buSzPct val="80000"/>
              <a:buFont typeface="Wingdings 3" charset="2"/>
              <a:buChar char=""/>
            </a:pPr>
            <a:r>
              <a:rPr lang="hu-HU" sz="2400" b="1" dirty="0" smtClean="0">
                <a:latin typeface="Century Gothic" panose="020B0502020202020204"/>
                <a:ea typeface="+mj-ea"/>
                <a:cs typeface="+mj-cs"/>
              </a:rPr>
              <a:t>Időtervezés.</a:t>
            </a:r>
            <a:endParaRPr lang="hu-HU" sz="2400" b="1" dirty="0">
              <a:latin typeface="Century Gothic" panose="020B0502020202020204"/>
              <a:ea typeface="+mj-ea"/>
              <a:cs typeface="+mj-cs"/>
            </a:endParaRPr>
          </a:p>
          <a:p>
            <a:pPr marL="342900" lvl="0" indent="-342900">
              <a:spcBef>
                <a:spcPts val="1000"/>
              </a:spcBef>
              <a:spcAft>
                <a:spcPts val="1200"/>
              </a:spcAft>
              <a:buClr>
                <a:schemeClr val="tx2"/>
              </a:buClr>
              <a:buSzPct val="80000"/>
              <a:buFont typeface="Wingdings 3" charset="2"/>
              <a:buChar char=""/>
            </a:pPr>
            <a:r>
              <a:rPr lang="hu-HU" sz="2400" b="1" dirty="0">
                <a:latin typeface="Century Gothic" panose="020B0502020202020204"/>
                <a:ea typeface="+mj-ea"/>
                <a:cs typeface="+mj-cs"/>
              </a:rPr>
              <a:t>Munkaformák, </a:t>
            </a:r>
            <a:r>
              <a:rPr lang="hu-HU" sz="2400" b="1" dirty="0" smtClean="0">
                <a:latin typeface="Century Gothic" panose="020B0502020202020204"/>
                <a:ea typeface="+mj-ea"/>
                <a:cs typeface="+mj-cs"/>
              </a:rPr>
              <a:t>munkamódszerek </a:t>
            </a:r>
            <a:r>
              <a:rPr lang="hu-HU" sz="2400" dirty="0" smtClean="0">
                <a:latin typeface="Century Gothic" panose="020B0502020202020204"/>
                <a:ea typeface="+mj-ea"/>
                <a:cs typeface="+mj-cs"/>
              </a:rPr>
              <a:t>meghatározása.</a:t>
            </a:r>
            <a:endParaRPr lang="hu-HU" sz="2400" dirty="0">
              <a:latin typeface="Century Gothic" panose="020B0502020202020204"/>
              <a:ea typeface="+mj-ea"/>
              <a:cs typeface="+mj-cs"/>
            </a:endParaRPr>
          </a:p>
          <a:p>
            <a:pPr marL="342900" lvl="0" indent="-342900">
              <a:spcBef>
                <a:spcPts val="1000"/>
              </a:spcBef>
              <a:spcAft>
                <a:spcPts val="1200"/>
              </a:spcAft>
              <a:buClr>
                <a:schemeClr val="tx2"/>
              </a:buClr>
              <a:buSzPct val="80000"/>
              <a:buFont typeface="Wingdings 3" charset="2"/>
              <a:buChar char=""/>
            </a:pPr>
            <a:r>
              <a:rPr lang="hu-HU" sz="2400" dirty="0" smtClean="0">
                <a:latin typeface="Century Gothic" panose="020B0502020202020204"/>
                <a:ea typeface="+mj-ea"/>
                <a:cs typeface="+mj-cs"/>
              </a:rPr>
              <a:t>A szükséges </a:t>
            </a:r>
            <a:r>
              <a:rPr lang="hu-HU" sz="2400" b="1" dirty="0">
                <a:latin typeface="Century Gothic" panose="020B0502020202020204"/>
                <a:ea typeface="+mj-ea"/>
                <a:cs typeface="+mj-cs"/>
              </a:rPr>
              <a:t>információk </a:t>
            </a:r>
            <a:r>
              <a:rPr lang="hu-HU" sz="2400" dirty="0">
                <a:latin typeface="Century Gothic" panose="020B0502020202020204"/>
                <a:ea typeface="+mj-ea"/>
                <a:cs typeface="+mj-cs"/>
              </a:rPr>
              <a:t>megszerzése</a:t>
            </a:r>
          </a:p>
          <a:p>
            <a:pPr marL="342900" lvl="0" indent="-342900">
              <a:spcBef>
                <a:spcPts val="1000"/>
              </a:spcBef>
              <a:spcAft>
                <a:spcPts val="1200"/>
              </a:spcAft>
              <a:buClr>
                <a:schemeClr val="tx2"/>
              </a:buClr>
              <a:buSzPct val="80000"/>
              <a:buFont typeface="Wingdings 3" charset="2"/>
              <a:buChar char=""/>
            </a:pPr>
            <a:r>
              <a:rPr lang="hu-HU" sz="2400" dirty="0" smtClean="0">
                <a:latin typeface="Century Gothic" panose="020B0502020202020204"/>
                <a:ea typeface="+mj-ea"/>
                <a:cs typeface="+mj-cs"/>
              </a:rPr>
              <a:t>A </a:t>
            </a:r>
            <a:r>
              <a:rPr lang="hu-HU" sz="2400" b="1" dirty="0" smtClean="0">
                <a:latin typeface="Century Gothic" panose="020B0502020202020204"/>
                <a:ea typeface="+mj-ea"/>
                <a:cs typeface="+mj-cs"/>
              </a:rPr>
              <a:t>projektszerepek </a:t>
            </a:r>
            <a:r>
              <a:rPr lang="hu-HU" sz="2400" dirty="0" smtClean="0">
                <a:latin typeface="Century Gothic" panose="020B0502020202020204"/>
                <a:ea typeface="+mj-ea"/>
                <a:cs typeface="+mj-cs"/>
              </a:rPr>
              <a:t>meghatározása.</a:t>
            </a:r>
            <a:endParaRPr lang="hu-HU" sz="2400" dirty="0">
              <a:latin typeface="Century Gothic" panose="020B0502020202020204"/>
              <a:ea typeface="+mj-ea"/>
              <a:cs typeface="+mj-cs"/>
            </a:endParaRPr>
          </a:p>
          <a:p>
            <a:pPr marL="342900" lvl="0" indent="-342900">
              <a:spcBef>
                <a:spcPts val="1000"/>
              </a:spcBef>
              <a:spcAft>
                <a:spcPts val="1200"/>
              </a:spcAft>
              <a:buClr>
                <a:schemeClr val="tx2"/>
              </a:buClr>
              <a:buSzPct val="80000"/>
              <a:buFont typeface="Wingdings 3" charset="2"/>
              <a:buChar char=""/>
            </a:pPr>
            <a:r>
              <a:rPr lang="hu-HU" sz="2400" b="1" dirty="0">
                <a:latin typeface="Century Gothic" panose="020B0502020202020204"/>
                <a:ea typeface="+mj-ea"/>
                <a:cs typeface="+mj-cs"/>
              </a:rPr>
              <a:t>Pénzügyi kiadások </a:t>
            </a:r>
            <a:r>
              <a:rPr lang="hu-HU" sz="2400" dirty="0" smtClean="0">
                <a:latin typeface="Century Gothic" panose="020B0502020202020204"/>
                <a:ea typeface="+mj-ea"/>
                <a:cs typeface="+mj-cs"/>
              </a:rPr>
              <a:t>tervezése.</a:t>
            </a:r>
            <a:endParaRPr lang="hu-HU" sz="2400" dirty="0">
              <a:latin typeface="Century Gothic" panose="020B0502020202020204"/>
              <a:ea typeface="+mj-ea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1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747" y="1844825"/>
            <a:ext cx="2536454" cy="381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02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8280920" cy="926976"/>
          </a:xfrm>
        </p:spPr>
        <p:txBody>
          <a:bodyPr/>
          <a:lstStyle/>
          <a:p>
            <a:r>
              <a:rPr lang="hu-HU" sz="4200" b="0" cap="none" dirty="0">
                <a:latin typeface="Century Gothic" panose="020B0502020202020204"/>
                <a:cs typeface="+mj-cs"/>
              </a:rPr>
              <a:t>III. </a:t>
            </a:r>
            <a:r>
              <a:rPr lang="hu-HU" sz="4200" b="0" cap="none" dirty="0" smtClean="0">
                <a:latin typeface="Century Gothic" panose="020B0502020202020204"/>
                <a:cs typeface="+mj-cs"/>
              </a:rPr>
              <a:t>Kivitelezés, megvalósítás</a:t>
            </a:r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467544" y="1836000"/>
            <a:ext cx="5400600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ts val="1000"/>
              </a:spcBef>
              <a:spcAft>
                <a:spcPts val="1200"/>
              </a:spcAft>
              <a:buClr>
                <a:schemeClr val="tx2"/>
              </a:buClr>
              <a:buSzPct val="80000"/>
              <a:buFont typeface="Wingdings 3" charset="2"/>
              <a:buChar char=""/>
            </a:pPr>
            <a:r>
              <a:rPr lang="hu-HU" sz="2400" dirty="0">
                <a:latin typeface="Century Gothic" panose="020B0502020202020204"/>
                <a:ea typeface="+mj-ea"/>
                <a:cs typeface="+mj-cs"/>
              </a:rPr>
              <a:t>I</a:t>
            </a:r>
            <a:r>
              <a:rPr lang="hu-HU" sz="2400" b="1" dirty="0">
                <a:latin typeface="Century Gothic" panose="020B0502020202020204"/>
                <a:ea typeface="+mj-ea"/>
                <a:cs typeface="+mj-cs"/>
              </a:rPr>
              <a:t>nformációgyűjtés</a:t>
            </a:r>
            <a:r>
              <a:rPr lang="hu-HU" sz="2400" dirty="0">
                <a:latin typeface="Century Gothic" panose="020B0502020202020204"/>
                <a:ea typeface="+mj-ea"/>
                <a:cs typeface="+mj-cs"/>
              </a:rPr>
              <a:t> (</a:t>
            </a:r>
            <a:r>
              <a:rPr lang="hu-HU" sz="2400" dirty="0" smtClean="0">
                <a:latin typeface="Century Gothic" panose="020B0502020202020204"/>
                <a:ea typeface="+mj-ea"/>
                <a:cs typeface="+mj-cs"/>
              </a:rPr>
              <a:t>kutatás.)</a:t>
            </a:r>
            <a:endParaRPr lang="hu-HU" sz="2400" dirty="0">
              <a:latin typeface="Century Gothic" panose="020B0502020202020204"/>
              <a:ea typeface="+mj-ea"/>
              <a:cs typeface="+mj-cs"/>
            </a:endParaRPr>
          </a:p>
          <a:p>
            <a:pPr marL="342900" lvl="0" indent="-342900">
              <a:spcBef>
                <a:spcPts val="1000"/>
              </a:spcBef>
              <a:spcAft>
                <a:spcPts val="1200"/>
              </a:spcAft>
              <a:buClr>
                <a:schemeClr val="tx2"/>
              </a:buClr>
              <a:buSzPct val="80000"/>
              <a:buFont typeface="Wingdings 3" charset="2"/>
              <a:buChar char=""/>
            </a:pPr>
            <a:r>
              <a:rPr lang="hu-HU" sz="2400" b="1" dirty="0">
                <a:latin typeface="Century Gothic" panose="020B0502020202020204"/>
                <a:ea typeface="+mj-ea"/>
                <a:cs typeface="+mj-cs"/>
              </a:rPr>
              <a:t>Feldolgozás</a:t>
            </a:r>
            <a:r>
              <a:rPr lang="hu-HU" sz="2400" dirty="0">
                <a:latin typeface="Century Gothic" panose="020B0502020202020204"/>
                <a:ea typeface="+mj-ea"/>
                <a:cs typeface="+mj-cs"/>
              </a:rPr>
              <a:t> </a:t>
            </a:r>
            <a:r>
              <a:rPr lang="hu-HU" sz="2400" dirty="0" smtClean="0">
                <a:latin typeface="Century Gothic" panose="020B0502020202020204"/>
                <a:ea typeface="+mj-ea"/>
                <a:cs typeface="+mj-cs"/>
              </a:rPr>
              <a:t>(az anyag </a:t>
            </a:r>
            <a:r>
              <a:rPr lang="hu-HU" sz="2400" dirty="0">
                <a:latin typeface="Century Gothic" panose="020B0502020202020204"/>
                <a:ea typeface="+mj-ea"/>
                <a:cs typeface="+mj-cs"/>
              </a:rPr>
              <a:t>feldolgozása</a:t>
            </a:r>
            <a:r>
              <a:rPr lang="hu-HU" sz="2400" dirty="0" smtClean="0">
                <a:latin typeface="Century Gothic" panose="020B0502020202020204"/>
                <a:ea typeface="+mj-ea"/>
                <a:cs typeface="+mj-cs"/>
              </a:rPr>
              <a:t>).</a:t>
            </a:r>
          </a:p>
          <a:p>
            <a:pPr marL="342900" lvl="0" indent="-342900">
              <a:spcBef>
                <a:spcPts val="1000"/>
              </a:spcBef>
              <a:spcAft>
                <a:spcPts val="1200"/>
              </a:spcAft>
              <a:buClr>
                <a:schemeClr val="tx2"/>
              </a:buClr>
              <a:buSzPct val="80000"/>
              <a:buFont typeface="Wingdings 3" charset="2"/>
              <a:buChar char=""/>
            </a:pPr>
            <a:r>
              <a:rPr lang="hu-HU" sz="2400" b="1" dirty="0" smtClean="0">
                <a:latin typeface="Century Gothic" panose="020B0502020202020204"/>
                <a:ea typeface="+mj-ea"/>
                <a:cs typeface="+mj-cs"/>
              </a:rPr>
              <a:t>Megvalósítás.</a:t>
            </a:r>
            <a:endParaRPr lang="hu-HU" sz="2400" b="1" dirty="0">
              <a:latin typeface="Century Gothic" panose="020B0502020202020204"/>
              <a:ea typeface="+mj-ea"/>
              <a:cs typeface="+mj-cs"/>
            </a:endParaRPr>
          </a:p>
          <a:p>
            <a:pPr marL="342900" lvl="0" indent="-342900">
              <a:spcBef>
                <a:spcPts val="1000"/>
              </a:spcBef>
              <a:spcAft>
                <a:spcPts val="1200"/>
              </a:spcAft>
              <a:buClr>
                <a:schemeClr val="tx2"/>
              </a:buClr>
              <a:buSzPct val="80000"/>
              <a:buFont typeface="Wingdings 3" charset="2"/>
              <a:buChar char=""/>
            </a:pPr>
            <a:r>
              <a:rPr lang="hu-HU" sz="2400" b="1" dirty="0">
                <a:latin typeface="Century Gothic" panose="020B0502020202020204"/>
                <a:ea typeface="+mj-ea"/>
                <a:cs typeface="+mj-cs"/>
              </a:rPr>
              <a:t>Bemutatás</a:t>
            </a:r>
            <a:r>
              <a:rPr lang="hu-HU" sz="2400" dirty="0">
                <a:latin typeface="Century Gothic" panose="020B0502020202020204"/>
                <a:ea typeface="+mj-ea"/>
                <a:cs typeface="+mj-cs"/>
              </a:rPr>
              <a:t> (végtermék, </a:t>
            </a:r>
            <a:r>
              <a:rPr lang="hu-HU" sz="2400" dirty="0" smtClean="0">
                <a:latin typeface="Century Gothic" panose="020B0502020202020204"/>
                <a:ea typeface="+mj-ea"/>
                <a:cs typeface="+mj-cs"/>
              </a:rPr>
              <a:t>cselekvés, akció bemutatása).</a:t>
            </a:r>
            <a:r>
              <a:rPr lang="hu-HU" sz="2400" dirty="0" smtClean="0">
                <a:solidFill>
                  <a:prstClr val="white"/>
                </a:solidFill>
                <a:latin typeface="Century Gothic" panose="020B0502020202020204"/>
                <a:ea typeface="+mj-ea"/>
                <a:cs typeface="+mj-cs"/>
              </a:rPr>
              <a:t>, </a:t>
            </a:r>
            <a:r>
              <a:rPr lang="hu-HU" sz="2400" dirty="0">
                <a:solidFill>
                  <a:prstClr val="white"/>
                </a:solidFill>
                <a:latin typeface="Century Gothic" panose="020B0502020202020204"/>
                <a:ea typeface="+mj-ea"/>
                <a:cs typeface="+mj-cs"/>
              </a:rPr>
              <a:t>akció </a:t>
            </a:r>
            <a:r>
              <a:rPr lang="hu-HU" sz="3200" dirty="0">
                <a:solidFill>
                  <a:prstClr val="white"/>
                </a:solidFill>
                <a:latin typeface="Century Gothic" panose="020B0502020202020204"/>
                <a:ea typeface="+mj-ea"/>
                <a:cs typeface="+mj-cs"/>
              </a:rPr>
              <a:t>bemutatása)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246" y="1528868"/>
            <a:ext cx="3552754" cy="532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67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8280920" cy="926976"/>
          </a:xfrm>
        </p:spPr>
        <p:txBody>
          <a:bodyPr/>
          <a:lstStyle/>
          <a:p>
            <a:r>
              <a:rPr lang="hu-HU" sz="4200" b="0" cap="none" dirty="0">
                <a:latin typeface="Century Gothic" panose="020B0502020202020204"/>
                <a:cs typeface="+mj-cs"/>
              </a:rPr>
              <a:t>IV. Értékelés</a:t>
            </a:r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467544" y="1844824"/>
            <a:ext cx="648072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1000"/>
              </a:spcBef>
              <a:spcAft>
                <a:spcPts val="600"/>
              </a:spcAft>
              <a:buClr>
                <a:srgbClr val="ACD433"/>
              </a:buClr>
              <a:buSzPct val="80000"/>
            </a:pPr>
            <a:r>
              <a:rPr lang="hu-HU" sz="2400" dirty="0">
                <a:latin typeface="Century Gothic" panose="020B0502020202020204"/>
                <a:ea typeface="+mj-ea"/>
                <a:cs typeface="+mj-cs"/>
              </a:rPr>
              <a:t>A kitűzött célokra visszatekintve a három </a:t>
            </a:r>
            <a:r>
              <a:rPr lang="hu-HU" sz="2400" dirty="0" smtClean="0">
                <a:latin typeface="Century Gothic" panose="020B0502020202020204"/>
                <a:ea typeface="+mj-ea"/>
                <a:cs typeface="+mj-cs"/>
              </a:rPr>
              <a:t>kompetenciaterület vizsgálata:</a:t>
            </a:r>
            <a:endParaRPr lang="hu-HU" sz="2400" dirty="0">
              <a:latin typeface="Century Gothic" panose="020B0502020202020204"/>
              <a:ea typeface="+mj-ea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1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lvl="0" indent="-342900">
              <a:spcBef>
                <a:spcPts val="1000"/>
              </a:spcBef>
              <a:spcAft>
                <a:spcPts val="1200"/>
              </a:spcAft>
              <a:buClr>
                <a:schemeClr val="tx2"/>
              </a:buClr>
              <a:buSzPct val="80000"/>
              <a:buFont typeface="Wingdings 3" charset="2"/>
              <a:buChar char=""/>
            </a:pPr>
            <a:r>
              <a:rPr lang="hu-HU" sz="2400" b="1" dirty="0" smtClean="0">
                <a:latin typeface="Century Gothic" panose="020B0502020202020204"/>
                <a:ea typeface="+mj-ea"/>
                <a:cs typeface="+mj-cs"/>
              </a:rPr>
              <a:t>tárgyi </a:t>
            </a:r>
            <a:r>
              <a:rPr lang="hu-HU" sz="2400" b="1" dirty="0">
                <a:latin typeface="Century Gothic" panose="020B0502020202020204"/>
                <a:ea typeface="+mj-ea"/>
                <a:cs typeface="+mj-cs"/>
              </a:rPr>
              <a:t>kompetencia  </a:t>
            </a:r>
            <a:r>
              <a:rPr lang="hu-HU" sz="2400" dirty="0">
                <a:latin typeface="Century Gothic" panose="020B0502020202020204"/>
                <a:ea typeface="+mj-ea"/>
                <a:cs typeface="+mj-cs"/>
              </a:rPr>
              <a:t>(produktum) </a:t>
            </a:r>
          </a:p>
          <a:p>
            <a:pPr marL="342900" lvl="0" indent="-342900">
              <a:spcBef>
                <a:spcPts val="1000"/>
              </a:spcBef>
              <a:spcAft>
                <a:spcPts val="1200"/>
              </a:spcAft>
              <a:buClr>
                <a:schemeClr val="tx2"/>
              </a:buClr>
              <a:buSzPct val="80000"/>
              <a:buFont typeface="Wingdings 3" charset="2"/>
              <a:buChar char=""/>
            </a:pPr>
            <a:r>
              <a:rPr lang="hu-HU" sz="2400" b="1" dirty="0">
                <a:latin typeface="Century Gothic" panose="020B0502020202020204"/>
                <a:ea typeface="+mj-ea"/>
                <a:cs typeface="+mj-cs"/>
              </a:rPr>
              <a:t>t</a:t>
            </a:r>
            <a:r>
              <a:rPr lang="hu-HU" sz="2400" b="1" dirty="0" smtClean="0">
                <a:latin typeface="Century Gothic" panose="020B0502020202020204"/>
                <a:ea typeface="+mj-ea"/>
                <a:cs typeface="+mj-cs"/>
              </a:rPr>
              <a:t>anulási </a:t>
            </a:r>
            <a:r>
              <a:rPr lang="hu-HU" sz="2400" b="1" dirty="0">
                <a:latin typeface="Century Gothic" panose="020B0502020202020204"/>
                <a:ea typeface="+mj-ea"/>
                <a:cs typeface="+mj-cs"/>
              </a:rPr>
              <a:t>és munkakompetencia </a:t>
            </a:r>
            <a:r>
              <a:rPr lang="hu-HU" sz="2400" dirty="0">
                <a:latin typeface="Century Gothic" panose="020B0502020202020204"/>
                <a:ea typeface="+mj-ea"/>
                <a:cs typeface="+mj-cs"/>
              </a:rPr>
              <a:t>(tanulási folyamatok)</a:t>
            </a:r>
          </a:p>
          <a:p>
            <a:pPr marL="342900" lvl="0" indent="-342900">
              <a:spcBef>
                <a:spcPts val="1000"/>
              </a:spcBef>
              <a:spcAft>
                <a:spcPts val="1200"/>
              </a:spcAft>
              <a:buClr>
                <a:schemeClr val="tx2"/>
              </a:buClr>
              <a:buSzPct val="80000"/>
              <a:buFont typeface="Wingdings 3" charset="2"/>
              <a:buChar char=""/>
            </a:pPr>
            <a:r>
              <a:rPr lang="hu-HU" sz="2400" b="1" dirty="0">
                <a:latin typeface="Century Gothic" panose="020B0502020202020204"/>
                <a:ea typeface="+mj-ea"/>
                <a:cs typeface="+mj-cs"/>
              </a:rPr>
              <a:t>s</a:t>
            </a:r>
            <a:r>
              <a:rPr lang="hu-HU" sz="2400" b="1" dirty="0" smtClean="0">
                <a:latin typeface="Century Gothic" panose="020B0502020202020204"/>
                <a:ea typeface="+mj-ea"/>
                <a:cs typeface="+mj-cs"/>
              </a:rPr>
              <a:t>zociális </a:t>
            </a:r>
            <a:r>
              <a:rPr lang="hu-HU" sz="2400" b="1" dirty="0">
                <a:latin typeface="Century Gothic" panose="020B0502020202020204"/>
                <a:ea typeface="+mj-ea"/>
                <a:cs typeface="+mj-cs"/>
              </a:rPr>
              <a:t>kompetencia </a:t>
            </a:r>
            <a:r>
              <a:rPr lang="hu-HU" sz="2400" dirty="0">
                <a:latin typeface="Century Gothic" panose="020B0502020202020204"/>
                <a:ea typeface="+mj-ea"/>
                <a:cs typeface="+mj-cs"/>
              </a:rPr>
              <a:t>(társas kapcsolatok, együttműködés</a:t>
            </a:r>
            <a:r>
              <a:rPr lang="hu-HU" sz="2400" dirty="0" smtClean="0">
                <a:latin typeface="Century Gothic" panose="020B0502020202020204"/>
                <a:ea typeface="+mj-ea"/>
                <a:cs typeface="+mj-cs"/>
              </a:rPr>
              <a:t>).</a:t>
            </a:r>
            <a:endParaRPr lang="hu-HU" sz="2400" dirty="0">
              <a:latin typeface="Century Gothic" panose="020B0502020202020204"/>
              <a:ea typeface="+mj-ea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1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936941"/>
            <a:ext cx="2643475" cy="360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38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71600" y="0"/>
            <a:ext cx="7992888" cy="1084176"/>
          </a:xfrm>
        </p:spPr>
        <p:txBody>
          <a:bodyPr/>
          <a:lstStyle/>
          <a:p>
            <a:r>
              <a:rPr lang="hu-HU" sz="3200" b="0" cap="none" dirty="0">
                <a:latin typeface="Century Gothic" panose="020B0502020202020204"/>
                <a:cs typeface="+mj-cs"/>
              </a:rPr>
              <a:t>Értékelés tervezése a tevékenység megkezdése előtt </a:t>
            </a:r>
            <a:endParaRPr lang="hu-HU" sz="32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468000" y="1440000"/>
            <a:ext cx="828092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ts val="1000"/>
              </a:spcBef>
              <a:spcAft>
                <a:spcPts val="600"/>
              </a:spcAft>
              <a:buClr>
                <a:schemeClr val="tx2"/>
              </a:buClr>
              <a:buSzPct val="80000"/>
              <a:buFont typeface="Wingdings 3" charset="2"/>
              <a:buChar char=""/>
            </a:pPr>
            <a:r>
              <a:rPr lang="hu-HU" sz="2800" b="1" dirty="0">
                <a:latin typeface="Century Gothic" panose="020B0502020202020204"/>
                <a:ea typeface="+mj-ea"/>
                <a:cs typeface="+mj-cs"/>
              </a:rPr>
              <a:t>Mit </a:t>
            </a:r>
            <a:r>
              <a:rPr lang="hu-HU" sz="2800" dirty="0">
                <a:latin typeface="Century Gothic" panose="020B0502020202020204"/>
                <a:ea typeface="+mj-ea"/>
                <a:cs typeface="+mj-cs"/>
              </a:rPr>
              <a:t>értékelünk</a:t>
            </a:r>
            <a:r>
              <a:rPr lang="hu-HU" sz="2800" b="1" dirty="0">
                <a:latin typeface="Century Gothic" panose="020B0502020202020204"/>
                <a:ea typeface="+mj-ea"/>
                <a:cs typeface="+mj-cs"/>
              </a:rPr>
              <a:t> </a:t>
            </a:r>
            <a:r>
              <a:rPr lang="hu-HU" sz="2800" dirty="0">
                <a:latin typeface="Century Gothic" panose="020B0502020202020204"/>
                <a:ea typeface="+mj-ea"/>
                <a:cs typeface="+mj-cs"/>
              </a:rPr>
              <a:t>(eredményt, csoportfolyamatot, együttműködést</a:t>
            </a:r>
            <a:r>
              <a:rPr lang="hu-HU" sz="2800" dirty="0" smtClean="0">
                <a:latin typeface="Century Gothic" panose="020B0502020202020204"/>
                <a:ea typeface="+mj-ea"/>
                <a:cs typeface="+mj-cs"/>
              </a:rPr>
              <a:t>)?</a:t>
            </a:r>
            <a:endParaRPr lang="hu-HU" sz="2800" dirty="0">
              <a:latin typeface="Century Gothic" panose="020B0502020202020204"/>
              <a:ea typeface="+mj-ea"/>
              <a:cs typeface="+mj-cs"/>
            </a:endParaRPr>
          </a:p>
          <a:p>
            <a:pPr marL="342900" lvl="0" indent="-342900">
              <a:spcBef>
                <a:spcPts val="1000"/>
              </a:spcBef>
              <a:spcAft>
                <a:spcPts val="600"/>
              </a:spcAft>
              <a:buClr>
                <a:schemeClr val="tx2"/>
              </a:buClr>
              <a:buSzPct val="80000"/>
              <a:buFont typeface="Wingdings 3" charset="2"/>
              <a:buChar char=""/>
            </a:pPr>
            <a:r>
              <a:rPr lang="hu-HU" sz="2800" b="1" dirty="0">
                <a:latin typeface="Century Gothic" panose="020B0502020202020204"/>
                <a:ea typeface="+mj-ea"/>
                <a:cs typeface="+mj-cs"/>
              </a:rPr>
              <a:t>Kik </a:t>
            </a:r>
            <a:r>
              <a:rPr lang="hu-HU" sz="2800" dirty="0">
                <a:latin typeface="Century Gothic" panose="020B0502020202020204"/>
                <a:ea typeface="+mj-ea"/>
                <a:cs typeface="+mj-cs"/>
              </a:rPr>
              <a:t>értékelnek</a:t>
            </a:r>
            <a:r>
              <a:rPr lang="hu-HU" sz="2800" b="1" dirty="0">
                <a:latin typeface="Century Gothic" panose="020B0502020202020204"/>
                <a:ea typeface="+mj-ea"/>
                <a:cs typeface="+mj-cs"/>
              </a:rPr>
              <a:t> </a:t>
            </a:r>
            <a:r>
              <a:rPr lang="hu-HU" sz="2800" dirty="0">
                <a:latin typeface="Century Gothic" panose="020B0502020202020204"/>
                <a:ea typeface="+mj-ea"/>
                <a:cs typeface="+mj-cs"/>
              </a:rPr>
              <a:t>(tanár, diákok</a:t>
            </a:r>
            <a:r>
              <a:rPr lang="hu-HU" sz="2800" dirty="0" smtClean="0">
                <a:latin typeface="Century Gothic" panose="020B0502020202020204"/>
                <a:ea typeface="+mj-ea"/>
                <a:cs typeface="+mj-cs"/>
              </a:rPr>
              <a:t>)?</a:t>
            </a:r>
            <a:endParaRPr lang="hu-HU" sz="2800" dirty="0">
              <a:latin typeface="Century Gothic" panose="020B0502020202020204"/>
              <a:ea typeface="+mj-ea"/>
              <a:cs typeface="+mj-cs"/>
            </a:endParaRPr>
          </a:p>
          <a:p>
            <a:pPr marL="342900" lvl="0" indent="-342900">
              <a:spcBef>
                <a:spcPts val="1000"/>
              </a:spcBef>
              <a:spcAft>
                <a:spcPts val="600"/>
              </a:spcAft>
              <a:buClr>
                <a:schemeClr val="tx2"/>
              </a:buClr>
              <a:buSzPct val="80000"/>
              <a:buFont typeface="Wingdings 3" charset="2"/>
              <a:buChar char=""/>
            </a:pPr>
            <a:r>
              <a:rPr lang="hu-HU" sz="2800" b="1" dirty="0">
                <a:latin typeface="Century Gothic" panose="020B0502020202020204"/>
                <a:ea typeface="+mj-ea"/>
                <a:cs typeface="+mj-cs"/>
              </a:rPr>
              <a:t>Mikor </a:t>
            </a:r>
            <a:r>
              <a:rPr lang="hu-HU" sz="2800" dirty="0">
                <a:latin typeface="Century Gothic" panose="020B0502020202020204"/>
                <a:ea typeface="+mj-ea"/>
                <a:cs typeface="+mj-cs"/>
              </a:rPr>
              <a:t>értékelünk</a:t>
            </a:r>
            <a:r>
              <a:rPr lang="hu-HU" sz="2800" b="1" dirty="0">
                <a:latin typeface="Century Gothic" panose="020B0502020202020204"/>
                <a:ea typeface="+mj-ea"/>
                <a:cs typeface="+mj-cs"/>
              </a:rPr>
              <a:t> </a:t>
            </a:r>
            <a:r>
              <a:rPr lang="hu-HU" sz="2800" dirty="0">
                <a:latin typeface="Century Gothic" panose="020B0502020202020204"/>
                <a:ea typeface="+mj-ea"/>
                <a:cs typeface="+mj-cs"/>
              </a:rPr>
              <a:t>(köztes értékelés, végső értékelés</a:t>
            </a:r>
            <a:r>
              <a:rPr lang="hu-HU" sz="2800" dirty="0" smtClean="0">
                <a:latin typeface="Century Gothic" panose="020B0502020202020204"/>
                <a:ea typeface="+mj-ea"/>
                <a:cs typeface="+mj-cs"/>
              </a:rPr>
              <a:t>)?</a:t>
            </a:r>
            <a:endParaRPr lang="hu-HU" sz="2800" dirty="0">
              <a:latin typeface="Century Gothic" panose="020B0502020202020204"/>
              <a:ea typeface="+mj-ea"/>
              <a:cs typeface="+mj-cs"/>
            </a:endParaRPr>
          </a:p>
          <a:p>
            <a:pPr marL="342900" lvl="0" indent="-342900">
              <a:spcBef>
                <a:spcPts val="1000"/>
              </a:spcBef>
              <a:spcAft>
                <a:spcPts val="600"/>
              </a:spcAft>
              <a:buClr>
                <a:schemeClr val="tx2"/>
              </a:buClr>
              <a:buSzPct val="80000"/>
              <a:buFont typeface="Wingdings 3" charset="2"/>
              <a:buChar char=""/>
            </a:pPr>
            <a:r>
              <a:rPr lang="hu-HU" sz="2800" b="1" dirty="0">
                <a:latin typeface="Century Gothic" panose="020B0502020202020204"/>
                <a:ea typeface="+mj-ea"/>
                <a:cs typeface="+mj-cs"/>
              </a:rPr>
              <a:t>Hogyan</a:t>
            </a:r>
            <a:r>
              <a:rPr lang="hu-HU" sz="2800" dirty="0">
                <a:latin typeface="Century Gothic" panose="020B0502020202020204"/>
                <a:ea typeface="+mj-ea"/>
                <a:cs typeface="+mj-cs"/>
              </a:rPr>
              <a:t> értékelünk (megfigyelés, beszélgetés, </a:t>
            </a:r>
            <a:r>
              <a:rPr lang="hu-HU" sz="2800" dirty="0" smtClean="0">
                <a:latin typeface="Century Gothic" panose="020B0502020202020204"/>
                <a:ea typeface="+mj-ea"/>
                <a:cs typeface="+mj-cs"/>
              </a:rPr>
              <a:t>írásbeli, önértékelés, portfólió)?</a:t>
            </a:r>
            <a:r>
              <a:rPr lang="hu-HU" sz="2800" dirty="0" err="1" smtClean="0">
                <a:solidFill>
                  <a:prstClr val="white"/>
                </a:solidFill>
                <a:latin typeface="Century Gothic" panose="020B0502020202020204"/>
                <a:ea typeface="+mj-ea"/>
                <a:cs typeface="+mj-cs"/>
              </a:rPr>
              <a:t>rásbeli</a:t>
            </a:r>
            <a:r>
              <a:rPr lang="hu-HU" sz="3200" dirty="0">
                <a:solidFill>
                  <a:prstClr val="white"/>
                </a:solidFill>
                <a:latin typeface="Century Gothic" panose="020B0502020202020204"/>
                <a:ea typeface="+mj-ea"/>
                <a:cs typeface="+mj-cs"/>
              </a:rPr>
              <a:t>, önértékelés)</a:t>
            </a:r>
          </a:p>
        </p:txBody>
      </p:sp>
    </p:spTree>
    <p:extLst>
      <p:ext uri="{BB962C8B-B14F-4D97-AF65-F5344CB8AC3E}">
        <p14:creationId xmlns:p14="http://schemas.microsoft.com/office/powerpoint/2010/main" val="205924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27584" y="157200"/>
            <a:ext cx="8136904" cy="926976"/>
          </a:xfrm>
        </p:spPr>
        <p:txBody>
          <a:bodyPr/>
          <a:lstStyle/>
          <a:p>
            <a:r>
              <a:rPr lang="hu-HU" sz="4200" b="0" cap="none" dirty="0" smtClean="0">
                <a:latin typeface="Century Gothic" panose="020B0502020202020204"/>
                <a:cs typeface="+mj-cs"/>
              </a:rPr>
              <a:t>4+1    Dokumentáció</a:t>
            </a:r>
            <a:endParaRPr lang="hu-HU" sz="32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467544" y="1548000"/>
            <a:ext cx="8496944" cy="4811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ts val="1000"/>
              </a:spcBef>
              <a:spcAft>
                <a:spcPts val="1200"/>
              </a:spcAft>
              <a:buClr>
                <a:schemeClr val="tx2"/>
              </a:buClr>
              <a:buSzPct val="80000"/>
              <a:buFont typeface="Wingdings 3" charset="2"/>
              <a:buChar char=""/>
            </a:pPr>
            <a:r>
              <a:rPr lang="hu-HU" sz="2400" dirty="0">
                <a:latin typeface="Century Gothic" panose="020B0502020202020204"/>
                <a:ea typeface="+mj-ea"/>
                <a:cs typeface="+mj-cs"/>
              </a:rPr>
              <a:t>Kivitelezés lépéseinek</a:t>
            </a:r>
            <a:r>
              <a:rPr lang="hu-HU" sz="2400" b="1" dirty="0">
                <a:latin typeface="Century Gothic" panose="020B0502020202020204"/>
                <a:ea typeface="+mj-ea"/>
                <a:cs typeface="+mj-cs"/>
              </a:rPr>
              <a:t>, részeredményeinek írásos rögzítése, naplózása </a:t>
            </a:r>
            <a:r>
              <a:rPr lang="hu-HU" sz="2400" dirty="0">
                <a:latin typeface="Century Gothic" panose="020B0502020202020204"/>
                <a:ea typeface="+mj-ea"/>
                <a:cs typeface="+mj-cs"/>
              </a:rPr>
              <a:t>(faliújságon, internetes blogon, portfólióban</a:t>
            </a:r>
            <a:r>
              <a:rPr lang="hu-HU" sz="2400" dirty="0" smtClean="0">
                <a:latin typeface="Century Gothic" panose="020B0502020202020204"/>
                <a:ea typeface="+mj-ea"/>
                <a:cs typeface="+mj-cs"/>
              </a:rPr>
              <a:t>).</a:t>
            </a:r>
            <a:endParaRPr lang="hu-HU" sz="2400" dirty="0">
              <a:latin typeface="Century Gothic" panose="020B0502020202020204"/>
              <a:ea typeface="+mj-ea"/>
              <a:cs typeface="+mj-cs"/>
            </a:endParaRPr>
          </a:p>
          <a:p>
            <a:pPr marL="342900" lvl="0" indent="-342900">
              <a:spcBef>
                <a:spcPts val="1000"/>
              </a:spcBef>
              <a:spcAft>
                <a:spcPts val="1200"/>
              </a:spcAft>
              <a:buClr>
                <a:schemeClr val="tx2"/>
              </a:buClr>
              <a:buSzPct val="80000"/>
              <a:buFont typeface="Wingdings 3" charset="2"/>
              <a:buChar char=""/>
            </a:pPr>
            <a:r>
              <a:rPr lang="hu-HU" sz="2400" b="1" dirty="0">
                <a:latin typeface="Century Gothic" panose="020B0502020202020204"/>
                <a:ea typeface="+mj-ea"/>
                <a:cs typeface="+mj-cs"/>
              </a:rPr>
              <a:t>Szöveges elemzés, értékelés </a:t>
            </a:r>
            <a:r>
              <a:rPr lang="hu-HU" sz="2400" dirty="0" smtClean="0">
                <a:latin typeface="Century Gothic" panose="020B0502020202020204"/>
                <a:ea typeface="+mj-ea"/>
                <a:cs typeface="+mj-cs"/>
              </a:rPr>
              <a:t>dokumentálása.</a:t>
            </a:r>
            <a:endParaRPr lang="hu-HU" sz="2400" dirty="0">
              <a:latin typeface="Century Gothic" panose="020B0502020202020204"/>
              <a:ea typeface="+mj-ea"/>
              <a:cs typeface="+mj-cs"/>
            </a:endParaRPr>
          </a:p>
          <a:p>
            <a:pPr marL="342900" lvl="0" indent="-342900">
              <a:spcBef>
                <a:spcPts val="1000"/>
              </a:spcBef>
              <a:spcAft>
                <a:spcPts val="1200"/>
              </a:spcAft>
              <a:buClr>
                <a:schemeClr val="tx2"/>
              </a:buClr>
              <a:buSzPct val="80000"/>
              <a:buFont typeface="Wingdings 3" charset="2"/>
              <a:buChar char=""/>
            </a:pPr>
            <a:r>
              <a:rPr lang="hu-HU" sz="2400" b="1" dirty="0">
                <a:latin typeface="Century Gothic" panose="020B0502020202020204"/>
                <a:ea typeface="+mj-ea"/>
                <a:cs typeface="+mj-cs"/>
              </a:rPr>
              <a:t>Teljes projektleírás </a:t>
            </a:r>
            <a:r>
              <a:rPr lang="hu-HU" sz="2400" dirty="0">
                <a:latin typeface="Century Gothic" panose="020B0502020202020204"/>
                <a:ea typeface="+mj-ea"/>
                <a:cs typeface="+mj-cs"/>
              </a:rPr>
              <a:t>dokumentálása (fotódokumentációval </a:t>
            </a:r>
            <a:r>
              <a:rPr lang="hu-HU" sz="2400" dirty="0" smtClean="0">
                <a:latin typeface="Century Gothic" panose="020B0502020202020204"/>
                <a:ea typeface="+mj-ea"/>
                <a:cs typeface="+mj-cs"/>
              </a:rPr>
              <a:t>kiegészítve.)</a:t>
            </a:r>
            <a:endParaRPr lang="hu-HU" sz="2400" dirty="0">
              <a:latin typeface="Century Gothic" panose="020B0502020202020204"/>
              <a:ea typeface="+mj-ea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1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510857"/>
            <a:ext cx="2448272" cy="286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40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305411" y="430982"/>
            <a:ext cx="3218917" cy="669567"/>
          </a:xfrm>
        </p:spPr>
        <p:txBody>
          <a:bodyPr/>
          <a:lstStyle/>
          <a:p>
            <a:r>
              <a:rPr lang="hu-HU" sz="3600" dirty="0" smtClean="0">
                <a:solidFill>
                  <a:schemeClr val="tx1"/>
                </a:solidFill>
              </a:rPr>
              <a:t>Projektciklus</a:t>
            </a:r>
            <a:endParaRPr lang="hu-HU" sz="3600" dirty="0">
              <a:solidFill>
                <a:schemeClr val="tx1"/>
              </a:solidFill>
            </a:endParaRPr>
          </a:p>
        </p:txBody>
      </p:sp>
      <p:sp>
        <p:nvSpPr>
          <p:cNvPr id="4" name="Lekerekített téglalap 3"/>
          <p:cNvSpPr/>
          <p:nvPr/>
        </p:nvSpPr>
        <p:spPr>
          <a:xfrm>
            <a:off x="3161655" y="1788270"/>
            <a:ext cx="2400300" cy="141503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hu-HU" b="1" dirty="0">
                <a:solidFill>
                  <a:prstClr val="black"/>
                </a:solidFill>
                <a:latin typeface="Century Gothic" panose="020B0502020202020204"/>
              </a:rPr>
              <a:t>Témaválasztás</a:t>
            </a:r>
          </a:p>
          <a:p>
            <a:pPr algn="ctr" defTabSz="342900"/>
            <a:r>
              <a:rPr lang="hu-HU" sz="1600" dirty="0">
                <a:solidFill>
                  <a:prstClr val="black"/>
                </a:solidFill>
                <a:latin typeface="Century Gothic" panose="020B0502020202020204"/>
              </a:rPr>
              <a:t>(megvalósítható célok meghatározása)</a:t>
            </a:r>
          </a:p>
        </p:txBody>
      </p:sp>
      <p:sp>
        <p:nvSpPr>
          <p:cNvPr id="6" name="Lekerekített téglalap 5"/>
          <p:cNvSpPr/>
          <p:nvPr/>
        </p:nvSpPr>
        <p:spPr>
          <a:xfrm>
            <a:off x="5914869" y="3203309"/>
            <a:ext cx="2494080" cy="136664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hu-HU" b="1" dirty="0">
                <a:solidFill>
                  <a:prstClr val="black"/>
                </a:solidFill>
                <a:latin typeface="Century Gothic" panose="020B0502020202020204"/>
              </a:rPr>
              <a:t>Tervezés</a:t>
            </a:r>
          </a:p>
          <a:p>
            <a:pPr algn="ctr" defTabSz="342900"/>
            <a:r>
              <a:rPr lang="hu-HU" sz="1600" dirty="0" smtClean="0">
                <a:solidFill>
                  <a:prstClr val="black"/>
                </a:solidFill>
                <a:latin typeface="Century Gothic" panose="020B0502020202020204"/>
              </a:rPr>
              <a:t>(a projekt </a:t>
            </a:r>
            <a:r>
              <a:rPr lang="hu-HU" sz="1600" dirty="0">
                <a:solidFill>
                  <a:prstClr val="black"/>
                </a:solidFill>
                <a:latin typeface="Century Gothic" panose="020B0502020202020204"/>
              </a:rPr>
              <a:t>részletes kidolgozása)</a:t>
            </a:r>
          </a:p>
        </p:txBody>
      </p:sp>
      <p:sp>
        <p:nvSpPr>
          <p:cNvPr id="8" name="Lekerekített téglalap 7"/>
          <p:cNvSpPr/>
          <p:nvPr/>
        </p:nvSpPr>
        <p:spPr>
          <a:xfrm>
            <a:off x="3161655" y="4648744"/>
            <a:ext cx="2400300" cy="158856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hu-HU" b="1" dirty="0">
                <a:solidFill>
                  <a:prstClr val="black"/>
                </a:solidFill>
                <a:latin typeface="Century Gothic" panose="020B0502020202020204"/>
              </a:rPr>
              <a:t>Megvalósítás, </a:t>
            </a:r>
            <a:r>
              <a:rPr lang="hu-HU" b="1" dirty="0" smtClean="0">
                <a:solidFill>
                  <a:prstClr val="black"/>
                </a:solidFill>
                <a:latin typeface="Century Gothic" panose="020B0502020202020204"/>
              </a:rPr>
              <a:t>kivitelezés</a:t>
            </a:r>
            <a:endParaRPr lang="hu-HU" b="1" dirty="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9" name="Lekerekített téglalap 8"/>
          <p:cNvSpPr/>
          <p:nvPr/>
        </p:nvSpPr>
        <p:spPr>
          <a:xfrm>
            <a:off x="408441" y="3216448"/>
            <a:ext cx="2400300" cy="136664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hu-HU" b="1" dirty="0">
                <a:solidFill>
                  <a:prstClr val="black"/>
                </a:solidFill>
                <a:latin typeface="Century Gothic" panose="020B0502020202020204"/>
              </a:rPr>
              <a:t>Értékelés, zárás, dokumentálás</a:t>
            </a:r>
          </a:p>
        </p:txBody>
      </p:sp>
      <p:sp>
        <p:nvSpPr>
          <p:cNvPr id="11" name="Kanyar jobbra 10"/>
          <p:cNvSpPr/>
          <p:nvPr/>
        </p:nvSpPr>
        <p:spPr>
          <a:xfrm rot="5400000">
            <a:off x="6288810" y="1770820"/>
            <a:ext cx="776579" cy="176098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hu-HU" sz="135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19" name="Lekerekített téglalap 18"/>
          <p:cNvSpPr/>
          <p:nvPr/>
        </p:nvSpPr>
        <p:spPr>
          <a:xfrm>
            <a:off x="468911" y="696713"/>
            <a:ext cx="2237468" cy="57803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hu-HU" b="1" dirty="0">
                <a:solidFill>
                  <a:prstClr val="black"/>
                </a:solidFill>
                <a:latin typeface="Century Gothic" panose="020B0502020202020204"/>
              </a:rPr>
              <a:t>Új projekt ötlet</a:t>
            </a:r>
          </a:p>
        </p:txBody>
      </p:sp>
      <p:sp>
        <p:nvSpPr>
          <p:cNvPr id="24" name="Jobbra nyíl 23"/>
          <p:cNvSpPr/>
          <p:nvPr/>
        </p:nvSpPr>
        <p:spPr>
          <a:xfrm rot="16200000">
            <a:off x="263850" y="2018555"/>
            <a:ext cx="1007342" cy="294394"/>
          </a:xfrm>
          <a:prstGeom prst="rightArrow">
            <a:avLst>
              <a:gd name="adj1" fmla="val 41985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hu-HU" sz="135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25" name="Jobbra nyíl 24"/>
          <p:cNvSpPr/>
          <p:nvPr/>
        </p:nvSpPr>
        <p:spPr>
          <a:xfrm rot="1188847">
            <a:off x="2855874" y="1110840"/>
            <a:ext cx="1300042" cy="327810"/>
          </a:xfrm>
          <a:prstGeom prst="rightArrow">
            <a:avLst>
              <a:gd name="adj1" fmla="val 41126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hu-HU" sz="135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20" name="Kanyar jobbra 19"/>
          <p:cNvSpPr/>
          <p:nvPr/>
        </p:nvSpPr>
        <p:spPr>
          <a:xfrm>
            <a:off x="1205049" y="2221882"/>
            <a:ext cx="1548910" cy="776579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hu-HU" sz="135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21" name="Kanyar jobbra 20"/>
          <p:cNvSpPr/>
          <p:nvPr/>
        </p:nvSpPr>
        <p:spPr>
          <a:xfrm rot="16200000">
            <a:off x="1634823" y="4510392"/>
            <a:ext cx="776579" cy="163612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hu-HU" sz="135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22" name="Kanyar jobbra 21"/>
          <p:cNvSpPr/>
          <p:nvPr/>
        </p:nvSpPr>
        <p:spPr>
          <a:xfrm rot="10800000">
            <a:off x="5973661" y="4998322"/>
            <a:ext cx="1583933" cy="832889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hu-HU" sz="1350">
              <a:solidFill>
                <a:prstClr val="white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25446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8280920" cy="926976"/>
          </a:xfrm>
        </p:spPr>
        <p:txBody>
          <a:bodyPr/>
          <a:lstStyle/>
          <a:p>
            <a:r>
              <a:rPr lang="hu-HU" sz="4200" b="0" cap="none" dirty="0">
                <a:latin typeface="Century Gothic" panose="020B0502020202020204"/>
                <a:cs typeface="+mj-cs"/>
              </a:rPr>
              <a:t>MI A PROJEKT?</a:t>
            </a:r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467544" y="1476000"/>
            <a:ext cx="8424936" cy="6488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  <a:buClr>
                <a:srgbClr val="ACD433"/>
              </a:buClr>
              <a:buSzPct val="80000"/>
              <a:defRPr/>
            </a:pPr>
            <a:r>
              <a:rPr lang="hu-HU" sz="2400" dirty="0">
                <a:latin typeface="Century Gothic" panose="020B0502020202020204"/>
                <a:ea typeface="+mj-ea"/>
                <a:cs typeface="+mj-cs"/>
              </a:rPr>
              <a:t>Azokat a tanulásszervezési formákat értjük rajta, amelyek során a tanulók </a:t>
            </a:r>
            <a:endParaRPr lang="hu-HU" sz="2400" dirty="0" smtClean="0">
              <a:latin typeface="Century Gothic" panose="020B0502020202020204"/>
              <a:ea typeface="+mj-ea"/>
              <a:cs typeface="+mj-cs"/>
            </a:endParaRPr>
          </a:p>
          <a:p>
            <a:pPr>
              <a:spcBef>
                <a:spcPts val="1000"/>
              </a:spcBef>
              <a:buClr>
                <a:srgbClr val="ACD433"/>
              </a:buClr>
              <a:buSzPct val="80000"/>
              <a:defRPr/>
            </a:pPr>
            <a:endParaRPr lang="hu-HU" sz="2400" dirty="0">
              <a:latin typeface="Century Gothic" panose="020B0502020202020204"/>
              <a:ea typeface="+mj-ea"/>
              <a:cs typeface="+mj-cs"/>
            </a:endParaRPr>
          </a:p>
          <a:p>
            <a:pPr marL="342900" lvl="0" indent="-342900">
              <a:spcBef>
                <a:spcPts val="1000"/>
              </a:spcBef>
              <a:buClr>
                <a:schemeClr val="tx2"/>
              </a:buClr>
              <a:buSzPct val="80000"/>
              <a:buFont typeface="Wingdings 3" charset="2"/>
              <a:buChar char=""/>
            </a:pPr>
            <a:r>
              <a:rPr lang="hu-HU" sz="2400" dirty="0">
                <a:latin typeface="Century Gothic" panose="020B0502020202020204"/>
                <a:ea typeface="+mj-ea"/>
                <a:cs typeface="+mj-cs"/>
              </a:rPr>
              <a:t>K</a:t>
            </a:r>
            <a:r>
              <a:rPr lang="hu-HU" sz="2400" dirty="0" smtClean="0">
                <a:latin typeface="Century Gothic" panose="020B0502020202020204"/>
                <a:ea typeface="+mj-ea"/>
                <a:cs typeface="+mj-cs"/>
              </a:rPr>
              <a:t>özösen</a:t>
            </a:r>
            <a:r>
              <a:rPr lang="hu-HU" sz="2400" dirty="0">
                <a:latin typeface="Century Gothic" panose="020B0502020202020204"/>
                <a:ea typeface="+mj-ea"/>
                <a:cs typeface="+mj-cs"/>
              </a:rPr>
              <a:t>, </a:t>
            </a:r>
            <a:r>
              <a:rPr lang="hu-HU" sz="2400" b="1" dirty="0">
                <a:latin typeface="Century Gothic" panose="020B0502020202020204"/>
                <a:ea typeface="+mj-ea"/>
                <a:cs typeface="+mj-cs"/>
              </a:rPr>
              <a:t>együttműködve, </a:t>
            </a:r>
          </a:p>
          <a:p>
            <a:pPr marL="342900" lvl="0" indent="-342900">
              <a:spcBef>
                <a:spcPts val="1000"/>
              </a:spcBef>
              <a:buClr>
                <a:schemeClr val="tx2"/>
              </a:buClr>
              <a:buSzPct val="80000"/>
              <a:buFont typeface="Wingdings 3" charset="2"/>
              <a:buChar char=""/>
            </a:pPr>
            <a:r>
              <a:rPr lang="hu-HU" sz="2400" b="1" dirty="0">
                <a:latin typeface="Century Gothic" panose="020B0502020202020204"/>
                <a:ea typeface="+mj-ea"/>
                <a:cs typeface="+mj-cs"/>
              </a:rPr>
              <a:t>belső indíttatásból, </a:t>
            </a:r>
          </a:p>
          <a:p>
            <a:pPr marL="342900" lvl="0" indent="-342900">
              <a:spcBef>
                <a:spcPts val="1000"/>
              </a:spcBef>
              <a:buClr>
                <a:schemeClr val="tx2"/>
              </a:buClr>
              <a:buSzPct val="80000"/>
              <a:buFont typeface="Wingdings 3" charset="2"/>
              <a:buChar char=""/>
            </a:pPr>
            <a:r>
              <a:rPr lang="hu-HU" sz="2400" dirty="0">
                <a:latin typeface="Century Gothic" panose="020B0502020202020204"/>
                <a:ea typeface="+mj-ea"/>
                <a:cs typeface="+mj-cs"/>
              </a:rPr>
              <a:t>jellemzően valamilyen gyakorlati természetű, a </a:t>
            </a:r>
            <a:r>
              <a:rPr lang="hu-HU" sz="2400" b="1" dirty="0">
                <a:latin typeface="Century Gothic" panose="020B0502020202020204"/>
                <a:ea typeface="+mj-ea"/>
                <a:cs typeface="+mj-cs"/>
              </a:rPr>
              <a:t>mindennapi élethez </a:t>
            </a:r>
            <a:r>
              <a:rPr lang="hu-HU" sz="2400" b="1" dirty="0" smtClean="0">
                <a:latin typeface="Century Gothic" panose="020B0502020202020204"/>
                <a:ea typeface="+mj-ea"/>
                <a:cs typeface="+mj-cs"/>
              </a:rPr>
              <a:t>kapcsolódó, valóságos </a:t>
            </a:r>
            <a:r>
              <a:rPr lang="hu-HU" sz="2400" b="1" dirty="0">
                <a:latin typeface="Century Gothic" panose="020B0502020202020204"/>
                <a:ea typeface="+mj-ea"/>
                <a:cs typeface="+mj-cs"/>
              </a:rPr>
              <a:t>problémára fókuszálva </a:t>
            </a:r>
          </a:p>
          <a:p>
            <a:pPr marL="342900" lvl="0" indent="-342900">
              <a:spcBef>
                <a:spcPts val="1000"/>
              </a:spcBef>
              <a:buClr>
                <a:schemeClr val="tx2"/>
              </a:buClr>
              <a:buSzPct val="80000"/>
              <a:buFont typeface="Wingdings 3" charset="2"/>
              <a:buChar char=""/>
            </a:pPr>
            <a:r>
              <a:rPr lang="hu-HU" sz="2400" dirty="0">
                <a:latin typeface="Century Gothic" panose="020B0502020202020204"/>
                <a:ea typeface="+mj-ea"/>
                <a:cs typeface="+mj-cs"/>
              </a:rPr>
              <a:t>egy </a:t>
            </a:r>
            <a:r>
              <a:rPr lang="hu-HU" sz="2400" b="1" dirty="0">
                <a:latin typeface="Century Gothic" panose="020B0502020202020204"/>
                <a:ea typeface="+mj-ea"/>
                <a:cs typeface="+mj-cs"/>
              </a:rPr>
              <a:t>közös produktum</a:t>
            </a:r>
            <a:r>
              <a:rPr lang="hu-HU" sz="2400" dirty="0">
                <a:latin typeface="Century Gothic" panose="020B0502020202020204"/>
                <a:ea typeface="+mj-ea"/>
                <a:cs typeface="+mj-cs"/>
              </a:rPr>
              <a:t>, termék létrehozása érdekében dolgoznak.</a:t>
            </a:r>
          </a:p>
          <a:p>
            <a:pPr lvl="0">
              <a:defRPr/>
            </a:pPr>
            <a:endParaRPr kumimoji="0" lang="hu-HU" sz="1800" b="1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1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35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27584" y="157200"/>
            <a:ext cx="8136904" cy="926976"/>
          </a:xfrm>
        </p:spPr>
        <p:txBody>
          <a:bodyPr/>
          <a:lstStyle/>
          <a:p>
            <a:r>
              <a:rPr lang="hu-HU" sz="4200" b="0" cap="none" dirty="0" smtClean="0">
                <a:solidFill>
                  <a:prstClr val="white"/>
                </a:solidFill>
                <a:latin typeface="Century Gothic" panose="020B0502020202020204"/>
              </a:rPr>
              <a:t>Feladatok:</a:t>
            </a:r>
            <a:endParaRPr lang="hu-HU" sz="32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323527" y="3284984"/>
            <a:ext cx="432048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1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936" y="1988840"/>
            <a:ext cx="6380144" cy="382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00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27584" y="157200"/>
            <a:ext cx="8136904" cy="926976"/>
          </a:xfrm>
        </p:spPr>
        <p:txBody>
          <a:bodyPr/>
          <a:lstStyle/>
          <a:p>
            <a:r>
              <a:rPr lang="hu-HU" sz="4200" b="0" cap="none" dirty="0" smtClean="0">
                <a:solidFill>
                  <a:prstClr val="white"/>
                </a:solidFill>
                <a:latin typeface="Century Gothic" panose="020B0502020202020204"/>
              </a:rPr>
              <a:t>Feladatok:</a:t>
            </a:r>
            <a:endParaRPr lang="hu-HU" sz="32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323527" y="3284984"/>
            <a:ext cx="432048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1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595" y="4293095"/>
            <a:ext cx="4279405" cy="2564905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539552" y="1340768"/>
            <a:ext cx="6318448" cy="38994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2800" dirty="0">
                <a:latin typeface="Century Gothic" panose="020B0502020202020204"/>
                <a:ea typeface="+mj-ea"/>
                <a:cs typeface="+mj-cs"/>
              </a:rPr>
              <a:t>Mik a hullám erényei?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2800" dirty="0">
                <a:latin typeface="Century Gothic" panose="020B0502020202020204"/>
                <a:ea typeface="+mj-ea"/>
                <a:cs typeface="+mj-cs"/>
              </a:rPr>
              <a:t>Mik a Hullám hibái?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2800" dirty="0">
                <a:latin typeface="Century Gothic" panose="020B0502020202020204"/>
                <a:ea typeface="+mj-ea"/>
                <a:cs typeface="+mj-cs"/>
              </a:rPr>
              <a:t>Kik a Hullám fő ellenzői?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2800" dirty="0">
                <a:latin typeface="Century Gothic" panose="020B0502020202020204"/>
                <a:ea typeface="+mj-ea"/>
                <a:cs typeface="+mj-cs"/>
              </a:rPr>
              <a:t>Mi vet véget a Hullámnak?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2800" dirty="0">
                <a:latin typeface="Century Gothic" panose="020B0502020202020204"/>
                <a:ea typeface="+mj-ea"/>
                <a:cs typeface="+mj-cs"/>
              </a:rPr>
              <a:t>Ki a felelős Tim ámokfutásáért?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2800" dirty="0" smtClean="0">
                <a:latin typeface="Century Gothic" panose="020B0502020202020204"/>
                <a:ea typeface="+mj-ea"/>
                <a:cs typeface="+mj-cs"/>
              </a:rPr>
              <a:t>Miről </a:t>
            </a:r>
            <a:r>
              <a:rPr lang="hu-HU" sz="2800" dirty="0">
                <a:latin typeface="Century Gothic" panose="020B0502020202020204"/>
                <a:ea typeface="+mj-ea"/>
                <a:cs typeface="+mj-cs"/>
              </a:rPr>
              <a:t>szól a film?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2800" dirty="0">
                <a:latin typeface="Century Gothic" panose="020B0502020202020204"/>
                <a:ea typeface="+mj-ea"/>
                <a:cs typeface="+mj-cs"/>
              </a:rPr>
              <a:t>Miről nem szól a film?</a:t>
            </a:r>
          </a:p>
        </p:txBody>
      </p:sp>
    </p:spTree>
    <p:extLst>
      <p:ext uri="{BB962C8B-B14F-4D97-AF65-F5344CB8AC3E}">
        <p14:creationId xmlns:p14="http://schemas.microsoft.com/office/powerpoint/2010/main" val="83118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27584" y="157200"/>
            <a:ext cx="8136904" cy="926976"/>
          </a:xfrm>
        </p:spPr>
        <p:txBody>
          <a:bodyPr/>
          <a:lstStyle/>
          <a:p>
            <a:r>
              <a:rPr lang="hu-HU" sz="4200" b="0" cap="none" dirty="0" smtClean="0">
                <a:latin typeface="Century Gothic" panose="020B0502020202020204"/>
                <a:cs typeface="+mj-cs"/>
              </a:rPr>
              <a:t>Ajánlott szakirodalom</a:t>
            </a:r>
            <a:endParaRPr lang="hu-HU" sz="32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179512" y="1484784"/>
            <a:ext cx="8496944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1000"/>
              </a:spcBef>
              <a:spcAft>
                <a:spcPts val="1200"/>
              </a:spcAft>
              <a:buClr>
                <a:srgbClr val="1F497D"/>
              </a:buClr>
              <a:buSzPct val="80000"/>
              <a:defRPr/>
            </a:pPr>
            <a:r>
              <a:rPr lang="hu-HU" sz="2000" dirty="0">
                <a:latin typeface="Century Gothic" panose="020B0502020202020204"/>
                <a:ea typeface="+mj-ea"/>
                <a:cs typeface="+mj-cs"/>
              </a:rPr>
              <a:t>Dewey</a:t>
            </a:r>
            <a:r>
              <a:rPr lang="hu-HU" sz="2000" dirty="0" smtClean="0">
                <a:latin typeface="Century Gothic" panose="020B0502020202020204"/>
                <a:ea typeface="+mj-ea"/>
                <a:cs typeface="+mj-cs"/>
              </a:rPr>
              <a:t>, John</a:t>
            </a:r>
            <a:r>
              <a:rPr lang="hu-HU" sz="2000" dirty="0">
                <a:latin typeface="Century Gothic" panose="020B0502020202020204"/>
                <a:ea typeface="+mj-ea"/>
                <a:cs typeface="+mj-cs"/>
              </a:rPr>
              <a:t>: A nevelés jellege és folyamata. Budapest, 1976, Nemzeti Tankönyvkiadó</a:t>
            </a:r>
          </a:p>
          <a:p>
            <a:pPr lvl="0">
              <a:spcBef>
                <a:spcPts val="1000"/>
              </a:spcBef>
              <a:spcAft>
                <a:spcPts val="1200"/>
              </a:spcAft>
              <a:buClr>
                <a:srgbClr val="1F497D"/>
              </a:buClr>
              <a:buSzPct val="80000"/>
              <a:defRPr/>
            </a:pPr>
            <a:r>
              <a:rPr lang="hu-HU" sz="2000" dirty="0">
                <a:latin typeface="Century Gothic" panose="020B0502020202020204"/>
                <a:ea typeface="+mj-ea"/>
                <a:cs typeface="+mj-cs"/>
              </a:rPr>
              <a:t>Hortobágyi Katalin (1991a): Projekt kézikönyv, OKI, Budapest</a:t>
            </a:r>
          </a:p>
          <a:p>
            <a:pPr lvl="0">
              <a:spcBef>
                <a:spcPts val="1000"/>
              </a:spcBef>
              <a:spcAft>
                <a:spcPts val="1200"/>
              </a:spcAft>
              <a:buClr>
                <a:srgbClr val="1F497D"/>
              </a:buClr>
              <a:buSzPct val="80000"/>
              <a:defRPr/>
            </a:pPr>
            <a:r>
              <a:rPr lang="hu-HU" sz="2000" dirty="0">
                <a:latin typeface="Century Gothic" panose="020B0502020202020204"/>
                <a:ea typeface="+mj-ea"/>
                <a:cs typeface="+mj-cs"/>
              </a:rPr>
              <a:t>Hortobágyi Katalin (1991b): A projekt módszer, Iskolakultúra 1.</a:t>
            </a:r>
          </a:p>
          <a:p>
            <a:pPr>
              <a:spcBef>
                <a:spcPts val="1000"/>
              </a:spcBef>
              <a:spcAft>
                <a:spcPts val="1200"/>
              </a:spcAft>
              <a:buClr>
                <a:srgbClr val="1F497D"/>
              </a:buClr>
              <a:buSzPct val="80000"/>
              <a:defRPr/>
            </a:pPr>
            <a:r>
              <a:rPr lang="hu-HU" sz="2000" dirty="0">
                <a:latin typeface="Century Gothic" panose="020B0502020202020204"/>
                <a:ea typeface="+mj-ea"/>
                <a:cs typeface="+mj-cs"/>
              </a:rPr>
              <a:t>Hortobágyi Katalin (1991c): A projekteszméről?-oktatásról?-tanulásról?-módszerről? Új Pedagógiai Szemle, 7-8.</a:t>
            </a:r>
          </a:p>
          <a:p>
            <a:pPr>
              <a:spcBef>
                <a:spcPts val="1000"/>
              </a:spcBef>
              <a:spcAft>
                <a:spcPts val="1200"/>
              </a:spcAft>
              <a:buClr>
                <a:srgbClr val="1F497D"/>
              </a:buClr>
              <a:buSzPct val="80000"/>
              <a:defRPr/>
            </a:pPr>
            <a:r>
              <a:rPr lang="hu-HU" sz="2000" dirty="0">
                <a:latin typeface="Century Gothic" panose="020B0502020202020204"/>
                <a:ea typeface="+mj-ea"/>
                <a:cs typeface="+mj-cs"/>
              </a:rPr>
              <a:t>M. Nádasi Mária (2010): A projektoktatás elmélete és gyakorlata, Géniusz Könyvek 6.</a:t>
            </a:r>
          </a:p>
          <a:p>
            <a:pPr>
              <a:spcBef>
                <a:spcPts val="1000"/>
              </a:spcBef>
              <a:spcAft>
                <a:spcPts val="1200"/>
              </a:spcAft>
              <a:buClr>
                <a:srgbClr val="1F497D"/>
              </a:buClr>
              <a:buSzPct val="80000"/>
              <a:defRPr/>
            </a:pPr>
            <a:r>
              <a:rPr lang="hu-HU" sz="2000" dirty="0">
                <a:latin typeface="Century Gothic" panose="020B0502020202020204"/>
                <a:ea typeface="+mj-ea"/>
                <a:cs typeface="+mj-cs"/>
              </a:rPr>
              <a:t>Projektpedagógiai kerekasztal I-II. </a:t>
            </a:r>
            <a:r>
              <a:rPr lang="hu-HU" sz="2000" dirty="0" err="1" smtClean="0">
                <a:latin typeface="Century Gothic" panose="020B0502020202020204"/>
                <a:ea typeface="+mj-ea"/>
                <a:cs typeface="+mj-cs"/>
              </a:rPr>
              <a:t>Taní</a:t>
            </a:r>
            <a:r>
              <a:rPr lang="hu-HU" sz="2000" smtClean="0">
                <a:latin typeface="Century Gothic" panose="020B0502020202020204"/>
                <a:ea typeface="+mj-ea"/>
                <a:cs typeface="+mj-cs"/>
              </a:rPr>
              <a:t> - </a:t>
            </a:r>
            <a:r>
              <a:rPr lang="hu-HU" sz="2000" dirty="0" smtClean="0">
                <a:latin typeface="Century Gothic" panose="020B0502020202020204"/>
                <a:ea typeface="+mj-ea"/>
                <a:cs typeface="+mj-cs"/>
              </a:rPr>
              <a:t>tani</a:t>
            </a:r>
            <a:r>
              <a:rPr lang="hu-HU" sz="2000" dirty="0">
                <a:latin typeface="Century Gothic" panose="020B0502020202020204"/>
                <a:ea typeface="+mj-ea"/>
                <a:cs typeface="+mj-cs"/>
              </a:rPr>
              <a:t>, 2008/3., 4.</a:t>
            </a:r>
          </a:p>
          <a:p>
            <a:pPr>
              <a:spcBef>
                <a:spcPts val="1000"/>
              </a:spcBef>
              <a:spcAft>
                <a:spcPts val="1200"/>
              </a:spcAft>
              <a:buClr>
                <a:srgbClr val="1F497D"/>
              </a:buClr>
              <a:buSzPct val="80000"/>
              <a:defRPr/>
            </a:pPr>
            <a:r>
              <a:rPr lang="hu-HU" sz="2000" dirty="0" err="1" smtClean="0">
                <a:latin typeface="Century Gothic" panose="020B0502020202020204"/>
                <a:ea typeface="+mj-ea"/>
                <a:cs typeface="+mj-cs"/>
              </a:rPr>
              <a:t>Verók</a:t>
            </a:r>
            <a:r>
              <a:rPr lang="hu-HU" sz="2000" dirty="0" smtClean="0">
                <a:latin typeface="Century Gothic" panose="020B0502020202020204"/>
                <a:ea typeface="+mj-ea"/>
                <a:cs typeface="+mj-cs"/>
              </a:rPr>
              <a:t>  </a:t>
            </a:r>
            <a:r>
              <a:rPr lang="hu-HU" sz="2000" dirty="0">
                <a:latin typeface="Century Gothic" panose="020B0502020202020204"/>
                <a:ea typeface="+mj-ea"/>
                <a:cs typeface="+mj-cs"/>
              </a:rPr>
              <a:t>Attila -Vincze Beatrix (2011): A projektmódszer elmélete és gyakorlata, Eger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47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547936" y="2789312"/>
            <a:ext cx="5392216" cy="21518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Tóth Mária</a:t>
            </a:r>
          </a:p>
          <a:p>
            <a:pPr algn="l"/>
            <a:r>
              <a:rPr lang="hu-HU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Kézy Ágnes</a:t>
            </a:r>
          </a:p>
          <a:p>
            <a:pPr algn="l"/>
            <a:r>
              <a:rPr lang="hu-HU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Tamás Emília</a:t>
            </a:r>
            <a:endParaRPr lang="hu-HU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01507" y="5661248"/>
            <a:ext cx="432048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hu-H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A köznevelés módszertani megújítása a végzettség nélküli iskolaelhagyás csökkentése céljából – </a:t>
            </a:r>
          </a:p>
          <a:p>
            <a:r>
              <a:rPr lang="hu-H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Komplex Alapprogram bevezetése a köznevelési intézményekben</a:t>
            </a:r>
          </a:p>
          <a:p>
            <a:r>
              <a:rPr lang="hu-HU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EFOP-3.1.2-16-2016-00001</a:t>
            </a:r>
            <a:endParaRPr kumimoji="0" lang="hu-HU" altLang="hu-HU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547936" y="1349153"/>
            <a:ext cx="7848872" cy="1440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KÖSZÖNJÜK A FIGYELMET!</a:t>
            </a:r>
            <a:endParaRPr lang="hu-H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42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8280920" cy="926976"/>
          </a:xfrm>
        </p:spPr>
        <p:txBody>
          <a:bodyPr/>
          <a:lstStyle/>
          <a:p>
            <a:r>
              <a:rPr lang="hu-HU" sz="4200" b="0" cap="none" dirty="0">
                <a:latin typeface="Century Gothic" panose="020B0502020202020204"/>
                <a:cs typeface="+mj-cs"/>
              </a:rPr>
              <a:t>A PROJEKTMÓDSZER LÉNYEGE</a:t>
            </a:r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467544" y="1628800"/>
            <a:ext cx="5112568" cy="6437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ts val="1000"/>
              </a:spcBef>
              <a:spcAft>
                <a:spcPts val="600"/>
              </a:spcAft>
              <a:buClr>
                <a:schemeClr val="tx2"/>
              </a:buClr>
              <a:buSzPct val="80000"/>
              <a:buFont typeface="Wingdings 3" charset="2"/>
              <a:buChar char=""/>
            </a:pPr>
            <a:r>
              <a:rPr lang="hu-HU" sz="2000" dirty="0">
                <a:latin typeface="Century Gothic" panose="020B0502020202020204"/>
                <a:ea typeface="+mj-ea"/>
                <a:cs typeface="+mj-cs"/>
              </a:rPr>
              <a:t>M</a:t>
            </a:r>
            <a:r>
              <a:rPr lang="hu-HU" sz="2000" dirty="0" smtClean="0">
                <a:latin typeface="Century Gothic" panose="020B0502020202020204"/>
                <a:ea typeface="+mj-ea"/>
                <a:cs typeface="+mj-cs"/>
              </a:rPr>
              <a:t>egismerés </a:t>
            </a:r>
            <a:r>
              <a:rPr lang="hu-HU" sz="2000" dirty="0">
                <a:latin typeface="Century Gothic" panose="020B0502020202020204"/>
                <a:ea typeface="+mj-ea"/>
                <a:cs typeface="+mj-cs"/>
              </a:rPr>
              <a:t>fő forrása az </a:t>
            </a:r>
            <a:r>
              <a:rPr lang="hu-HU" sz="2000" b="1" dirty="0">
                <a:latin typeface="Century Gothic" panose="020B0502020202020204"/>
                <a:ea typeface="+mj-ea"/>
                <a:cs typeface="+mj-cs"/>
              </a:rPr>
              <a:t>önálló és csoportos </a:t>
            </a:r>
            <a:r>
              <a:rPr lang="hu-HU" sz="2000" b="1" dirty="0" smtClean="0">
                <a:latin typeface="Century Gothic" panose="020B0502020202020204"/>
                <a:ea typeface="+mj-ea"/>
                <a:cs typeface="+mj-cs"/>
              </a:rPr>
              <a:t>tapasztalás.</a:t>
            </a:r>
            <a:endParaRPr lang="hu-HU" sz="2000" b="1" dirty="0">
              <a:latin typeface="Century Gothic" panose="020B0502020202020204"/>
              <a:ea typeface="+mj-ea"/>
              <a:cs typeface="+mj-cs"/>
            </a:endParaRPr>
          </a:p>
          <a:p>
            <a:pPr marL="342900" lvl="0" indent="-342900">
              <a:spcBef>
                <a:spcPts val="1000"/>
              </a:spcBef>
              <a:spcAft>
                <a:spcPts val="600"/>
              </a:spcAft>
              <a:buClr>
                <a:schemeClr val="tx2"/>
              </a:buClr>
              <a:buSzPct val="80000"/>
              <a:buFont typeface="Wingdings 3" charset="2"/>
              <a:buChar char=""/>
            </a:pPr>
            <a:r>
              <a:rPr lang="hu-HU" sz="2000" dirty="0">
                <a:latin typeface="Century Gothic" panose="020B0502020202020204"/>
                <a:ea typeface="+mj-ea"/>
                <a:cs typeface="+mj-cs"/>
              </a:rPr>
              <a:t>E</a:t>
            </a:r>
            <a:r>
              <a:rPr lang="hu-HU" sz="2000" dirty="0" smtClean="0">
                <a:latin typeface="Century Gothic" panose="020B0502020202020204"/>
                <a:ea typeface="+mj-ea"/>
                <a:cs typeface="+mj-cs"/>
              </a:rPr>
              <a:t>redménye </a:t>
            </a:r>
            <a:r>
              <a:rPr lang="hu-HU" sz="2000" dirty="0">
                <a:latin typeface="Century Gothic" panose="020B0502020202020204"/>
                <a:ea typeface="+mj-ea"/>
                <a:cs typeface="+mj-cs"/>
              </a:rPr>
              <a:t>egy </a:t>
            </a:r>
            <a:r>
              <a:rPr lang="hu-HU" sz="2000" b="1" dirty="0">
                <a:latin typeface="Century Gothic" panose="020B0502020202020204"/>
                <a:ea typeface="+mj-ea"/>
                <a:cs typeface="+mj-cs"/>
              </a:rPr>
              <a:t>alkotó folyamat </a:t>
            </a:r>
            <a:r>
              <a:rPr lang="hu-HU" sz="2000" dirty="0" smtClean="0">
                <a:latin typeface="Century Gothic" panose="020B0502020202020204"/>
                <a:ea typeface="+mj-ea"/>
                <a:cs typeface="+mj-cs"/>
              </a:rPr>
              <a:t>része.</a:t>
            </a:r>
            <a:endParaRPr lang="hu-HU" sz="2000" dirty="0">
              <a:latin typeface="Century Gothic" panose="020B0502020202020204"/>
              <a:ea typeface="+mj-ea"/>
              <a:cs typeface="+mj-cs"/>
            </a:endParaRPr>
          </a:p>
          <a:p>
            <a:pPr marL="342900" lvl="0" indent="-342900">
              <a:spcBef>
                <a:spcPts val="1000"/>
              </a:spcBef>
              <a:spcAft>
                <a:spcPts val="600"/>
              </a:spcAft>
              <a:buClr>
                <a:schemeClr val="tx2"/>
              </a:buClr>
              <a:buSzPct val="80000"/>
              <a:buFont typeface="Wingdings 3" charset="2"/>
              <a:buChar char=""/>
            </a:pPr>
            <a:r>
              <a:rPr lang="hu-HU" sz="2000" dirty="0">
                <a:latin typeface="Century Gothic" panose="020B0502020202020204"/>
                <a:ea typeface="+mj-ea"/>
                <a:cs typeface="+mj-cs"/>
              </a:rPr>
              <a:t> </a:t>
            </a:r>
            <a:r>
              <a:rPr lang="hu-HU" sz="2000" dirty="0" smtClean="0">
                <a:latin typeface="Century Gothic" panose="020B0502020202020204"/>
                <a:ea typeface="+mj-ea"/>
                <a:cs typeface="+mj-cs"/>
              </a:rPr>
              <a:t>Passzív </a:t>
            </a:r>
            <a:r>
              <a:rPr lang="hu-HU" sz="2000" dirty="0">
                <a:latin typeface="Century Gothic" panose="020B0502020202020204"/>
                <a:ea typeface="+mj-ea"/>
                <a:cs typeface="+mj-cs"/>
              </a:rPr>
              <a:t>befogadó és feldolgozó magatartás helyett </a:t>
            </a:r>
            <a:r>
              <a:rPr lang="hu-HU" sz="2000" b="1" dirty="0" smtClean="0">
                <a:latin typeface="Century Gothic" panose="020B0502020202020204"/>
                <a:ea typeface="+mj-ea"/>
                <a:cs typeface="+mj-cs"/>
              </a:rPr>
              <a:t>aktív, kooperatív  szerep.</a:t>
            </a:r>
            <a:endParaRPr lang="hu-HU" sz="2000" b="1" dirty="0">
              <a:latin typeface="Century Gothic" panose="020B0502020202020204"/>
              <a:ea typeface="+mj-ea"/>
              <a:cs typeface="+mj-cs"/>
            </a:endParaRPr>
          </a:p>
          <a:p>
            <a:pPr marL="342900" lvl="0" indent="-342900">
              <a:spcBef>
                <a:spcPts val="1000"/>
              </a:spcBef>
              <a:spcAft>
                <a:spcPts val="600"/>
              </a:spcAft>
              <a:buClr>
                <a:schemeClr val="tx2"/>
              </a:buClr>
              <a:buSzPct val="80000"/>
              <a:buFont typeface="Wingdings 3" charset="2"/>
              <a:buChar char=""/>
            </a:pPr>
            <a:r>
              <a:rPr lang="hu-HU" sz="2000" b="1" dirty="0">
                <a:latin typeface="Century Gothic" panose="020B0502020202020204"/>
                <a:ea typeface="+mj-ea"/>
                <a:cs typeface="+mj-cs"/>
              </a:rPr>
              <a:t>F</a:t>
            </a:r>
            <a:r>
              <a:rPr lang="hu-HU" sz="2000" b="1" dirty="0" smtClean="0">
                <a:latin typeface="Century Gothic" panose="020B0502020202020204"/>
                <a:ea typeface="+mj-ea"/>
                <a:cs typeface="+mj-cs"/>
              </a:rPr>
              <a:t>ő </a:t>
            </a:r>
            <a:r>
              <a:rPr lang="hu-HU" sz="2000" b="1" dirty="0">
                <a:latin typeface="Century Gothic" panose="020B0502020202020204"/>
                <a:ea typeface="+mj-ea"/>
                <a:cs typeface="+mj-cs"/>
              </a:rPr>
              <a:t>értéke maga a munkafolyamat </a:t>
            </a:r>
            <a:r>
              <a:rPr lang="hu-HU" sz="2000" dirty="0">
                <a:latin typeface="Century Gothic" panose="020B0502020202020204"/>
                <a:ea typeface="+mj-ea"/>
                <a:cs typeface="+mj-cs"/>
              </a:rPr>
              <a:t>a munka konkrét eredményei és végtermékei </a:t>
            </a:r>
            <a:r>
              <a:rPr lang="hu-HU" sz="2000" dirty="0" smtClean="0">
                <a:latin typeface="Century Gothic" panose="020B0502020202020204"/>
                <a:ea typeface="+mj-ea"/>
                <a:cs typeface="+mj-cs"/>
              </a:rPr>
              <a:t>mellett.</a:t>
            </a:r>
          </a:p>
          <a:p>
            <a:pPr marL="342900" lvl="0" indent="-342900">
              <a:spcBef>
                <a:spcPts val="1000"/>
              </a:spcBef>
              <a:spcAft>
                <a:spcPts val="600"/>
              </a:spcAft>
              <a:buClr>
                <a:schemeClr val="tx2"/>
              </a:buClr>
              <a:buSzPct val="80000"/>
              <a:buFont typeface="Wingdings 3" charset="2"/>
              <a:buChar char=""/>
            </a:pPr>
            <a:r>
              <a:rPr lang="hu-HU" sz="2000" b="1" dirty="0" smtClean="0">
                <a:latin typeface="Century Gothic" panose="020B0502020202020204"/>
                <a:ea typeface="+mj-ea"/>
                <a:cs typeface="+mj-cs"/>
              </a:rPr>
              <a:t>Komplex </a:t>
            </a:r>
            <a:r>
              <a:rPr lang="hu-HU" sz="2000" dirty="0" smtClean="0">
                <a:latin typeface="Century Gothic" panose="020B0502020202020204"/>
                <a:ea typeface="+mj-ea"/>
                <a:cs typeface="+mj-cs"/>
              </a:rPr>
              <a:t>tevékenység.</a:t>
            </a:r>
            <a:endParaRPr lang="hu-HU" sz="2000" dirty="0">
              <a:latin typeface="Century Gothic" panose="020B0502020202020204"/>
              <a:ea typeface="+mj-ea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1" i="0" u="none" strike="noStrike" kern="1200" cap="all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1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80109" y="2204863"/>
            <a:ext cx="3456383" cy="449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66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8280920" cy="926976"/>
          </a:xfrm>
        </p:spPr>
        <p:txBody>
          <a:bodyPr/>
          <a:lstStyle/>
          <a:p>
            <a:r>
              <a:rPr lang="hu-HU" sz="3200" b="0" cap="none" dirty="0">
                <a:latin typeface="Century Gothic" panose="020B0502020202020204"/>
                <a:cs typeface="+mj-cs"/>
              </a:rPr>
              <a:t>A projektmódszer kialakítása John Dewey (1859–1952) elvein </a:t>
            </a:r>
            <a:r>
              <a:rPr lang="hu-HU" sz="3200" b="0" cap="none" dirty="0" smtClean="0">
                <a:latin typeface="Century Gothic" panose="020B0502020202020204"/>
                <a:cs typeface="+mj-cs"/>
              </a:rPr>
              <a:t>alapul</a:t>
            </a:r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179512" y="1844824"/>
            <a:ext cx="576064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ts val="1000"/>
              </a:spcBef>
              <a:spcAft>
                <a:spcPts val="600"/>
              </a:spcAft>
              <a:buClr>
                <a:schemeClr val="tx2"/>
              </a:buClr>
              <a:buSzPct val="80000"/>
              <a:buFont typeface="Wingdings 3" charset="2"/>
              <a:buChar char=""/>
            </a:pPr>
            <a:r>
              <a:rPr lang="hu-HU" sz="2200" dirty="0">
                <a:latin typeface="Century Gothic" panose="020B0502020202020204"/>
                <a:ea typeface="+mj-ea"/>
                <a:cs typeface="+mj-cs"/>
              </a:rPr>
              <a:t>A tanulásnak a </a:t>
            </a:r>
            <a:r>
              <a:rPr lang="hu-HU" sz="2200" b="1" dirty="0">
                <a:latin typeface="Century Gothic" panose="020B0502020202020204"/>
                <a:ea typeface="+mj-ea"/>
                <a:cs typeface="+mj-cs"/>
              </a:rPr>
              <a:t>személyes tapasztalaton</a:t>
            </a:r>
            <a:r>
              <a:rPr lang="hu-HU" sz="2200" dirty="0">
                <a:latin typeface="Century Gothic" panose="020B0502020202020204"/>
                <a:ea typeface="+mj-ea"/>
                <a:cs typeface="+mj-cs"/>
              </a:rPr>
              <a:t> kell alapulnia.</a:t>
            </a:r>
          </a:p>
          <a:p>
            <a:pPr marL="342900" lvl="0" indent="-342900">
              <a:spcBef>
                <a:spcPts val="1000"/>
              </a:spcBef>
              <a:spcAft>
                <a:spcPts val="600"/>
              </a:spcAft>
              <a:buClr>
                <a:schemeClr val="tx2"/>
              </a:buClr>
              <a:buSzPct val="80000"/>
              <a:buFont typeface="Wingdings 3" charset="2"/>
              <a:buChar char=""/>
            </a:pPr>
            <a:r>
              <a:rPr lang="hu-HU" sz="2200" dirty="0">
                <a:latin typeface="Century Gothic" panose="020B0502020202020204"/>
                <a:ea typeface="+mj-ea"/>
                <a:cs typeface="+mj-cs"/>
              </a:rPr>
              <a:t>A tanításnak figyelembe kell vennie a </a:t>
            </a:r>
            <a:r>
              <a:rPr lang="hu-HU" sz="2200" b="1" dirty="0">
                <a:latin typeface="Century Gothic" panose="020B0502020202020204"/>
                <a:ea typeface="+mj-ea"/>
                <a:cs typeface="+mj-cs"/>
              </a:rPr>
              <a:t>tanulók fejlődési szükségleteit és érdeklődését.</a:t>
            </a:r>
          </a:p>
          <a:p>
            <a:pPr marL="342900" lvl="0" indent="-342900">
              <a:spcBef>
                <a:spcPts val="1000"/>
              </a:spcBef>
              <a:spcAft>
                <a:spcPts val="600"/>
              </a:spcAft>
              <a:buClr>
                <a:schemeClr val="tx2"/>
              </a:buClr>
              <a:buSzPct val="80000"/>
              <a:buFont typeface="Wingdings 3" charset="2"/>
              <a:buChar char=""/>
            </a:pPr>
            <a:r>
              <a:rPr lang="hu-HU" sz="2200" dirty="0">
                <a:latin typeface="Century Gothic" panose="020B0502020202020204"/>
                <a:ea typeface="+mj-ea"/>
                <a:cs typeface="+mj-cs"/>
              </a:rPr>
              <a:t>A </a:t>
            </a:r>
            <a:r>
              <a:rPr lang="hu-HU" sz="2200" b="1" dirty="0">
                <a:latin typeface="Century Gothic" panose="020B0502020202020204"/>
                <a:ea typeface="+mj-ea"/>
                <a:cs typeface="+mj-cs"/>
              </a:rPr>
              <a:t>tanulónak aktívan részt kell vennie </a:t>
            </a:r>
            <a:r>
              <a:rPr lang="hu-HU" sz="2200" dirty="0">
                <a:latin typeface="Century Gothic" panose="020B0502020202020204"/>
                <a:ea typeface="+mj-ea"/>
                <a:cs typeface="+mj-cs"/>
              </a:rPr>
              <a:t>saját tanulási folyamatainak alakításában.</a:t>
            </a:r>
          </a:p>
          <a:p>
            <a:pPr marL="342900" lvl="0" indent="-342900">
              <a:spcBef>
                <a:spcPts val="1000"/>
              </a:spcBef>
              <a:spcAft>
                <a:spcPts val="600"/>
              </a:spcAft>
              <a:buClr>
                <a:schemeClr val="tx2"/>
              </a:buClr>
              <a:buSzPct val="80000"/>
              <a:buFont typeface="Wingdings 3" charset="2"/>
              <a:buChar char=""/>
            </a:pPr>
            <a:r>
              <a:rPr lang="hu-HU" sz="2200" dirty="0">
                <a:latin typeface="Century Gothic" panose="020B0502020202020204"/>
                <a:ea typeface="+mj-ea"/>
                <a:cs typeface="+mj-cs"/>
              </a:rPr>
              <a:t>A tanulót a közösség ügyeiben való aktív részvételre, a </a:t>
            </a:r>
            <a:r>
              <a:rPr lang="hu-HU" sz="2200" b="1" dirty="0">
                <a:latin typeface="Century Gothic" panose="020B0502020202020204"/>
                <a:ea typeface="+mj-ea"/>
                <a:cs typeface="+mj-cs"/>
              </a:rPr>
              <a:t>közösségért felelősséget </a:t>
            </a:r>
            <a:r>
              <a:rPr lang="hu-HU" sz="2200" b="1" dirty="0" smtClean="0">
                <a:latin typeface="Century Gothic" panose="020B0502020202020204"/>
                <a:ea typeface="+mj-ea"/>
                <a:cs typeface="+mj-cs"/>
              </a:rPr>
              <a:t>érző polgárrá kell nevelni</a:t>
            </a:r>
            <a:r>
              <a:rPr lang="hu-HU" sz="2200" dirty="0" smtClean="0">
                <a:latin typeface="Century Gothic" panose="020B0502020202020204"/>
                <a:ea typeface="+mj-ea"/>
                <a:cs typeface="+mj-cs"/>
              </a:rPr>
              <a:t>. </a:t>
            </a:r>
            <a:r>
              <a:rPr lang="hu-HU" sz="2400" dirty="0">
                <a:solidFill>
                  <a:prstClr val="white"/>
                </a:solidFill>
                <a:latin typeface="Century Gothic" panose="020B0502020202020204"/>
                <a:ea typeface="+mj-ea"/>
                <a:cs typeface="+mj-cs"/>
              </a:rPr>
              <a:t>polgárrá kell nevelni.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1412776"/>
            <a:ext cx="3055497" cy="501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15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8280920" cy="1084176"/>
          </a:xfrm>
        </p:spPr>
        <p:txBody>
          <a:bodyPr/>
          <a:lstStyle/>
          <a:p>
            <a:r>
              <a:rPr lang="hu-HU" sz="3600" b="0" cap="none" dirty="0">
                <a:latin typeface="Century Gothic" panose="020B0502020202020204"/>
                <a:cs typeface="+mj-cs"/>
              </a:rPr>
              <a:t>A projekt kihívásai a hagyományos iskola számára</a:t>
            </a:r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467544" y="1628800"/>
            <a:ext cx="8280920" cy="5637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ts val="1000"/>
              </a:spcBef>
              <a:spcAft>
                <a:spcPts val="600"/>
              </a:spcAft>
              <a:buClr>
                <a:schemeClr val="tx2"/>
              </a:buClr>
              <a:buSzPct val="80000"/>
              <a:buFont typeface="Wingdings 3" charset="2"/>
              <a:buChar char=""/>
            </a:pPr>
            <a:r>
              <a:rPr lang="hu-HU" sz="2400" dirty="0">
                <a:latin typeface="Century Gothic" panose="020B0502020202020204"/>
                <a:ea typeface="+mj-ea"/>
                <a:cs typeface="+mj-cs"/>
              </a:rPr>
              <a:t>A projekt időbeosztásának egyeztethetősége az iskola mechanikusabb tanórai </a:t>
            </a:r>
            <a:r>
              <a:rPr lang="hu-HU" sz="2400" dirty="0" smtClean="0">
                <a:latin typeface="Century Gothic" panose="020B0502020202020204"/>
                <a:ea typeface="+mj-ea"/>
                <a:cs typeface="+mj-cs"/>
              </a:rPr>
              <a:t>rendszerével.</a:t>
            </a:r>
            <a:endParaRPr lang="hu-HU" sz="2400" dirty="0">
              <a:latin typeface="Century Gothic" panose="020B0502020202020204"/>
              <a:ea typeface="+mj-ea"/>
              <a:cs typeface="+mj-cs"/>
            </a:endParaRPr>
          </a:p>
          <a:p>
            <a:pPr marL="342900" lvl="0" indent="-342900">
              <a:spcBef>
                <a:spcPts val="1000"/>
              </a:spcBef>
              <a:spcAft>
                <a:spcPts val="600"/>
              </a:spcAft>
              <a:buClr>
                <a:schemeClr val="tx2"/>
              </a:buClr>
              <a:buSzPct val="80000"/>
              <a:buFont typeface="Wingdings 3" charset="2"/>
              <a:buChar char=""/>
            </a:pPr>
            <a:r>
              <a:rPr lang="hu-HU" sz="2400" dirty="0">
                <a:latin typeface="Century Gothic" panose="020B0502020202020204"/>
                <a:ea typeface="+mj-ea"/>
                <a:cs typeface="+mj-cs"/>
              </a:rPr>
              <a:t>Gyakran </a:t>
            </a:r>
            <a:r>
              <a:rPr lang="hu-HU" sz="2400" b="1" dirty="0">
                <a:latin typeface="Century Gothic" panose="020B0502020202020204"/>
                <a:ea typeface="+mj-ea"/>
                <a:cs typeface="+mj-cs"/>
              </a:rPr>
              <a:t>átlépi az </a:t>
            </a:r>
            <a:r>
              <a:rPr lang="hu-HU" sz="2400" b="1" dirty="0" smtClean="0">
                <a:latin typeface="Century Gothic" panose="020B0502020202020204"/>
                <a:ea typeface="+mj-ea"/>
                <a:cs typeface="+mj-cs"/>
              </a:rPr>
              <a:t>osztálykereteket.</a:t>
            </a:r>
            <a:endParaRPr lang="hu-HU" sz="2400" b="1" dirty="0">
              <a:latin typeface="Century Gothic" panose="020B0502020202020204"/>
              <a:ea typeface="+mj-ea"/>
              <a:cs typeface="+mj-cs"/>
            </a:endParaRPr>
          </a:p>
          <a:p>
            <a:pPr marL="342900" lvl="0" indent="-342900">
              <a:spcBef>
                <a:spcPts val="1000"/>
              </a:spcBef>
              <a:spcAft>
                <a:spcPts val="600"/>
              </a:spcAft>
              <a:buClr>
                <a:schemeClr val="tx2"/>
              </a:buClr>
              <a:buSzPct val="80000"/>
              <a:buFont typeface="Wingdings 3" charset="2"/>
              <a:buChar char=""/>
            </a:pPr>
            <a:r>
              <a:rPr lang="hu-HU" sz="2400" dirty="0">
                <a:latin typeface="Century Gothic" panose="020B0502020202020204"/>
                <a:ea typeface="+mj-ea"/>
                <a:cs typeface="+mj-cs"/>
              </a:rPr>
              <a:t>Interdiszciplináris jellegénél fogva </a:t>
            </a:r>
            <a:r>
              <a:rPr lang="hu-HU" sz="2400" b="1" dirty="0">
                <a:latin typeface="Century Gothic" panose="020B0502020202020204"/>
                <a:ea typeface="+mj-ea"/>
                <a:cs typeface="+mj-cs"/>
              </a:rPr>
              <a:t>áttöri a tantárgyi </a:t>
            </a:r>
            <a:r>
              <a:rPr lang="hu-HU" sz="2400" b="1" dirty="0" smtClean="0">
                <a:latin typeface="Century Gothic" panose="020B0502020202020204"/>
                <a:ea typeface="+mj-ea"/>
                <a:cs typeface="+mj-cs"/>
              </a:rPr>
              <a:t>választóvonalakat.</a:t>
            </a:r>
            <a:endParaRPr lang="hu-HU" sz="2400" b="1" dirty="0">
              <a:latin typeface="Century Gothic" panose="020B0502020202020204"/>
              <a:ea typeface="+mj-ea"/>
              <a:cs typeface="+mj-cs"/>
            </a:endParaRPr>
          </a:p>
          <a:p>
            <a:pPr marL="342900" lvl="0" indent="-342900">
              <a:spcBef>
                <a:spcPts val="1000"/>
              </a:spcBef>
              <a:spcAft>
                <a:spcPts val="600"/>
              </a:spcAft>
              <a:buClr>
                <a:schemeClr val="tx2"/>
              </a:buClr>
              <a:buSzPct val="80000"/>
              <a:buFont typeface="Wingdings 3" charset="2"/>
              <a:buChar char=""/>
            </a:pPr>
            <a:r>
              <a:rPr lang="hu-HU" sz="2400" b="1" dirty="0">
                <a:latin typeface="Century Gothic" panose="020B0502020202020204"/>
                <a:ea typeface="+mj-ea"/>
                <a:cs typeface="+mj-cs"/>
              </a:rPr>
              <a:t>Hagyományos osztályozással nehezen </a:t>
            </a:r>
            <a:r>
              <a:rPr lang="hu-HU" sz="2400" b="1" dirty="0" smtClean="0">
                <a:latin typeface="Century Gothic" panose="020B0502020202020204"/>
                <a:ea typeface="+mj-ea"/>
                <a:cs typeface="+mj-cs"/>
              </a:rPr>
              <a:t>értékelhető.</a:t>
            </a:r>
            <a:endParaRPr lang="hu-HU" sz="2400" b="1" dirty="0">
              <a:latin typeface="Century Gothic" panose="020B0502020202020204"/>
              <a:ea typeface="+mj-ea"/>
              <a:cs typeface="+mj-cs"/>
            </a:endParaRPr>
          </a:p>
          <a:p>
            <a:pPr marL="342900" lvl="0" indent="-342900">
              <a:spcBef>
                <a:spcPts val="1000"/>
              </a:spcBef>
              <a:spcAft>
                <a:spcPts val="600"/>
              </a:spcAft>
              <a:buClr>
                <a:schemeClr val="tx2"/>
              </a:buClr>
              <a:buSzPct val="80000"/>
              <a:buFont typeface="Wingdings 3" charset="2"/>
              <a:buChar char=""/>
            </a:pPr>
            <a:r>
              <a:rPr lang="hu-HU" sz="2400" b="1" dirty="0">
                <a:latin typeface="Century Gothic" panose="020B0502020202020204"/>
                <a:ea typeface="+mj-ea"/>
                <a:cs typeface="+mj-cs"/>
              </a:rPr>
              <a:t>Újfajta tanár-diák viszonyt </a:t>
            </a:r>
            <a:r>
              <a:rPr lang="hu-HU" sz="2400" dirty="0" smtClean="0">
                <a:latin typeface="Century Gothic" panose="020B0502020202020204"/>
                <a:ea typeface="+mj-ea"/>
                <a:cs typeface="+mj-cs"/>
              </a:rPr>
              <a:t>igényel.</a:t>
            </a:r>
            <a:endParaRPr lang="hu-HU" sz="2000" dirty="0">
              <a:latin typeface="Century Gothic" panose="020B0502020202020204"/>
              <a:ea typeface="+mj-ea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1" i="0" u="none" strike="noStrike" kern="1200" cap="all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1" i="0" u="none" strike="noStrike" kern="1200" cap="all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13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8280920" cy="926976"/>
          </a:xfrm>
        </p:spPr>
        <p:txBody>
          <a:bodyPr/>
          <a:lstStyle/>
          <a:p>
            <a:r>
              <a:rPr lang="hu-HU" sz="3600" b="0" cap="none" dirty="0">
                <a:latin typeface="Century Gothic" panose="020B0502020202020204"/>
                <a:cs typeface="+mj-cs"/>
              </a:rPr>
              <a:t>Új kompetenciák, képességek</a:t>
            </a:r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467544" y="1700808"/>
            <a:ext cx="5040560" cy="4042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ts val="1000"/>
              </a:spcBef>
              <a:spcAft>
                <a:spcPts val="120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Ø"/>
            </a:pPr>
            <a:r>
              <a:rPr lang="hu-HU" sz="2200" dirty="0">
                <a:latin typeface="Century Gothic" panose="020B0502020202020204"/>
                <a:ea typeface="+mj-ea"/>
                <a:cs typeface="+mj-cs"/>
              </a:rPr>
              <a:t>H</a:t>
            </a:r>
            <a:r>
              <a:rPr lang="de-DE" sz="2200" dirty="0" err="1">
                <a:latin typeface="Century Gothic" panose="020B0502020202020204"/>
                <a:ea typeface="+mj-ea"/>
                <a:cs typeface="+mj-cs"/>
              </a:rPr>
              <a:t>ierarchikus</a:t>
            </a:r>
            <a:r>
              <a:rPr lang="de-DE" sz="2200" dirty="0">
                <a:latin typeface="Century Gothic" panose="020B0502020202020204"/>
                <a:ea typeface="+mj-ea"/>
                <a:cs typeface="+mj-cs"/>
              </a:rPr>
              <a:t> </a:t>
            </a:r>
            <a:r>
              <a:rPr lang="de-DE" sz="2200" dirty="0" err="1">
                <a:latin typeface="Century Gothic" panose="020B0502020202020204"/>
                <a:ea typeface="+mj-ea"/>
                <a:cs typeface="+mj-cs"/>
              </a:rPr>
              <a:t>munkamegosztás</a:t>
            </a:r>
            <a:r>
              <a:rPr lang="de-DE" sz="2200" dirty="0">
                <a:latin typeface="Century Gothic" panose="020B0502020202020204"/>
                <a:ea typeface="+mj-ea"/>
                <a:cs typeface="+mj-cs"/>
              </a:rPr>
              <a:t> </a:t>
            </a:r>
            <a:r>
              <a:rPr lang="de-DE" sz="2200" dirty="0" err="1">
                <a:latin typeface="Century Gothic" panose="020B0502020202020204"/>
                <a:ea typeface="+mj-ea"/>
                <a:cs typeface="+mj-cs"/>
              </a:rPr>
              <a:t>helyett</a:t>
            </a:r>
            <a:r>
              <a:rPr lang="de-DE" sz="2200" dirty="0">
                <a:latin typeface="Century Gothic" panose="020B0502020202020204"/>
                <a:ea typeface="+mj-ea"/>
                <a:cs typeface="+mj-cs"/>
              </a:rPr>
              <a:t> </a:t>
            </a:r>
            <a:r>
              <a:rPr lang="hu-HU" sz="2200" b="1" dirty="0" smtClean="0">
                <a:latin typeface="Century Gothic" panose="020B0502020202020204"/>
                <a:ea typeface="+mj-ea"/>
                <a:cs typeface="+mj-cs"/>
              </a:rPr>
              <a:t>együttműködés.</a:t>
            </a:r>
            <a:endParaRPr lang="hu-HU" sz="2200" b="1" dirty="0">
              <a:latin typeface="Century Gothic" panose="020B0502020202020204"/>
              <a:ea typeface="+mj-ea"/>
              <a:cs typeface="+mj-cs"/>
            </a:endParaRPr>
          </a:p>
          <a:p>
            <a:pPr marL="342900" lvl="0" indent="-342900">
              <a:spcBef>
                <a:spcPts val="1000"/>
              </a:spcBef>
              <a:spcAft>
                <a:spcPts val="120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Ø"/>
            </a:pPr>
            <a:r>
              <a:rPr lang="hu-HU" sz="2200" dirty="0">
                <a:latin typeface="Century Gothic" panose="020B0502020202020204"/>
                <a:ea typeface="+mj-ea"/>
                <a:cs typeface="+mj-cs"/>
              </a:rPr>
              <a:t>Mindenki </a:t>
            </a:r>
            <a:r>
              <a:rPr lang="hu-HU" sz="2200" b="1" dirty="0">
                <a:latin typeface="Century Gothic" panose="020B0502020202020204"/>
                <a:ea typeface="+mj-ea"/>
                <a:cs typeface="+mj-cs"/>
              </a:rPr>
              <a:t>saját élményei, képességei, </a:t>
            </a:r>
            <a:r>
              <a:rPr lang="hu-HU" sz="2200" b="1" dirty="0" smtClean="0">
                <a:latin typeface="Century Gothic" panose="020B0502020202020204"/>
                <a:ea typeface="+mj-ea"/>
                <a:cs typeface="+mj-cs"/>
              </a:rPr>
              <a:t>tapasztalatai </a:t>
            </a:r>
            <a:r>
              <a:rPr lang="hu-HU" sz="2200" dirty="0">
                <a:latin typeface="Century Gothic" panose="020B0502020202020204"/>
                <a:ea typeface="+mj-ea"/>
                <a:cs typeface="+mj-cs"/>
              </a:rPr>
              <a:t>alapján járul hozzá a csoport </a:t>
            </a:r>
            <a:r>
              <a:rPr lang="hu-HU" sz="2200" dirty="0" smtClean="0">
                <a:latin typeface="Century Gothic" panose="020B0502020202020204"/>
                <a:ea typeface="+mj-ea"/>
                <a:cs typeface="+mj-cs"/>
              </a:rPr>
              <a:t>eredményességéhez.</a:t>
            </a:r>
            <a:endParaRPr lang="hu-HU" sz="2200" dirty="0">
              <a:latin typeface="Century Gothic" panose="020B0502020202020204"/>
              <a:ea typeface="+mj-ea"/>
              <a:cs typeface="+mj-cs"/>
            </a:endParaRPr>
          </a:p>
          <a:p>
            <a:pPr marL="342900" lvl="0" indent="-342900">
              <a:spcBef>
                <a:spcPts val="1000"/>
              </a:spcBef>
              <a:spcAft>
                <a:spcPts val="120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Ø"/>
            </a:pPr>
            <a:r>
              <a:rPr lang="hu-HU" sz="2200" dirty="0">
                <a:latin typeface="Century Gothic" panose="020B0502020202020204"/>
                <a:ea typeface="+mj-ea"/>
                <a:cs typeface="+mj-cs"/>
              </a:rPr>
              <a:t>Minden tanuló </a:t>
            </a:r>
            <a:r>
              <a:rPr lang="hu-HU" sz="2200" b="1" dirty="0">
                <a:latin typeface="Century Gothic" panose="020B0502020202020204"/>
                <a:ea typeface="+mj-ea"/>
                <a:cs typeface="+mj-cs"/>
              </a:rPr>
              <a:t>az egész részeként cselekedve, </a:t>
            </a:r>
            <a:r>
              <a:rPr lang="hu-HU" sz="2200" dirty="0">
                <a:latin typeface="Century Gothic" panose="020B0502020202020204"/>
                <a:ea typeface="+mj-ea"/>
                <a:cs typeface="+mj-cs"/>
              </a:rPr>
              <a:t>csoportjának hasznos tagjává </a:t>
            </a:r>
            <a:r>
              <a:rPr lang="hu-HU" sz="2200" dirty="0" err="1" smtClean="0">
                <a:latin typeface="Century Gothic" panose="020B0502020202020204"/>
                <a:ea typeface="+mj-ea"/>
                <a:cs typeface="+mj-cs"/>
              </a:rPr>
              <a:t>válik.</a:t>
            </a:r>
            <a:r>
              <a:rPr lang="hu-HU" sz="2200" dirty="0" err="1" smtClean="0">
                <a:solidFill>
                  <a:prstClr val="white"/>
                </a:solidFill>
                <a:latin typeface="Century Gothic" panose="020B0502020202020204"/>
                <a:ea typeface="+mj-ea"/>
                <a:cs typeface="+mj-cs"/>
              </a:rPr>
              <a:t>válik</a:t>
            </a:r>
            <a:endParaRPr lang="hu-HU" sz="2200" dirty="0">
              <a:solidFill>
                <a:prstClr val="white"/>
              </a:solidFill>
              <a:latin typeface="Century Gothic" panose="020B0502020202020204"/>
              <a:ea typeface="+mj-ea"/>
              <a:cs typeface="+mj-cs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099945"/>
            <a:ext cx="3291830" cy="329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97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8280920" cy="926976"/>
          </a:xfrm>
        </p:spPr>
        <p:txBody>
          <a:bodyPr/>
          <a:lstStyle/>
          <a:p>
            <a:r>
              <a:rPr lang="hu-HU" sz="3200" b="0" cap="none" dirty="0">
                <a:latin typeface="Century Gothic" panose="020B0502020202020204"/>
                <a:cs typeface="+mj-cs"/>
              </a:rPr>
              <a:t>A mindennapi élethez nélkülözhetetlen képességeket </a:t>
            </a:r>
            <a:r>
              <a:rPr lang="hu-HU" sz="3200" b="0" cap="none" dirty="0" smtClean="0">
                <a:latin typeface="Century Gothic" panose="020B0502020202020204"/>
                <a:cs typeface="+mj-cs"/>
              </a:rPr>
              <a:t>fejleszt</a:t>
            </a:r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467544" y="1844824"/>
            <a:ext cx="828092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1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1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artalom helye 2"/>
          <p:cNvSpPr txBox="1">
            <a:spLocks/>
          </p:cNvSpPr>
          <p:nvPr/>
        </p:nvSpPr>
        <p:spPr>
          <a:xfrm>
            <a:off x="251520" y="1489165"/>
            <a:ext cx="4968552" cy="536883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Együttműködés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Problémamegoldás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Analitikus gondolkodás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Kreativitás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Tanulók aktív szerepe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Önálló véleményformálás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Verbális kommunikáció erősítése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Tanulási kompetenciák fejlesztése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Gyakorlati tudás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Felelősségvállalás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Önértékelés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Informatikai készségek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hu-HU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204864"/>
            <a:ext cx="3744416" cy="399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77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8280920" cy="926976"/>
          </a:xfrm>
        </p:spPr>
        <p:txBody>
          <a:bodyPr/>
          <a:lstStyle/>
          <a:p>
            <a:r>
              <a:rPr lang="hu-HU" sz="4200" b="0" cap="none" dirty="0">
                <a:latin typeface="Century Gothic" panose="020B0502020202020204"/>
                <a:cs typeface="+mj-cs"/>
              </a:rPr>
              <a:t>A tanári szerep átalakulása</a:t>
            </a:r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467544" y="1700808"/>
            <a:ext cx="7632848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ts val="1000"/>
              </a:spcBef>
              <a:spcAft>
                <a:spcPts val="600"/>
              </a:spcAft>
              <a:buClr>
                <a:schemeClr val="tx2"/>
              </a:buClr>
              <a:buSzPct val="80000"/>
              <a:buFont typeface="Wingdings 3" charset="2"/>
              <a:buChar char=""/>
            </a:pPr>
            <a:r>
              <a:rPr lang="hu-HU" sz="2400" dirty="0">
                <a:latin typeface="Century Gothic" panose="020B0502020202020204"/>
                <a:ea typeface="+mj-ea"/>
                <a:cs typeface="+mj-cs"/>
              </a:rPr>
              <a:t>I</a:t>
            </a:r>
            <a:r>
              <a:rPr lang="hu-HU" sz="2400" dirty="0" smtClean="0">
                <a:latin typeface="Century Gothic" panose="020B0502020202020204"/>
                <a:ea typeface="+mj-ea"/>
                <a:cs typeface="+mj-cs"/>
              </a:rPr>
              <a:t>rányítás </a:t>
            </a:r>
            <a:r>
              <a:rPr lang="hu-HU" sz="2400" dirty="0">
                <a:latin typeface="Century Gothic" panose="020B0502020202020204"/>
                <a:ea typeface="+mj-ea"/>
                <a:cs typeface="+mj-cs"/>
              </a:rPr>
              <a:t>helyett inkább </a:t>
            </a:r>
            <a:r>
              <a:rPr lang="hu-HU" sz="2400" b="1" dirty="0" err="1" smtClean="0">
                <a:latin typeface="Century Gothic" panose="020B0502020202020204"/>
                <a:ea typeface="+mj-ea"/>
                <a:cs typeface="+mj-cs"/>
              </a:rPr>
              <a:t>facilitálás</a:t>
            </a:r>
            <a:r>
              <a:rPr lang="hu-HU" sz="2400" b="1" dirty="0" smtClean="0">
                <a:latin typeface="Century Gothic" panose="020B0502020202020204"/>
                <a:ea typeface="+mj-ea"/>
                <a:cs typeface="+mj-cs"/>
              </a:rPr>
              <a:t>.</a:t>
            </a:r>
            <a:endParaRPr lang="hu-HU" sz="2400" b="1" dirty="0">
              <a:latin typeface="Century Gothic" panose="020B0502020202020204"/>
              <a:ea typeface="+mj-ea"/>
              <a:cs typeface="+mj-cs"/>
            </a:endParaRPr>
          </a:p>
          <a:p>
            <a:pPr marL="342900" lvl="0" indent="-342900">
              <a:spcBef>
                <a:spcPts val="1000"/>
              </a:spcBef>
              <a:spcAft>
                <a:spcPts val="600"/>
              </a:spcAft>
              <a:buClr>
                <a:schemeClr val="tx2"/>
              </a:buClr>
              <a:buSzPct val="80000"/>
              <a:buFont typeface="Wingdings 3" charset="2"/>
              <a:buChar char=""/>
            </a:pPr>
            <a:r>
              <a:rPr lang="hu-HU" sz="2400" b="1" dirty="0">
                <a:latin typeface="Century Gothic" panose="020B0502020202020204"/>
                <a:ea typeface="+mj-ea"/>
                <a:cs typeface="+mj-cs"/>
              </a:rPr>
              <a:t>K</a:t>
            </a:r>
            <a:r>
              <a:rPr lang="hu-HU" sz="2400" b="1" dirty="0" smtClean="0">
                <a:latin typeface="Century Gothic" panose="020B0502020202020204"/>
                <a:ea typeface="+mj-ea"/>
                <a:cs typeface="+mj-cs"/>
              </a:rPr>
              <a:t>oordináló </a:t>
            </a:r>
            <a:r>
              <a:rPr lang="hu-HU" sz="2400" b="1" dirty="0">
                <a:latin typeface="Century Gothic" panose="020B0502020202020204"/>
                <a:ea typeface="+mj-ea"/>
                <a:cs typeface="+mj-cs"/>
              </a:rPr>
              <a:t>és tanácsadói </a:t>
            </a:r>
            <a:r>
              <a:rPr lang="hu-HU" sz="2400" dirty="0" smtClean="0">
                <a:latin typeface="Century Gothic" panose="020B0502020202020204"/>
                <a:ea typeface="+mj-ea"/>
                <a:cs typeface="+mj-cs"/>
              </a:rPr>
              <a:t>szerepkörök. </a:t>
            </a:r>
            <a:endParaRPr lang="hu-HU" sz="2400" dirty="0">
              <a:latin typeface="Century Gothic" panose="020B0502020202020204"/>
              <a:ea typeface="+mj-ea"/>
              <a:cs typeface="+mj-cs"/>
            </a:endParaRPr>
          </a:p>
          <a:p>
            <a:pPr marL="342900" lvl="0" indent="-342900">
              <a:spcBef>
                <a:spcPts val="1000"/>
              </a:spcBef>
              <a:spcAft>
                <a:spcPts val="600"/>
              </a:spcAft>
              <a:buClr>
                <a:schemeClr val="tx2"/>
              </a:buClr>
              <a:buSzPct val="80000"/>
              <a:buFont typeface="Wingdings 3" charset="2"/>
              <a:buChar char=""/>
            </a:pPr>
            <a:r>
              <a:rPr lang="hu-HU" sz="2400" b="1" dirty="0">
                <a:latin typeface="Century Gothic" panose="020B0502020202020204"/>
                <a:ea typeface="+mj-ea"/>
                <a:cs typeface="+mj-cs"/>
              </a:rPr>
              <a:t>M</a:t>
            </a:r>
            <a:r>
              <a:rPr lang="hu-HU" sz="2400" b="1" dirty="0" smtClean="0">
                <a:latin typeface="Century Gothic" panose="020B0502020202020204"/>
                <a:ea typeface="+mj-ea"/>
                <a:cs typeface="+mj-cs"/>
              </a:rPr>
              <a:t>unkaszervező</a:t>
            </a:r>
            <a:r>
              <a:rPr lang="hu-HU" sz="2400" dirty="0" smtClean="0">
                <a:latin typeface="Century Gothic" panose="020B0502020202020204"/>
                <a:ea typeface="+mj-ea"/>
                <a:cs typeface="+mj-cs"/>
              </a:rPr>
              <a:t> képesség.</a:t>
            </a:r>
            <a:endParaRPr lang="hu-HU" sz="2400" dirty="0">
              <a:latin typeface="Century Gothic" panose="020B0502020202020204"/>
              <a:ea typeface="+mj-ea"/>
              <a:cs typeface="+mj-cs"/>
            </a:endParaRPr>
          </a:p>
          <a:p>
            <a:pPr marL="342900" lvl="0" indent="-342900">
              <a:spcBef>
                <a:spcPts val="1000"/>
              </a:spcBef>
              <a:spcAft>
                <a:spcPts val="600"/>
              </a:spcAft>
              <a:buClr>
                <a:schemeClr val="tx2"/>
              </a:buClr>
              <a:buSzPct val="80000"/>
              <a:buFont typeface="Wingdings 3" charset="2"/>
              <a:buChar char=""/>
            </a:pPr>
            <a:r>
              <a:rPr lang="hu-HU" sz="2400" b="1" dirty="0">
                <a:latin typeface="Century Gothic" panose="020B0502020202020204"/>
                <a:ea typeface="+mj-ea"/>
                <a:cs typeface="+mj-cs"/>
              </a:rPr>
              <a:t>M</a:t>
            </a:r>
            <a:r>
              <a:rPr lang="hu-HU" sz="2400" b="1" dirty="0" smtClean="0">
                <a:latin typeface="Century Gothic" panose="020B0502020202020204"/>
                <a:ea typeface="+mj-ea"/>
                <a:cs typeface="+mj-cs"/>
              </a:rPr>
              <a:t>űveltségterületek </a:t>
            </a:r>
            <a:r>
              <a:rPr lang="hu-HU" sz="2400" b="1" dirty="0">
                <a:latin typeface="Century Gothic" panose="020B0502020202020204"/>
                <a:ea typeface="+mj-ea"/>
                <a:cs typeface="+mj-cs"/>
              </a:rPr>
              <a:t>közötti összhang </a:t>
            </a:r>
            <a:r>
              <a:rPr lang="hu-HU" sz="2400" dirty="0" smtClean="0">
                <a:latin typeface="Century Gothic" panose="020B0502020202020204"/>
                <a:ea typeface="+mj-ea"/>
                <a:cs typeface="+mj-cs"/>
              </a:rPr>
              <a:t>megteremtése.</a:t>
            </a:r>
            <a:endParaRPr lang="hu-HU" sz="2400" dirty="0">
              <a:latin typeface="Century Gothic" panose="020B0502020202020204"/>
              <a:ea typeface="+mj-ea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1" i="0" u="none" strike="noStrike" kern="1200" cap="all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1" i="0" u="none" strike="noStrike" kern="1200" cap="all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4221088"/>
            <a:ext cx="4599638" cy="247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99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157200"/>
            <a:ext cx="8712968" cy="926976"/>
          </a:xfrm>
        </p:spPr>
        <p:txBody>
          <a:bodyPr/>
          <a:lstStyle/>
          <a:p>
            <a:r>
              <a:rPr lang="hu-HU" sz="2800" b="0" cap="none" dirty="0" smtClean="0">
                <a:latin typeface="Century Gothic" panose="020B0502020202020204"/>
              </a:rPr>
              <a:t>A projekt e</a:t>
            </a:r>
            <a:r>
              <a:rPr lang="hu-HU" sz="2800" b="0" cap="none" dirty="0" smtClean="0">
                <a:latin typeface="Century Gothic" panose="020B0502020202020204"/>
                <a:cs typeface="+mj-cs"/>
              </a:rPr>
              <a:t>redménye lehet</a:t>
            </a:r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467544" y="1844824"/>
            <a:ext cx="828092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1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1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Ellipszis 4"/>
          <p:cNvSpPr/>
          <p:nvPr/>
        </p:nvSpPr>
        <p:spPr>
          <a:xfrm>
            <a:off x="136661" y="1578615"/>
            <a:ext cx="1922078" cy="874118"/>
          </a:xfrm>
          <a:prstGeom prst="ellipse">
            <a:avLst/>
          </a:prstGeom>
          <a:solidFill>
            <a:srgbClr val="ACD433"/>
          </a:solidFill>
          <a:ln w="19050" cap="rnd" cmpd="sng" algn="ctr">
            <a:solidFill>
              <a:srgbClr val="ACD43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5AA0F5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MODELL</a:t>
            </a:r>
          </a:p>
        </p:txBody>
      </p:sp>
      <p:sp>
        <p:nvSpPr>
          <p:cNvPr id="6" name="Tartalom helye 4"/>
          <p:cNvSpPr txBox="1">
            <a:spLocks/>
          </p:cNvSpPr>
          <p:nvPr/>
        </p:nvSpPr>
        <p:spPr>
          <a:xfrm>
            <a:off x="2394129" y="1387326"/>
            <a:ext cx="1927533" cy="977481"/>
          </a:xfrm>
          <a:prstGeom prst="ellipse">
            <a:avLst/>
          </a:prstGeom>
          <a:solidFill>
            <a:srgbClr val="FFC000"/>
          </a:solidFill>
          <a:ln w="19050" cap="rnd" cmpd="sng" algn="ctr">
            <a:solidFill>
              <a:srgbClr val="ACD433">
                <a:shade val="50000"/>
              </a:srgbClr>
            </a:solidFill>
            <a:prstDash val="solid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smtClean="0">
                <a:ln>
                  <a:noFill/>
                </a:ln>
                <a:solidFill>
                  <a:srgbClr val="5AA0F5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TÁRGY</a:t>
            </a: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srgbClr val="5AA0F5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Ellipszis 6"/>
          <p:cNvSpPr/>
          <p:nvPr/>
        </p:nvSpPr>
        <p:spPr>
          <a:xfrm>
            <a:off x="1518447" y="2859246"/>
            <a:ext cx="2227007" cy="1128951"/>
          </a:xfrm>
          <a:prstGeom prst="ellipse">
            <a:avLst/>
          </a:prstGeom>
          <a:solidFill>
            <a:srgbClr val="65D6A0">
              <a:lumMod val="60000"/>
              <a:lumOff val="40000"/>
            </a:srgbClr>
          </a:solidFill>
          <a:ln w="19050" cap="rnd" cmpd="sng" algn="ctr">
            <a:solidFill>
              <a:srgbClr val="ACD43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5AA0F5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SZÍNPADI ELŐADÁS</a:t>
            </a:r>
          </a:p>
        </p:txBody>
      </p:sp>
      <p:sp>
        <p:nvSpPr>
          <p:cNvPr id="8" name="Ellipszis 7"/>
          <p:cNvSpPr/>
          <p:nvPr/>
        </p:nvSpPr>
        <p:spPr>
          <a:xfrm>
            <a:off x="4321662" y="2285332"/>
            <a:ext cx="2259288" cy="1073946"/>
          </a:xfrm>
          <a:prstGeom prst="ellipse">
            <a:avLst/>
          </a:prstGeom>
          <a:solidFill>
            <a:srgbClr val="ACD433"/>
          </a:solidFill>
          <a:ln w="19050" cap="rnd" cmpd="sng" algn="ctr">
            <a:solidFill>
              <a:srgbClr val="ACD43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5AA0F5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JÁTÉK</a:t>
            </a:r>
          </a:p>
        </p:txBody>
      </p:sp>
      <p:sp>
        <p:nvSpPr>
          <p:cNvPr id="9" name="Ellipszis 8"/>
          <p:cNvSpPr/>
          <p:nvPr/>
        </p:nvSpPr>
        <p:spPr>
          <a:xfrm>
            <a:off x="6805161" y="1500168"/>
            <a:ext cx="2048631" cy="986289"/>
          </a:xfrm>
          <a:prstGeom prst="ellipse">
            <a:avLst/>
          </a:prstGeom>
          <a:solidFill>
            <a:srgbClr val="FFFF00"/>
          </a:solidFill>
          <a:ln w="19050" cap="rnd" cmpd="sng" algn="ctr">
            <a:solidFill>
              <a:srgbClr val="ACD43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5AA0F5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ÍRÁSMŰ</a:t>
            </a:r>
          </a:p>
        </p:txBody>
      </p:sp>
      <p:sp>
        <p:nvSpPr>
          <p:cNvPr id="10" name="Ellipszis 9"/>
          <p:cNvSpPr/>
          <p:nvPr/>
        </p:nvSpPr>
        <p:spPr>
          <a:xfrm>
            <a:off x="3945310" y="3988197"/>
            <a:ext cx="2384471" cy="1068634"/>
          </a:xfrm>
          <a:prstGeom prst="ellipse">
            <a:avLst/>
          </a:prstGeom>
          <a:solidFill>
            <a:srgbClr val="EF7A24">
              <a:lumMod val="60000"/>
              <a:lumOff val="40000"/>
            </a:srgbClr>
          </a:solidFill>
          <a:ln w="19050" cap="rnd" cmpd="sng" algn="ctr">
            <a:solidFill>
              <a:srgbClr val="ACD43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5AA0F5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VIDEÓ-FELVÉTEL</a:t>
            </a:r>
          </a:p>
        </p:txBody>
      </p:sp>
      <p:sp>
        <p:nvSpPr>
          <p:cNvPr id="11" name="Ellipszis 10"/>
          <p:cNvSpPr/>
          <p:nvPr/>
        </p:nvSpPr>
        <p:spPr>
          <a:xfrm>
            <a:off x="6593698" y="3263160"/>
            <a:ext cx="2471556" cy="1378261"/>
          </a:xfrm>
          <a:prstGeom prst="ellipse">
            <a:avLst/>
          </a:prstGeom>
          <a:solidFill>
            <a:srgbClr val="75CEEC">
              <a:lumMod val="60000"/>
              <a:lumOff val="40000"/>
            </a:srgbClr>
          </a:solidFill>
          <a:ln w="19050" cap="rnd" cmpd="sng" algn="ctr">
            <a:solidFill>
              <a:srgbClr val="ACD43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5AA0F5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RENDEZVÉNY</a:t>
            </a:r>
          </a:p>
        </p:txBody>
      </p:sp>
      <p:sp>
        <p:nvSpPr>
          <p:cNvPr id="12" name="Tartalom helye 4"/>
          <p:cNvSpPr txBox="1">
            <a:spLocks/>
          </p:cNvSpPr>
          <p:nvPr/>
        </p:nvSpPr>
        <p:spPr>
          <a:xfrm>
            <a:off x="6182270" y="5219108"/>
            <a:ext cx="2674069" cy="1151209"/>
          </a:xfrm>
          <a:prstGeom prst="ellipse">
            <a:avLst/>
          </a:prstGeom>
          <a:solidFill>
            <a:srgbClr val="ACD433"/>
          </a:solidFill>
          <a:ln w="19050" cap="rnd" cmpd="sng" algn="ctr">
            <a:solidFill>
              <a:srgbClr val="ACD433">
                <a:shade val="50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AA0F5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PREZENTÁCIÓ</a:t>
            </a: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srgbClr val="5AA0F5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3" name="Ellipszis 12"/>
          <p:cNvSpPr/>
          <p:nvPr/>
        </p:nvSpPr>
        <p:spPr>
          <a:xfrm>
            <a:off x="136661" y="4579029"/>
            <a:ext cx="2475911" cy="1280159"/>
          </a:xfrm>
          <a:prstGeom prst="ellipse">
            <a:avLst/>
          </a:prstGeom>
          <a:solidFill>
            <a:srgbClr val="FFFF00"/>
          </a:solidFill>
          <a:ln w="19050" cap="rnd" cmpd="sng" algn="ctr">
            <a:solidFill>
              <a:srgbClr val="ACD43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5AA0F5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KIRÁNDULÁS</a:t>
            </a:r>
          </a:p>
        </p:txBody>
      </p:sp>
      <p:sp>
        <p:nvSpPr>
          <p:cNvPr id="14" name="Ellipszis 13"/>
          <p:cNvSpPr/>
          <p:nvPr/>
        </p:nvSpPr>
        <p:spPr>
          <a:xfrm>
            <a:off x="2627014" y="5464502"/>
            <a:ext cx="2462378" cy="1189091"/>
          </a:xfrm>
          <a:prstGeom prst="ellipse">
            <a:avLst/>
          </a:prstGeom>
          <a:solidFill>
            <a:srgbClr val="ACD433"/>
          </a:solidFill>
          <a:ln w="19050" cap="rnd" cmpd="sng" algn="ctr">
            <a:solidFill>
              <a:srgbClr val="ACD43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5AA0F5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NYILVÁNOS VITA</a:t>
            </a:r>
          </a:p>
        </p:txBody>
      </p:sp>
    </p:spTree>
    <p:extLst>
      <p:ext uri="{BB962C8B-B14F-4D97-AF65-F5344CB8AC3E}">
        <p14:creationId xmlns:p14="http://schemas.microsoft.com/office/powerpoint/2010/main" val="182471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BACC050B-8757-4460-95D8-E37B46A6B421}"/>
    </a:ext>
  </a:extLst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1E0C90C158F7DC43A4EB3799FDD3096C" ma:contentTypeVersion="1" ma:contentTypeDescription="Új dokumentum létrehozása." ma:contentTypeScope="" ma:versionID="9fd3acec88220d94652eead20035d71c">
  <xsd:schema xmlns:xsd="http://www.w3.org/2001/XMLSchema" xmlns:xs="http://www.w3.org/2001/XMLSchema" xmlns:p="http://schemas.microsoft.com/office/2006/metadata/properties" xmlns:ns2="abe82f6c-e869-4656-acc6-94568ab0ea5d" targetNamespace="http://schemas.microsoft.com/office/2006/metadata/properties" ma:root="true" ma:fieldsID="645d9fb3c09c8062b5bc84ef17821b56" ns2:_="">
    <xsd:import namespace="abe82f6c-e869-4656-acc6-94568ab0ea5d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e82f6c-e869-4656-acc6-94568ab0ea5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Résztvevők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12FE0E9-F076-478A-8FFF-6C38030740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e82f6c-e869-4656-acc6-94568ab0ea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C99F310-5B5B-4A1A-A2CD-81B927A8B65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DF5922F-899A-4FF7-A71E-2FD70E329622}">
  <ds:schemaRefs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dcmitype/"/>
    <ds:schemaRef ds:uri="http://purl.org/dc/elements/1.1/"/>
    <ds:schemaRef ds:uri="http://www.w3.org/XML/1998/namespace"/>
    <ds:schemaRef ds:uri="abe82f6c-e869-4656-acc6-94568ab0ea5d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2879</TotalTime>
  <Words>803</Words>
  <Application>Microsoft Office PowerPoint</Application>
  <PresentationFormat>Diavetítés a képernyőre (4:3 oldalarány)</PresentationFormat>
  <Paragraphs>240</Paragraphs>
  <Slides>23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3</vt:i4>
      </vt:variant>
      <vt:variant>
        <vt:lpstr>Diacímek</vt:lpstr>
      </vt:variant>
      <vt:variant>
        <vt:i4>23</vt:i4>
      </vt:variant>
    </vt:vector>
  </HeadingPairs>
  <TitlesOfParts>
    <vt:vector size="26" baseType="lpstr">
      <vt:lpstr>Office-téma</vt:lpstr>
      <vt:lpstr>1_Office-téma</vt:lpstr>
      <vt:lpstr>Ion</vt:lpstr>
      <vt:lpstr>VITA A PROJEKTEK TERVEZÉSÉRŐL, ELŐKÉSZÍTÉSÉRŐL  „Tudnod kell, melyik kikötő felé tartasz, mielőtt be akarod fogni a jó szelet, mely odarepít”    (Seneca)</vt:lpstr>
      <vt:lpstr>MI A PROJEKT?</vt:lpstr>
      <vt:lpstr>A PROJEKTMÓDSZER LÉNYEGE</vt:lpstr>
      <vt:lpstr>A projektmódszer kialakítása John Dewey (1859–1952) elvein alapul</vt:lpstr>
      <vt:lpstr>A projekt kihívásai a hagyományos iskola számára</vt:lpstr>
      <vt:lpstr>Új kompetenciák, képességek</vt:lpstr>
      <vt:lpstr>A mindennapi élethez nélkülözhetetlen képességeket fejleszt</vt:lpstr>
      <vt:lpstr>A tanári szerep átalakulása</vt:lpstr>
      <vt:lpstr>A projekt eredménye lehet</vt:lpstr>
      <vt:lpstr>Projektek időtartama szerint</vt:lpstr>
      <vt:lpstr>A projektben résztvevők száma alapján</vt:lpstr>
      <vt:lpstr>Tanítási időhöz való viszony</vt:lpstr>
      <vt:lpstr>I. Témaválasztás, célkitűzés</vt:lpstr>
      <vt:lpstr>II. Tervezés</vt:lpstr>
      <vt:lpstr>III. Kivitelezés, megvalósítás</vt:lpstr>
      <vt:lpstr>IV. Értékelés</vt:lpstr>
      <vt:lpstr>Értékelés tervezése a tevékenység megkezdése előtt </vt:lpstr>
      <vt:lpstr>4+1    Dokumentáció</vt:lpstr>
      <vt:lpstr>Projektciklus</vt:lpstr>
      <vt:lpstr>Feladatok:</vt:lpstr>
      <vt:lpstr>Feladatok:</vt:lpstr>
      <vt:lpstr>Ajánlott szakirodalom</vt:lpstr>
      <vt:lpstr>PowerPoint bemutató</vt:lpstr>
    </vt:vector>
  </TitlesOfParts>
  <Company>novak.adam@gmail.com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Windows-felhasználó</cp:lastModifiedBy>
  <cp:revision>205</cp:revision>
  <dcterms:created xsi:type="dcterms:W3CDTF">2014-03-03T11:13:53Z</dcterms:created>
  <dcterms:modified xsi:type="dcterms:W3CDTF">2017-06-29T08:35:23Z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0x0101001E0C90C158F7DC43A4EB3799FDD3096C</vt:lpwstr>
  </property>
</Properties>
</file>