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8"/>
  </p:handout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2" r:id="rId16"/>
    <p:sldId id="28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85" r:id="rId35"/>
    <p:sldId id="293" r:id="rId36"/>
    <p:sldId id="294" r:id="rId37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&#225;b\Desktop\DETTINE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u-HU"/>
              <a:t>A nyári szünet hossza az EU országaiban (</a:t>
            </a:r>
            <a:r>
              <a:rPr lang="en-US"/>
              <a:t>h</a:t>
            </a:r>
            <a:r>
              <a:rPr lang="hu-HU"/>
              <a:t>é</a:t>
            </a:r>
            <a:r>
              <a:rPr lang="en-US"/>
              <a:t>t</a:t>
            </a:r>
            <a:r>
              <a:rPr lang="hu-HU"/>
              <a:t>)</a:t>
            </a:r>
            <a:endParaRPr lang="en-US"/>
          </a:p>
        </c:rich>
      </c:tx>
      <c:layout>
        <c:manualLayout>
          <c:xMode val="edge"/>
          <c:yMode val="edge"/>
          <c:x val="0.26528232047917094"/>
          <c:y val="3.121815655396015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hetek száma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Munka1!$A$2:$A$27</c:f>
              <c:strCache>
                <c:ptCount val="26"/>
                <c:pt idx="0">
                  <c:v>DK</c:v>
                </c:pt>
                <c:pt idx="1">
                  <c:v>GE</c:v>
                </c:pt>
                <c:pt idx="2">
                  <c:v>NL</c:v>
                </c:pt>
                <c:pt idx="3">
                  <c:v>UK</c:v>
                </c:pt>
                <c:pt idx="4">
                  <c:v>LU</c:v>
                </c:pt>
                <c:pt idx="5">
                  <c:v>AT</c:v>
                </c:pt>
                <c:pt idx="6">
                  <c:v>BE</c:v>
                </c:pt>
                <c:pt idx="7">
                  <c:v>CZ</c:v>
                </c:pt>
                <c:pt idx="8">
                  <c:v>FR</c:v>
                </c:pt>
                <c:pt idx="9">
                  <c:v>IR</c:v>
                </c:pt>
                <c:pt idx="10">
                  <c:v>PL</c:v>
                </c:pt>
                <c:pt idx="11">
                  <c:v>SK</c:v>
                </c:pt>
                <c:pt idx="12">
                  <c:v>SI</c:v>
                </c:pt>
                <c:pt idx="13">
                  <c:v>SE</c:v>
                </c:pt>
                <c:pt idx="14">
                  <c:v>CY</c:v>
                </c:pt>
                <c:pt idx="15">
                  <c:v>FI</c:v>
                </c:pt>
                <c:pt idx="16">
                  <c:v>HU*</c:v>
                </c:pt>
                <c:pt idx="17">
                  <c:v>RO</c:v>
                </c:pt>
                <c:pt idx="18">
                  <c:v>ES</c:v>
                </c:pt>
                <c:pt idx="19">
                  <c:v>GR</c:v>
                </c:pt>
                <c:pt idx="20">
                  <c:v>PT</c:v>
                </c:pt>
                <c:pt idx="21">
                  <c:v>EE</c:v>
                </c:pt>
                <c:pt idx="22">
                  <c:v>IT</c:v>
                </c:pt>
                <c:pt idx="23">
                  <c:v>LV</c:v>
                </c:pt>
                <c:pt idx="24">
                  <c:v>LT</c:v>
                </c:pt>
                <c:pt idx="25">
                  <c:v>MA</c:v>
                </c:pt>
              </c:strCache>
            </c:strRef>
          </c:cat>
          <c:val>
            <c:numRef>
              <c:f>Munka1!$B$2:$B$27</c:f>
              <c:numCache>
                <c:formatCode>General</c:formatCode>
                <c:ptCount val="26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10</c:v>
                </c:pt>
                <c:pt idx="13">
                  <c:v>10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11</c:v>
                </c:pt>
                <c:pt idx="18">
                  <c:v>11</c:v>
                </c:pt>
                <c:pt idx="19">
                  <c:v>12</c:v>
                </c:pt>
                <c:pt idx="20">
                  <c:v>12</c:v>
                </c:pt>
                <c:pt idx="21">
                  <c:v>12.5</c:v>
                </c:pt>
                <c:pt idx="22">
                  <c:v>13</c:v>
                </c:pt>
                <c:pt idx="23">
                  <c:v>13</c:v>
                </c:pt>
                <c:pt idx="24">
                  <c:v>13</c:v>
                </c:pt>
                <c:pt idx="2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F-4D29-BFDE-BBA8A8B3D1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235625439"/>
        <c:axId val="1235627935"/>
      </c:barChart>
      <c:catAx>
        <c:axId val="12356254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Országok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627935"/>
        <c:crosses val="autoZero"/>
        <c:auto val="1"/>
        <c:lblAlgn val="ctr"/>
        <c:lblOffset val="100"/>
        <c:tickLblSkip val="1"/>
        <c:noMultiLvlLbl val="0"/>
      </c:catAx>
      <c:valAx>
        <c:axId val="1235627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hetek száma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62543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BD031-83C7-4167-A877-72234C9CB894}" type="datetimeFigureOut">
              <a:rPr lang="hu-HU" smtClean="0"/>
              <a:t>2017. 06. 25.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27603-98E2-40F7-A291-B9E4459491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847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dirty="0"/>
              <a:t>„</a:t>
            </a:r>
            <a:r>
              <a:rPr lang="hu-HU" sz="2400" i="1" dirty="0"/>
              <a:t>Mindig lehetetlennek tűnik, mielőtt megcsinálod.” </a:t>
            </a:r>
            <a:r>
              <a:rPr lang="hu-HU" sz="2400" i="1" dirty="0" smtClean="0"/>
              <a:t/>
            </a:r>
            <a:br>
              <a:rPr lang="hu-HU" sz="2400" i="1" dirty="0" smtClean="0"/>
            </a:br>
            <a:r>
              <a:rPr lang="hu-HU" sz="2400" i="1" dirty="0" smtClean="0"/>
              <a:t>(</a:t>
            </a:r>
            <a:r>
              <a:rPr lang="hu-HU" sz="2400" i="1" dirty="0"/>
              <a:t>Nelson Mandela)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3200" b="1" i="1" dirty="0" smtClean="0"/>
              <a:t>A </a:t>
            </a:r>
            <a:r>
              <a:rPr lang="hu-HU" sz="3200" b="1" i="1" dirty="0"/>
              <a:t>tanév rendje változtatásának indokoltsága, lehetősége 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/>
              <a:t> 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89212" y="3304903"/>
            <a:ext cx="8915399" cy="3357153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chemeClr val="tx1"/>
                </a:solidFill>
              </a:rPr>
              <a:t>Mesterpedagógusok III. </a:t>
            </a:r>
            <a:r>
              <a:rPr lang="hu-HU" sz="2800" b="1" dirty="0" err="1">
                <a:solidFill>
                  <a:schemeClr val="tx1"/>
                </a:solidFill>
              </a:rPr>
              <a:t>Sonkádi</a:t>
            </a:r>
            <a:r>
              <a:rPr lang="hu-HU" sz="2800" b="1" dirty="0">
                <a:solidFill>
                  <a:schemeClr val="tx1"/>
                </a:solidFill>
              </a:rPr>
              <a:t> </a:t>
            </a:r>
            <a:r>
              <a:rPr lang="hu-HU" sz="2800" b="1" dirty="0" smtClean="0">
                <a:solidFill>
                  <a:schemeClr val="tx1"/>
                </a:solidFill>
              </a:rPr>
              <a:t>Szabadegyeteme</a:t>
            </a:r>
          </a:p>
          <a:p>
            <a:pPr algn="ctr"/>
            <a:r>
              <a:rPr lang="hu-HU" sz="2000" dirty="0">
                <a:solidFill>
                  <a:schemeClr val="tx1"/>
                </a:solidFill>
              </a:rPr>
              <a:t>5. témasziget</a:t>
            </a:r>
          </a:p>
          <a:p>
            <a:pPr algn="ctr"/>
            <a:r>
              <a:rPr lang="hu-HU" sz="2000" dirty="0">
                <a:solidFill>
                  <a:schemeClr val="tx1"/>
                </a:solidFill>
              </a:rPr>
              <a:t>2017.06.29-07.01.</a:t>
            </a:r>
          </a:p>
          <a:p>
            <a:pPr algn="ctr"/>
            <a:r>
              <a:rPr lang="hu-HU" sz="2000" b="1" dirty="0">
                <a:solidFill>
                  <a:schemeClr val="tx1"/>
                </a:solidFill>
              </a:rPr>
              <a:t>dr. </a:t>
            </a:r>
            <a:r>
              <a:rPr lang="hu-HU" sz="2000" b="1" dirty="0" err="1">
                <a:solidFill>
                  <a:schemeClr val="tx1"/>
                </a:solidFill>
              </a:rPr>
              <a:t>Puszter</a:t>
            </a:r>
            <a:r>
              <a:rPr lang="hu-HU" sz="2000" b="1" dirty="0">
                <a:solidFill>
                  <a:schemeClr val="tx1"/>
                </a:solidFill>
              </a:rPr>
              <a:t> Bernadett</a:t>
            </a:r>
            <a:r>
              <a:rPr lang="hu-HU" sz="2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mesterpedagógus, intézményvezető</a:t>
            </a:r>
            <a:endParaRPr lang="hu-HU" sz="2000" dirty="0">
              <a:solidFill>
                <a:schemeClr val="tx1"/>
              </a:solidFill>
            </a:endParaRP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960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93669"/>
            <a:ext cx="8915400" cy="5120640"/>
          </a:xfrm>
        </p:spPr>
        <p:txBody>
          <a:bodyPr>
            <a:normAutofit/>
          </a:bodyPr>
          <a:lstStyle/>
          <a:p>
            <a:r>
              <a:rPr lang="hu-HU" sz="2400" b="1" dirty="0"/>
              <a:t>Központi vagy helyi </a:t>
            </a:r>
            <a:r>
              <a:rPr lang="hu-HU" sz="2400" b="1" dirty="0" smtClean="0"/>
              <a:t>a szabályozás</a:t>
            </a:r>
          </a:p>
          <a:p>
            <a:endParaRPr lang="hu-HU" sz="2400" dirty="0"/>
          </a:p>
          <a:p>
            <a:pPr algn="just">
              <a:lnSpc>
                <a:spcPct val="150000"/>
              </a:lnSpc>
            </a:pPr>
            <a:r>
              <a:rPr lang="hu-HU" sz="2000" dirty="0"/>
              <a:t>Ausztriában, Németországban, Svájcban, Olaszországban, Spanyolországban a regionális irányító szervek döntenek az iskolai szünetek időbeli megoszlásáról, dátumairól.</a:t>
            </a:r>
          </a:p>
          <a:p>
            <a:pPr algn="just">
              <a:lnSpc>
                <a:spcPct val="150000"/>
              </a:lnSpc>
            </a:pPr>
            <a:r>
              <a:rPr lang="hu-HU" sz="2000" dirty="0"/>
              <a:t>Svédországban, Norvégiában a helyi önkormányzati szervek hatáskörébe tartozik ez a döntés.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De a tanítási napok számát központilag határozzák </a:t>
            </a:r>
            <a:r>
              <a:rPr lang="hu-HU" sz="2000" dirty="0" smtClean="0"/>
              <a:t>meg a fenti államokban is.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13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29295"/>
            <a:ext cx="8915400" cy="5228705"/>
          </a:xfrm>
        </p:spPr>
        <p:txBody>
          <a:bodyPr>
            <a:normAutofit/>
          </a:bodyPr>
          <a:lstStyle/>
          <a:p>
            <a:r>
              <a:rPr lang="hu-HU" sz="2400" b="1" dirty="0"/>
              <a:t>Központi vagy helyi </a:t>
            </a:r>
            <a:r>
              <a:rPr lang="hu-HU" sz="2400" b="1" dirty="0" smtClean="0"/>
              <a:t>a szabályozás</a:t>
            </a:r>
          </a:p>
          <a:p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000" dirty="0" smtClean="0"/>
              <a:t>Olaszországban</a:t>
            </a:r>
            <a:r>
              <a:rPr lang="hu-HU" sz="2000" dirty="0"/>
              <a:t>, Hollandiában központilag szabályozzák az iskolai szüneteket, de az időpontok mégis különbözőek, mert az ország régióinak eltérő földrajzi sajátosságaihoz igazodnak.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Lengyelországban, Szlovéniában, Franciaországban, Ausztriában, Csehországban, Szlovákiában a síszünet vonatkozásában is ezt teszik, régiónként a földrajzi adottságoknak megfelelően változó az időpont.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03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79171"/>
            <a:ext cx="8915400" cy="4800006"/>
          </a:xfrm>
        </p:spPr>
        <p:txBody>
          <a:bodyPr>
            <a:normAutofit/>
          </a:bodyPr>
          <a:lstStyle/>
          <a:p>
            <a:r>
              <a:rPr lang="hu-HU" sz="2400" b="1" dirty="0"/>
              <a:t>A nyári szünetek hossza Európában</a:t>
            </a:r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000" dirty="0"/>
              <a:t>Európában a tanév nagyon különböző időpontokban fejeződik be, május végén (pl.: Lettország, Litvánia, Izland- </a:t>
            </a:r>
            <a:r>
              <a:rPr lang="hu-HU" sz="2000" dirty="0" smtClean="0"/>
              <a:t>a középiskolásoknak</a:t>
            </a:r>
            <a:r>
              <a:rPr lang="hu-HU" sz="2000" dirty="0"/>
              <a:t>) vagy akár július </a:t>
            </a:r>
            <a:r>
              <a:rPr lang="hu-HU" sz="2000" dirty="0" smtClean="0"/>
              <a:t>közepén</a:t>
            </a:r>
            <a:r>
              <a:rPr lang="hu-HU" sz="2000" dirty="0"/>
              <a:t>.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6 hét a vakáció Németországban, Hollandiában, Dániában, Angliában, Walesben, Skóciában.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Kétszer ennyi ideig 12-13 hétig tart a nyári szünet Görögországban, Portugáliában, Máltán és a balti államokban. az általános iskolásoknak Olaszországban 14 hét, Bulgáriában 15 hét.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44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744472"/>
              </p:ext>
            </p:extLst>
          </p:nvPr>
        </p:nvGraphicFramePr>
        <p:xfrm>
          <a:off x="1933302" y="1554480"/>
          <a:ext cx="9571309" cy="4754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36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96291"/>
            <a:ext cx="8915400" cy="5361709"/>
          </a:xfrm>
        </p:spPr>
        <p:txBody>
          <a:bodyPr>
            <a:normAutofit/>
          </a:bodyPr>
          <a:lstStyle/>
          <a:p>
            <a:r>
              <a:rPr lang="hu-HU" sz="2400" b="1" dirty="0"/>
              <a:t>A tanítási napok száma Európában</a:t>
            </a:r>
            <a:endParaRPr lang="hu-HU" sz="2400" dirty="0"/>
          </a:p>
          <a:p>
            <a:r>
              <a:rPr lang="hu-HU" sz="2000" dirty="0"/>
              <a:t>Az európai országok kb. felében 170 és 180 között van a tanítási napok </a:t>
            </a:r>
            <a:r>
              <a:rPr lang="hu-HU" sz="2000" dirty="0" smtClean="0"/>
              <a:t>száma. </a:t>
            </a:r>
            <a:endParaRPr lang="hu-HU" sz="2000" dirty="0"/>
          </a:p>
          <a:p>
            <a:r>
              <a:rPr lang="hu-HU" sz="2000" dirty="0"/>
              <a:t>15 országban 181 és 190 nap között </a:t>
            </a:r>
            <a:r>
              <a:rPr lang="hu-HU" sz="2000" dirty="0" smtClean="0"/>
              <a:t>van.</a:t>
            </a:r>
            <a:endParaRPr lang="hu-HU" sz="2000" dirty="0"/>
          </a:p>
          <a:p>
            <a:r>
              <a:rPr lang="hu-HU" sz="2000" dirty="0" smtClean="0"/>
              <a:t>Dániában </a:t>
            </a:r>
            <a:r>
              <a:rPr lang="hu-HU" sz="2000" dirty="0"/>
              <a:t>és Olaszországban 200 </a:t>
            </a:r>
            <a:r>
              <a:rPr lang="hu-HU" sz="2000" dirty="0" smtClean="0"/>
              <a:t>nap.</a:t>
            </a:r>
            <a:endParaRPr lang="hu-HU" sz="2000" dirty="0"/>
          </a:p>
          <a:p>
            <a:r>
              <a:rPr lang="hu-HU" sz="2000" dirty="0"/>
              <a:t>Általában azonos a tanítási napok száma az általános és középiskolai képzésben a legtöbb országban.</a:t>
            </a:r>
          </a:p>
          <a:p>
            <a:r>
              <a:rPr lang="hu-HU" sz="2000" dirty="0"/>
              <a:t>De több napot járnak iskolába a középiskolások Franciaországban, Belgiumban, </a:t>
            </a:r>
            <a:r>
              <a:rPr lang="hu-HU" sz="2000" dirty="0" smtClean="0"/>
              <a:t>Bosznia-Hercegovinában.</a:t>
            </a:r>
            <a:endParaRPr lang="hu-HU" sz="2000" dirty="0"/>
          </a:p>
          <a:p>
            <a:r>
              <a:rPr lang="hu-HU" sz="2000" dirty="0"/>
              <a:t>És az ellenkezője is igaz, több a tanítási nap az általános iskolákban (</a:t>
            </a:r>
            <a:r>
              <a:rPr lang="hu-HU" sz="2000" dirty="0" smtClean="0"/>
              <a:t>pl.: </a:t>
            </a:r>
            <a:r>
              <a:rPr lang="hu-HU" sz="2000" dirty="0"/>
              <a:t>Írországban, Görögországban, Cipruson, Hollandiában</a:t>
            </a:r>
            <a:r>
              <a:rPr lang="hu-HU" sz="2000" dirty="0" smtClean="0"/>
              <a:t>).</a:t>
            </a:r>
            <a:endParaRPr lang="hu-HU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202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62" y="590550"/>
            <a:ext cx="95916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62" y="652462"/>
            <a:ext cx="9591675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A tanév rendjének változtatása</a:t>
            </a:r>
            <a:r>
              <a:rPr lang="hu-HU" b="1" dirty="0"/>
              <a:t/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endParaRPr lang="hu-HU" dirty="0"/>
          </a:p>
          <a:p>
            <a:r>
              <a:rPr lang="hu-HU" sz="2800" b="1" dirty="0"/>
              <a:t>A rövidebb nyári szünet melletti </a:t>
            </a:r>
            <a:r>
              <a:rPr lang="hu-HU" sz="2800" b="1" dirty="0" smtClean="0"/>
              <a:t>érvek</a:t>
            </a:r>
          </a:p>
          <a:p>
            <a:endParaRPr lang="hu-HU" b="1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b="1" dirty="0" smtClean="0"/>
              <a:t>Kevés a szülők szabadsága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b="1" dirty="0" smtClean="0"/>
              <a:t>Költségesek a táborok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b="1" dirty="0" smtClean="0"/>
              <a:t>Méltányosság, esélyegyenlőségi szempontok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614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A rövidebb nyári szünet melletti érvek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180407"/>
            <a:ext cx="8915400" cy="5677593"/>
          </a:xfrm>
        </p:spPr>
        <p:txBody>
          <a:bodyPr/>
          <a:lstStyle/>
          <a:p>
            <a:pPr lvl="0"/>
            <a:r>
              <a:rPr lang="hu-HU" sz="2400" b="1" dirty="0" smtClean="0"/>
              <a:t>1. Kevés a </a:t>
            </a:r>
            <a:r>
              <a:rPr lang="hu-HU" sz="2400" b="1" dirty="0"/>
              <a:t>szülők szabadsága </a:t>
            </a:r>
          </a:p>
          <a:p>
            <a:r>
              <a:rPr lang="hu-HU" dirty="0"/>
              <a:t>A szülők fizetett szabadsága jóval kevesebb mint az iskolai szünetek ideje, </a:t>
            </a:r>
            <a:r>
              <a:rPr lang="hu-HU" dirty="0" smtClean="0"/>
              <a:t>és a </a:t>
            </a:r>
            <a:r>
              <a:rPr lang="hu-HU" dirty="0"/>
              <a:t>nyári szünet munkanapjainál is </a:t>
            </a:r>
            <a:r>
              <a:rPr lang="hu-HU" dirty="0" smtClean="0"/>
              <a:t>jóval kevesebb.</a:t>
            </a:r>
            <a:endParaRPr lang="hu-HU" dirty="0"/>
          </a:p>
          <a:p>
            <a:r>
              <a:rPr lang="hu-HU" dirty="0"/>
              <a:t>11 hét nyári szünet 54 </a:t>
            </a:r>
            <a:r>
              <a:rPr lang="hu-HU" dirty="0" smtClean="0"/>
              <a:t>munkanap.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Mt</a:t>
            </a:r>
            <a:r>
              <a:rPr lang="hu-HU" dirty="0"/>
              <a:t>. szerinti munkavállalók: 20 nap alapszabadság + életkor </a:t>
            </a:r>
            <a:r>
              <a:rPr lang="hu-HU" dirty="0" err="1"/>
              <a:t>előrehaladtával</a:t>
            </a:r>
            <a:r>
              <a:rPr lang="hu-HU" dirty="0"/>
              <a:t> járó pótszabadság</a:t>
            </a:r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576299"/>
              </p:ext>
            </p:extLst>
          </p:nvPr>
        </p:nvGraphicFramePr>
        <p:xfrm>
          <a:off x="1932804" y="3513908"/>
          <a:ext cx="10228216" cy="3056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8389">
                  <a:extLst>
                    <a:ext uri="{9D8B030D-6E8A-4147-A177-3AD203B41FA5}">
                      <a16:colId xmlns:a16="http://schemas.microsoft.com/office/drawing/2014/main" val="334498066"/>
                    </a:ext>
                  </a:extLst>
                </a:gridCol>
                <a:gridCol w="743919">
                  <a:extLst>
                    <a:ext uri="{9D8B030D-6E8A-4147-A177-3AD203B41FA5}">
                      <a16:colId xmlns:a16="http://schemas.microsoft.com/office/drawing/2014/main" val="2071935335"/>
                    </a:ext>
                  </a:extLst>
                </a:gridCol>
                <a:gridCol w="718458">
                  <a:extLst>
                    <a:ext uri="{9D8B030D-6E8A-4147-A177-3AD203B41FA5}">
                      <a16:colId xmlns:a16="http://schemas.microsoft.com/office/drawing/2014/main" val="2262125700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3344147771"/>
                    </a:ext>
                  </a:extLst>
                </a:gridCol>
                <a:gridCol w="750556">
                  <a:extLst>
                    <a:ext uri="{9D8B030D-6E8A-4147-A177-3AD203B41FA5}">
                      <a16:colId xmlns:a16="http://schemas.microsoft.com/office/drawing/2014/main" val="3697046865"/>
                    </a:ext>
                  </a:extLst>
                </a:gridCol>
                <a:gridCol w="812088">
                  <a:extLst>
                    <a:ext uri="{9D8B030D-6E8A-4147-A177-3AD203B41FA5}">
                      <a16:colId xmlns:a16="http://schemas.microsoft.com/office/drawing/2014/main" val="2312008940"/>
                    </a:ext>
                  </a:extLst>
                </a:gridCol>
                <a:gridCol w="801733">
                  <a:extLst>
                    <a:ext uri="{9D8B030D-6E8A-4147-A177-3AD203B41FA5}">
                      <a16:colId xmlns:a16="http://schemas.microsoft.com/office/drawing/2014/main" val="1131958310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3638511665"/>
                    </a:ext>
                  </a:extLst>
                </a:gridCol>
                <a:gridCol w="561703">
                  <a:extLst>
                    <a:ext uri="{9D8B030D-6E8A-4147-A177-3AD203B41FA5}">
                      <a16:colId xmlns:a16="http://schemas.microsoft.com/office/drawing/2014/main" val="777263507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2748637656"/>
                    </a:ext>
                  </a:extLst>
                </a:gridCol>
                <a:gridCol w="993276">
                  <a:extLst>
                    <a:ext uri="{9D8B030D-6E8A-4147-A177-3AD203B41FA5}">
                      <a16:colId xmlns:a16="http://schemas.microsoft.com/office/drawing/2014/main" val="1138249332"/>
                    </a:ext>
                  </a:extLst>
                </a:gridCol>
                <a:gridCol w="1096780">
                  <a:extLst>
                    <a:ext uri="{9D8B030D-6E8A-4147-A177-3AD203B41FA5}">
                      <a16:colId xmlns:a16="http://schemas.microsoft.com/office/drawing/2014/main" val="3885755386"/>
                    </a:ext>
                  </a:extLst>
                </a:gridCol>
              </a:tblGrid>
              <a:tr h="1372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életkor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25-27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28-30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31-32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33-34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35-36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37-38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39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40-42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43-44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45 vagy idősebb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6747309"/>
                  </a:ext>
                </a:extLst>
              </a:tr>
              <a:tr h="67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alap-szabadság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7441249"/>
                  </a:ext>
                </a:extLst>
              </a:tr>
              <a:tr h="67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pót-szabadság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0340227"/>
                  </a:ext>
                </a:extLst>
              </a:tr>
              <a:tr h="329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összesen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22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25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27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1211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8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A rövidebb nyári szünet melletti érvek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63039"/>
            <a:ext cx="8915400" cy="5107578"/>
          </a:xfrm>
        </p:spPr>
        <p:txBody>
          <a:bodyPr>
            <a:normAutofit fontScale="85000" lnSpcReduction="10000"/>
          </a:bodyPr>
          <a:lstStyle/>
          <a:p>
            <a:r>
              <a:rPr lang="hu-HU" sz="2800" b="1" dirty="0"/>
              <a:t>1. </a:t>
            </a:r>
            <a:r>
              <a:rPr lang="hu-HU" sz="2800" b="1" dirty="0" smtClean="0"/>
              <a:t>Kevés a </a:t>
            </a:r>
            <a:r>
              <a:rPr lang="hu-HU" sz="2800" b="1" dirty="0"/>
              <a:t>szülők szabadsága </a:t>
            </a:r>
          </a:p>
          <a:p>
            <a:pPr>
              <a:lnSpc>
                <a:spcPct val="150000"/>
              </a:lnSpc>
            </a:pPr>
            <a:r>
              <a:rPr lang="hu-HU" sz="2100" dirty="0"/>
              <a:t>Mt. szerinti munkavállalók: 20 nap alapszabadság + életkor </a:t>
            </a:r>
            <a:r>
              <a:rPr lang="hu-HU" sz="2100" dirty="0" err="1"/>
              <a:t>előrehaladtával</a:t>
            </a:r>
            <a:r>
              <a:rPr lang="hu-HU" sz="2100" dirty="0"/>
              <a:t> járó </a:t>
            </a:r>
            <a:r>
              <a:rPr lang="hu-HU" sz="2100" dirty="0" smtClean="0"/>
              <a:t>pótszabadság + gyermekek utáni pótszabadság</a:t>
            </a:r>
          </a:p>
          <a:p>
            <a:pPr>
              <a:lnSpc>
                <a:spcPct val="150000"/>
              </a:lnSpc>
            </a:pPr>
            <a:r>
              <a:rPr lang="hu-HU" sz="2100" dirty="0" smtClean="0"/>
              <a:t>A </a:t>
            </a:r>
            <a:r>
              <a:rPr lang="hu-HU" sz="2100" dirty="0"/>
              <a:t>gyermekek után mindkét szülőnek járó pótszabadság: egy gyermek után 2, két gyermek után 4, kettőnél több gyermek után pedig összesen 7 nap </a:t>
            </a:r>
            <a:r>
              <a:rPr lang="hu-HU" sz="2100" dirty="0" smtClean="0"/>
              <a:t>pótszabadság.</a:t>
            </a:r>
            <a:endParaRPr lang="hu-HU" sz="2100" dirty="0"/>
          </a:p>
          <a:p>
            <a:pPr>
              <a:lnSpc>
                <a:spcPct val="150000"/>
              </a:lnSpc>
            </a:pPr>
            <a:r>
              <a:rPr lang="hu-HU" sz="2100" dirty="0"/>
              <a:t>A szabadságot a munkáltató adja ki és nem a munkavállaló veszi ki. Az Mt. szerint a munkavállaló az összes szabadságából 7 munkanap szabadsággal rendelkezik csupán. Azt is tudni érdemes, hogy a gyermekek után járó pótszabadsággal sem a szülő „rendelkezik” szabadon azaz, nem akkor veszi ki, amikor arra a gyermekkel összefüggésben szükség mutatkozik. Ezt a pótszabadság részt ugyanúgy a munkáltató adja ki.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496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Nemzetközi kitekintés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hu-HU" sz="2400" dirty="0"/>
              <a:t>Az EU-ban az oktatás szabályozásával kapcsolatosan a tagállamok saját hatáskörben döntenek. </a:t>
            </a:r>
          </a:p>
          <a:p>
            <a:pPr fontAlgn="base">
              <a:lnSpc>
                <a:spcPct val="150000"/>
              </a:lnSpc>
            </a:pPr>
            <a:r>
              <a:rPr lang="hu-HU" sz="2400" dirty="0"/>
              <a:t>A tanév megszervezése több tényezőtől is függ: </a:t>
            </a:r>
            <a:r>
              <a:rPr lang="hu-HU" sz="2400" b="1" dirty="0"/>
              <a:t>az oktatási rendszertől, a hagyományoktól és az éghajlattól.</a:t>
            </a:r>
            <a:endParaRPr lang="hu-HU" sz="2400" dirty="0"/>
          </a:p>
          <a:p>
            <a:pPr fontAlgn="base">
              <a:lnSpc>
                <a:spcPct val="150000"/>
              </a:lnSpc>
            </a:pPr>
            <a:r>
              <a:rPr lang="hu-HU" sz="2400" dirty="0"/>
              <a:t>Európában a tanév rendjének szabályozása változatos.</a:t>
            </a:r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4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A rövidebb nyári szünet melletti érvek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58983"/>
            <a:ext cx="8915400" cy="4859383"/>
          </a:xfrm>
        </p:spPr>
        <p:txBody>
          <a:bodyPr>
            <a:normAutofit lnSpcReduction="10000"/>
          </a:bodyPr>
          <a:lstStyle/>
          <a:p>
            <a:r>
              <a:rPr lang="hu-HU" sz="2600" b="1" dirty="0"/>
              <a:t>1. Kevés a szülők szabadsága </a:t>
            </a:r>
          </a:p>
          <a:p>
            <a:pPr lvl="0">
              <a:lnSpc>
                <a:spcPct val="150000"/>
              </a:lnSpc>
            </a:pPr>
            <a:r>
              <a:rPr lang="hu-HU" sz="2000" dirty="0" smtClean="0"/>
              <a:t>A </a:t>
            </a:r>
            <a:r>
              <a:rPr lang="hu-HU" sz="2000" dirty="0"/>
              <a:t>hosszú szünet sok </a:t>
            </a:r>
            <a:r>
              <a:rPr lang="hu-HU" sz="2000" dirty="0" smtClean="0"/>
              <a:t>családban jelent „gyermekelhelyezési” </a:t>
            </a:r>
            <a:r>
              <a:rPr lang="hu-HU" sz="2000" dirty="0"/>
              <a:t>problémát. </a:t>
            </a:r>
            <a:endParaRPr lang="hu-HU" sz="2000" dirty="0" smtClean="0"/>
          </a:p>
          <a:p>
            <a:pPr lvl="0">
              <a:lnSpc>
                <a:spcPct val="150000"/>
              </a:lnSpc>
            </a:pPr>
            <a:r>
              <a:rPr lang="hu-HU" sz="2000" dirty="0" smtClean="0"/>
              <a:t>Ki vigyáz a gyermekekre, ha</a:t>
            </a:r>
          </a:p>
          <a:p>
            <a:pPr lvl="1">
              <a:lnSpc>
                <a:spcPct val="150000"/>
              </a:lnSpc>
            </a:pPr>
            <a:r>
              <a:rPr lang="hu-HU" sz="2000" dirty="0" smtClean="0"/>
              <a:t> </a:t>
            </a:r>
            <a:r>
              <a:rPr lang="hu-HU" sz="2000" dirty="0"/>
              <a:t>nincs </a:t>
            </a:r>
            <a:r>
              <a:rPr lang="hu-HU" sz="2000" dirty="0" smtClean="0"/>
              <a:t>nagyszülői, rokoni segítség. </a:t>
            </a:r>
          </a:p>
          <a:p>
            <a:pPr lvl="1">
              <a:lnSpc>
                <a:spcPct val="150000"/>
              </a:lnSpc>
            </a:pPr>
            <a:r>
              <a:rPr lang="hu-HU" sz="2000" dirty="0" smtClean="0"/>
              <a:t> ha </a:t>
            </a:r>
            <a:r>
              <a:rPr lang="hu-HU" sz="2000" dirty="0"/>
              <a:t>a szülők nem tudják kifizetni a táborokat sem. </a:t>
            </a:r>
            <a:endParaRPr lang="hu-HU" sz="2000" dirty="0" smtClean="0"/>
          </a:p>
          <a:p>
            <a:pPr lvl="1">
              <a:lnSpc>
                <a:spcPct val="150000"/>
              </a:lnSpc>
            </a:pPr>
            <a:r>
              <a:rPr lang="hu-HU" sz="2000" dirty="0" smtClean="0"/>
              <a:t> ha nem tehetik meg, hogy beviszik a munkahelyükre?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 A  felügyelet nélküli „kulcsos gyerekként” tengés-lengés nem lehet a megoldás a problémára.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604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A rövidebb nyári szünet melletti érvek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5212080"/>
          </a:xfrm>
        </p:spPr>
        <p:txBody>
          <a:bodyPr>
            <a:normAutofit lnSpcReduction="10000"/>
          </a:bodyPr>
          <a:lstStyle/>
          <a:p>
            <a:r>
              <a:rPr lang="hu-HU" sz="2400" b="1" dirty="0" smtClean="0"/>
              <a:t>2. Költségesek a táborok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A kínálat óriási: értelmes és kevésbé értelmes tematikára épülő táborok között lehet válogatni (az idei táborkínálatban kb. 600 lehetőség). Legnépszerűbbek: kaland, sport, nyelvi, indián, lovas, kézműves táborok, újdonság pl.: a katonai és lövésztábor, ill. a multitáborok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A táborok költségei: egyhetes napközis tábor átlagos ára 20-30 ezer forint, a szintén egyhetes "ottalvós táborért" pedig átlagban 40-45 ezer forintot kell fizetni, de nagy a szórás az árak terén (legolcsóbb 12 ezer legdrágább 219 ezer Ft). 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forrás: http://www.taborfigyelo.hu/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43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rövidebb nyári szünet melletti érvek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45475"/>
            <a:ext cx="8915400" cy="5381896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3. Méltányosság, esélyegyenlőségi szempontok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A </a:t>
            </a:r>
            <a:r>
              <a:rPr lang="hu-HU" sz="2000" dirty="0"/>
              <a:t>nyári szünet csak elmélyíti a különböző </a:t>
            </a:r>
            <a:r>
              <a:rPr lang="hu-HU" sz="2000" dirty="0" err="1" smtClean="0"/>
              <a:t>szocioökonómiai</a:t>
            </a:r>
            <a:r>
              <a:rPr lang="hu-HU" sz="2000" dirty="0" smtClean="0"/>
              <a:t> </a:t>
            </a:r>
            <a:r>
              <a:rPr lang="hu-HU" sz="2000" dirty="0"/>
              <a:t>hátterű gyerekek közötti különbségeket</a:t>
            </a:r>
            <a:r>
              <a:rPr lang="hu-HU" sz="2000" dirty="0" smtClean="0"/>
              <a:t>. A </a:t>
            </a:r>
            <a:r>
              <a:rPr lang="hu-HU" sz="2000" dirty="0"/>
              <a:t>szegényebb, hátrányosabb helyzetű családok gyerekeinek hátránya tovább nő a </a:t>
            </a:r>
            <a:r>
              <a:rPr lang="hu-HU" sz="2000" dirty="0" smtClean="0"/>
              <a:t>jobb </a:t>
            </a:r>
            <a:r>
              <a:rPr lang="hu-HU" sz="2000" dirty="0"/>
              <a:t>körülmények között élő társaikhoz képest. </a:t>
            </a:r>
          </a:p>
          <a:p>
            <a:pPr fontAlgn="base">
              <a:lnSpc>
                <a:spcPct val="150000"/>
              </a:lnSpc>
            </a:pPr>
            <a:r>
              <a:rPr lang="hu-HU" sz="2000" dirty="0"/>
              <a:t>Ennek oka épp az, hogy hogyan, milyen programokkal töltik el a gyerekek a </a:t>
            </a:r>
            <a:r>
              <a:rPr lang="hu-HU" sz="2000" dirty="0" err="1"/>
              <a:t>szabadidejüket</a:t>
            </a:r>
            <a:r>
              <a:rPr lang="hu-HU" sz="2000" dirty="0" smtClean="0"/>
              <a:t>.  A </a:t>
            </a:r>
            <a:r>
              <a:rPr lang="hu-HU" sz="2000" dirty="0"/>
              <a:t>gyerekek </a:t>
            </a:r>
            <a:r>
              <a:rPr lang="hu-HU" sz="2000" dirty="0" smtClean="0"/>
              <a:t>tudása, készségeik a tartalmas </a:t>
            </a:r>
            <a:r>
              <a:rPr lang="hu-HU" sz="2000" dirty="0"/>
              <a:t>szabadidős programok során nyáron is </a:t>
            </a:r>
            <a:r>
              <a:rPr lang="hu-HU" sz="2000" dirty="0" smtClean="0"/>
              <a:t>fejlődnek. </a:t>
            </a:r>
            <a:endParaRPr lang="hu-HU" sz="2000" dirty="0"/>
          </a:p>
          <a:p>
            <a:pPr>
              <a:lnSpc>
                <a:spcPct val="150000"/>
              </a:lnSpc>
            </a:pPr>
            <a:r>
              <a:rPr lang="hu-HU" sz="2000" dirty="0"/>
              <a:t>A sajátos nevelési igényű gyerekek számára is hátrányosabb a hosszú </a:t>
            </a:r>
            <a:r>
              <a:rPr lang="hu-HU" sz="2000" dirty="0" smtClean="0"/>
              <a:t>szünet, nem kapnak fejlesztést.</a:t>
            </a:r>
            <a:endParaRPr lang="hu-HU" sz="2000" dirty="0"/>
          </a:p>
          <a:p>
            <a:pPr>
              <a:lnSpc>
                <a:spcPct val="150000"/>
              </a:lnSpc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237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rövidebb nyári szünet melletti érvek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06286"/>
            <a:ext cx="8915400" cy="5551714"/>
          </a:xfrm>
        </p:spPr>
        <p:txBody>
          <a:bodyPr/>
          <a:lstStyle/>
          <a:p>
            <a:r>
              <a:rPr lang="hu-HU" sz="2400" b="1" dirty="0" smtClean="0"/>
              <a:t>3. </a:t>
            </a:r>
            <a:r>
              <a:rPr lang="hu-HU" sz="2400" b="1" dirty="0"/>
              <a:t>Méltányosság, </a:t>
            </a:r>
            <a:r>
              <a:rPr lang="hu-HU" sz="2400" b="1" dirty="0" smtClean="0"/>
              <a:t>esélyegyenlőségi szempontok</a:t>
            </a:r>
            <a:endParaRPr lang="hu-HU" sz="2400" b="1" dirty="0"/>
          </a:p>
          <a:p>
            <a:pPr fontAlgn="base">
              <a:lnSpc>
                <a:spcPct val="150000"/>
              </a:lnSpc>
            </a:pPr>
            <a:r>
              <a:rPr lang="hu-HU" dirty="0"/>
              <a:t>A nyári szünet alatt a diákok átlagosan egy hónapnyi tananyagot felejtenek el, a hátrányos helyzetű diákok azonban akár negyedévnyi tudást is veszíthetnek. </a:t>
            </a:r>
          </a:p>
          <a:p>
            <a:pPr>
              <a:lnSpc>
                <a:spcPct val="150000"/>
              </a:lnSpc>
            </a:pPr>
            <a:r>
              <a:rPr lang="hu-HU" dirty="0"/>
              <a:t>A nyári szünet hatásáról Magyarországon nincsenek adatok, de joggal feltételezhetjük, hogy az egyenlőtlenségek </a:t>
            </a:r>
            <a:r>
              <a:rPr lang="hu-HU" dirty="0" smtClean="0"/>
              <a:t>nyáron </a:t>
            </a:r>
            <a:r>
              <a:rPr lang="hu-HU" dirty="0"/>
              <a:t>is újratermelődnek.</a:t>
            </a:r>
          </a:p>
          <a:p>
            <a:pPr>
              <a:lnSpc>
                <a:spcPct val="150000"/>
              </a:lnSpc>
            </a:pPr>
            <a:r>
              <a:rPr lang="hu-HU" dirty="0"/>
              <a:t>Az OECD, a nemzetközi és a hazai elemzések alapján a magyar köznevelési rendszernek vannak elmaradásai, </a:t>
            </a:r>
            <a:r>
              <a:rPr lang="hu-HU" dirty="0" smtClean="0"/>
              <a:t>és vannak feladatai</a:t>
            </a:r>
            <a:r>
              <a:rPr lang="hu-HU" dirty="0"/>
              <a:t>, hogy csökkentse a gyerekek családi hátteréből adódó különbségeit. És ez nemcsak </a:t>
            </a:r>
            <a:r>
              <a:rPr lang="hu-HU" dirty="0" smtClean="0"/>
              <a:t>a tanítási napokra</a:t>
            </a:r>
            <a:r>
              <a:rPr lang="hu-HU" dirty="0"/>
              <a:t>, hanem a nyári szünetre is vonatkozik.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03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A hosszabb nyári szünet melletti érvek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58537"/>
            <a:ext cx="8915400" cy="52643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900" dirty="0" smtClean="0"/>
              <a:t>Egy </a:t>
            </a:r>
            <a:r>
              <a:rPr lang="hu-HU" sz="1900" dirty="0"/>
              <a:t>hosszú évtizedekre visszanyúló </a:t>
            </a:r>
            <a:r>
              <a:rPr lang="hu-HU" sz="1900" b="1" dirty="0"/>
              <a:t>hagyományt változtatna </a:t>
            </a:r>
            <a:r>
              <a:rPr lang="hu-HU" sz="1900" dirty="0"/>
              <a:t>meg Magyarországon, ha rövidülne a vakáció.</a:t>
            </a:r>
            <a:r>
              <a:rPr lang="hu-HU" sz="1900" b="1" dirty="0"/>
              <a:t> </a:t>
            </a:r>
            <a:endParaRPr lang="hu-HU" sz="1900" dirty="0"/>
          </a:p>
          <a:p>
            <a:pPr>
              <a:lnSpc>
                <a:spcPct val="150000"/>
              </a:lnSpc>
            </a:pPr>
            <a:r>
              <a:rPr lang="hu-HU" sz="1900" b="1" dirty="0" smtClean="0"/>
              <a:t>Kánikulában </a:t>
            </a:r>
            <a:r>
              <a:rPr lang="hu-HU" sz="1900" dirty="0"/>
              <a:t>jóval nagyobb erőfeszítés eredményes munkát végezni. Ilyenkor nehéz </a:t>
            </a:r>
            <a:r>
              <a:rPr lang="hu-HU" sz="1900" dirty="0" smtClean="0"/>
              <a:t>tanulni/tanítani</a:t>
            </a:r>
            <a:r>
              <a:rPr lang="hu-HU" sz="1900" dirty="0"/>
              <a:t>, mert a </a:t>
            </a:r>
            <a:r>
              <a:rPr lang="hu-HU" sz="1900" dirty="0" smtClean="0"/>
              <a:t>diákok/tanárok </a:t>
            </a:r>
            <a:r>
              <a:rPr lang="hu-HU" sz="1900" dirty="0"/>
              <a:t>koncentrációja </a:t>
            </a:r>
            <a:r>
              <a:rPr lang="hu-HU" sz="1900" dirty="0" smtClean="0"/>
              <a:t>csökken. </a:t>
            </a:r>
          </a:p>
          <a:p>
            <a:pPr>
              <a:lnSpc>
                <a:spcPct val="150000"/>
              </a:lnSpc>
            </a:pPr>
            <a:r>
              <a:rPr lang="hu-HU" sz="1900" dirty="0" smtClean="0"/>
              <a:t>A </a:t>
            </a:r>
            <a:r>
              <a:rPr lang="hu-HU" sz="1900" dirty="0"/>
              <a:t>magyarországi iskolaépületek, </a:t>
            </a:r>
            <a:r>
              <a:rPr lang="hu-HU" sz="1900" b="1" dirty="0"/>
              <a:t>az infrastruktúra </a:t>
            </a:r>
            <a:r>
              <a:rPr lang="hu-HU" sz="1900" dirty="0"/>
              <a:t>nem teszik lehetővé, hogy az iskolák ideális körülményeket biztosítsanak a nyári melegben. A tantermek elviselhetetlenül </a:t>
            </a:r>
            <a:r>
              <a:rPr lang="hu-HU" sz="1900" dirty="0" smtClean="0"/>
              <a:t>melegek, </a:t>
            </a:r>
            <a:r>
              <a:rPr lang="hu-HU" sz="1900" dirty="0"/>
              <a:t>az iskolák udvara is </a:t>
            </a:r>
            <a:r>
              <a:rPr lang="hu-HU" sz="1900" dirty="0" smtClean="0"/>
              <a:t>felforrósodik.</a:t>
            </a:r>
          </a:p>
          <a:p>
            <a:pPr>
              <a:lnSpc>
                <a:spcPct val="150000"/>
              </a:lnSpc>
            </a:pPr>
            <a:r>
              <a:rPr lang="hu-HU" sz="1900" dirty="0" smtClean="0"/>
              <a:t>Az infrastruktúra miatt még hosszabb (13 hét) vakáció lenne indokolt.</a:t>
            </a:r>
            <a:endParaRPr lang="hu-HU" sz="19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59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A tanév rendje változtatásának indokoltsága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000" dirty="0" smtClean="0"/>
              <a:t>Nincs még döntés, szakmai vita zajlik.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Az EU legtöbb tagállamában a tanév lényegesen tagoltabb, mint Magyarországon.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Fontos, hogy egyenletesebb legyen az elosztás a szünetek között, így is csökkenthető a tanulói/tanári terhelés.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A tanév gyakoribb szünetekkel való tagolása segíti a tanulói/tanári regenerálódást, eredményesebbé válhat a munkavégzés.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5590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tanév rendje változtatásának indokoltsága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sz="2000" dirty="0" smtClean="0"/>
              <a:t>A tantervi szabályozás a tanév hosszához illeszkedik. Az új alaptanterv  bevezetésével változhat a tanév hossza.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Az új NAT-ban lehetnek olyan oktatási formák, amik értelemszerűen hosszabb tanévet eredményezhetnek, ha a tanév részévé válnak :</a:t>
            </a:r>
          </a:p>
          <a:p>
            <a:pPr lvl="1">
              <a:lnSpc>
                <a:spcPct val="150000"/>
              </a:lnSpc>
            </a:pPr>
            <a:r>
              <a:rPr lang="hu-HU" sz="1800" dirty="0" smtClean="0"/>
              <a:t>pl.: gyakoribb tematikus hetek, </a:t>
            </a:r>
          </a:p>
          <a:p>
            <a:pPr lvl="1">
              <a:lnSpc>
                <a:spcPct val="150000"/>
              </a:lnSpc>
            </a:pPr>
            <a:r>
              <a:rPr lang="hu-HU" sz="1800" dirty="0" smtClean="0"/>
              <a:t>pl.: a gyerekek tervezett és szervezett fejlesztése tantermen/tanórán kívül – ld. tematikus táborok,  Határtalanul-féle kirándulások, erdei iskola időtartama.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6683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182880"/>
            <a:ext cx="8911687" cy="1227909"/>
          </a:xfrm>
        </p:spPr>
        <p:txBody>
          <a:bodyPr/>
          <a:lstStyle/>
          <a:p>
            <a:r>
              <a:rPr lang="hu-HU" b="1" dirty="0"/>
              <a:t>A tanév rendje </a:t>
            </a:r>
            <a:r>
              <a:rPr lang="hu-HU" b="1" dirty="0" smtClean="0"/>
              <a:t>változtatásának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98171"/>
            <a:ext cx="8915400" cy="5029200"/>
          </a:xfrm>
        </p:spPr>
        <p:txBody>
          <a:bodyPr>
            <a:normAutofit lnSpcReduction="10000"/>
          </a:bodyPr>
          <a:lstStyle/>
          <a:p>
            <a:r>
              <a:rPr lang="hu-HU" sz="2600" b="1" dirty="0" smtClean="0"/>
              <a:t>A Nemzeti Táborozási Program is indukálhat változást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Átfogó</a:t>
            </a:r>
            <a:r>
              <a:rPr lang="hu-HU" dirty="0"/>
              <a:t>, országos kiterjesztésű, komplex iskolai közösségi program, amely </a:t>
            </a:r>
            <a:r>
              <a:rPr lang="hu-HU" dirty="0" smtClean="0"/>
              <a:t>konkrét nevelési-oktatási </a:t>
            </a:r>
            <a:r>
              <a:rPr lang="hu-HU" dirty="0"/>
              <a:t>tematikával rendelkezik, meghatározott időpontokban </a:t>
            </a:r>
            <a:r>
              <a:rPr lang="hu-HU" dirty="0" smtClean="0"/>
              <a:t>valósul meg</a:t>
            </a:r>
            <a:r>
              <a:rPr lang="hu-HU" dirty="0"/>
              <a:t>, a gyerekek osztályonként, közösségben táboroznak, tartalma a </a:t>
            </a:r>
            <a:r>
              <a:rPr lang="hu-HU" dirty="0" smtClean="0"/>
              <a:t> tananyaghoz illeszthető.</a:t>
            </a:r>
          </a:p>
          <a:p>
            <a:pPr>
              <a:lnSpc>
                <a:spcPct val="150000"/>
              </a:lnSpc>
            </a:pPr>
            <a:r>
              <a:rPr lang="hu-HU" dirty="0"/>
              <a:t>A </a:t>
            </a:r>
            <a:r>
              <a:rPr lang="hu-HU" dirty="0" err="1"/>
              <a:t>Nat-ban</a:t>
            </a:r>
            <a:r>
              <a:rPr lang="hu-HU" dirty="0"/>
              <a:t> megfogalmazott célokhoz, feladatokhoz igazodik</a:t>
            </a:r>
            <a:r>
              <a:rPr lang="hu-HU" dirty="0" smtClean="0"/>
              <a:t>. Iskolai </a:t>
            </a:r>
            <a:r>
              <a:rPr lang="hu-HU" dirty="0"/>
              <a:t>keretek között elsajátított ismeretek új kontextusban történő rögzítését</a:t>
            </a:r>
            <a:r>
              <a:rPr lang="hu-HU" dirty="0" smtClean="0"/>
              <a:t>, alkalmazását</a:t>
            </a:r>
            <a:r>
              <a:rPr lang="hu-HU" dirty="0"/>
              <a:t>, különböző műveltségterületi témák tanórán kívüli feldolgozását </a:t>
            </a:r>
            <a:r>
              <a:rPr lang="hu-HU" dirty="0" smtClean="0"/>
              <a:t>teszi lehetővé.</a:t>
            </a:r>
          </a:p>
          <a:p>
            <a:pPr marL="0" indent="0">
              <a:buNone/>
            </a:pPr>
            <a:r>
              <a:rPr lang="hu-HU" sz="1700" i="1" dirty="0" smtClean="0"/>
              <a:t>Forrás: </a:t>
            </a:r>
            <a:r>
              <a:rPr lang="hu-HU" sz="1700" i="1" dirty="0"/>
              <a:t>Emberi Erőforrások </a:t>
            </a:r>
            <a:r>
              <a:rPr lang="hu-HU" sz="1700" i="1" dirty="0" smtClean="0"/>
              <a:t>Minisztériuma A </a:t>
            </a:r>
            <a:r>
              <a:rPr lang="hu-HU" sz="1700" i="1" dirty="0"/>
              <a:t>Nemzeti alaptanterv koncepciója és más, </a:t>
            </a:r>
            <a:r>
              <a:rPr lang="hu-HU" sz="1700" i="1" dirty="0" smtClean="0"/>
              <a:t>az iskolarendszert </a:t>
            </a:r>
            <a:r>
              <a:rPr lang="hu-HU" sz="1700" i="1" dirty="0"/>
              <a:t>érintő strukturális </a:t>
            </a:r>
            <a:r>
              <a:rPr lang="hu-HU" sz="1700" i="1" dirty="0" smtClean="0"/>
              <a:t>kérdések,  </a:t>
            </a:r>
            <a:r>
              <a:rPr lang="hu-HU" sz="1700" i="1" dirty="0"/>
              <a:t>Köznevelési Kerekasztal 2017.03.07</a:t>
            </a:r>
            <a:r>
              <a:rPr lang="hu-HU" sz="1700" i="1" dirty="0" smtClean="0"/>
              <a:t>. ülésének diasora</a:t>
            </a:r>
            <a:endParaRPr lang="hu-HU" sz="1700" i="1" dirty="0"/>
          </a:p>
          <a:p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6530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tanév rendje változtatásának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68434"/>
            <a:ext cx="8915400" cy="4532812"/>
          </a:xfrm>
        </p:spPr>
        <p:txBody>
          <a:bodyPr>
            <a:normAutofit fontScale="92500" lnSpcReduction="20000"/>
          </a:bodyPr>
          <a:lstStyle/>
          <a:p>
            <a:r>
              <a:rPr lang="hu-HU" sz="2800" b="1" dirty="0" smtClean="0"/>
              <a:t>Nemzeti Táborozási Program</a:t>
            </a:r>
          </a:p>
          <a:p>
            <a:pPr>
              <a:lnSpc>
                <a:spcPct val="150000"/>
              </a:lnSpc>
            </a:pPr>
            <a:r>
              <a:rPr lang="hu-HU" sz="1900" dirty="0" smtClean="0"/>
              <a:t>Az </a:t>
            </a:r>
            <a:r>
              <a:rPr lang="hu-HU" sz="1900" dirty="0"/>
              <a:t>iskolai nevelési-oktatási folyamathoz kapcsolódó, a formális tanítási </a:t>
            </a:r>
            <a:r>
              <a:rPr lang="hu-HU" sz="1900" dirty="0" smtClean="0"/>
              <a:t>időszakon kívüli </a:t>
            </a:r>
            <a:r>
              <a:rPr lang="hu-HU" sz="1900" dirty="0"/>
              <a:t>időben megvalósuló szabadidő és értékközvetítő programokat </a:t>
            </a:r>
            <a:r>
              <a:rPr lang="hu-HU" sz="1900" dirty="0" smtClean="0"/>
              <a:t>biztosít.</a:t>
            </a:r>
            <a:endParaRPr lang="hu-HU" sz="1900" dirty="0"/>
          </a:p>
          <a:p>
            <a:pPr>
              <a:lnSpc>
                <a:spcPct val="150000"/>
              </a:lnSpc>
            </a:pPr>
            <a:r>
              <a:rPr lang="hu-HU" sz="1900" dirty="0" smtClean="0"/>
              <a:t>Hozzájárul </a:t>
            </a:r>
            <a:r>
              <a:rPr lang="hu-HU" sz="1900" dirty="0"/>
              <a:t>a köznevelés modernizációjához</a:t>
            </a:r>
            <a:r>
              <a:rPr lang="hu-HU" sz="19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hu-HU" sz="1900" dirty="0" smtClean="0"/>
              <a:t>Támogatja </a:t>
            </a:r>
            <a:r>
              <a:rPr lang="hu-HU" sz="1900" dirty="0"/>
              <a:t>a családokat a szülők terheinek csökkentése </a:t>
            </a:r>
            <a:r>
              <a:rPr lang="hu-HU" sz="1900" dirty="0" smtClean="0"/>
              <a:t>által.</a:t>
            </a:r>
          </a:p>
          <a:p>
            <a:pPr>
              <a:lnSpc>
                <a:spcPct val="150000"/>
              </a:lnSpc>
            </a:pPr>
            <a:r>
              <a:rPr lang="hu-HU" sz="1900" dirty="0" smtClean="0"/>
              <a:t>A </a:t>
            </a:r>
            <a:r>
              <a:rPr lang="hu-HU" sz="1900" dirty="0"/>
              <a:t>szociális hátrányokat közvetlenül kompenzálja</a:t>
            </a:r>
            <a:r>
              <a:rPr lang="hu-HU" sz="1900" dirty="0" smtClean="0"/>
              <a:t>.</a:t>
            </a:r>
          </a:p>
          <a:p>
            <a:pPr marL="0" indent="0">
              <a:buNone/>
            </a:pPr>
            <a:r>
              <a:rPr lang="hu-HU" i="1" dirty="0"/>
              <a:t>Forrás: Emberi Erőforrások Minisztériuma A Nemzeti alaptanterv koncepciója és más, az iskolarendszert érintő strukturális kérdések,  Köznevelési Kerekasztal 2017.03.07. ülésének diasora</a:t>
            </a:r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009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tanév rendje változtatásának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998617"/>
            <a:ext cx="8915400" cy="4702629"/>
          </a:xfrm>
        </p:spPr>
        <p:txBody>
          <a:bodyPr>
            <a:normAutofit/>
          </a:bodyPr>
          <a:lstStyle/>
          <a:p>
            <a:r>
              <a:rPr lang="hu-HU" sz="2400" b="1" dirty="0"/>
              <a:t>Nemzeti Táborozási Program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Hozzájárul </a:t>
            </a:r>
            <a:r>
              <a:rPr lang="hu-HU" dirty="0"/>
              <a:t>a tanév rendjének átalakításához:</a:t>
            </a:r>
            <a:br>
              <a:rPr lang="hu-HU" dirty="0"/>
            </a:br>
            <a:r>
              <a:rPr lang="hu-HU" dirty="0"/>
              <a:t>• a tanítási időszak meghosszabbításával (június 2. felében);</a:t>
            </a:r>
            <a:br>
              <a:rPr lang="hu-HU" dirty="0"/>
            </a:br>
            <a:r>
              <a:rPr lang="hu-HU" dirty="0"/>
              <a:t>• a tanítási szünetek minőségi </a:t>
            </a:r>
            <a:r>
              <a:rPr lang="hu-HU" dirty="0" smtClean="0"/>
              <a:t>kihasználásához.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 smtClean="0"/>
              <a:t>A 2-5 </a:t>
            </a:r>
            <a:r>
              <a:rPr lang="hu-HU" dirty="0"/>
              <a:t>napos, iskolai szervezésű </a:t>
            </a:r>
            <a:r>
              <a:rPr lang="hu-HU" b="1" dirty="0"/>
              <a:t>tematikus </a:t>
            </a:r>
            <a:r>
              <a:rPr lang="hu-HU" b="1" dirty="0" smtClean="0"/>
              <a:t>napközis </a:t>
            </a:r>
            <a:r>
              <a:rPr lang="hu-HU" b="1" dirty="0"/>
              <a:t>táborok</a:t>
            </a:r>
            <a:r>
              <a:rPr lang="hu-HU" dirty="0"/>
              <a:t> jellemzői:</a:t>
            </a:r>
            <a:br>
              <a:rPr lang="hu-HU" dirty="0"/>
            </a:br>
            <a:r>
              <a:rPr lang="hu-HU" dirty="0"/>
              <a:t>• tantárgy-kiegészítő programok iskolán belül és iskolán kívüli helyszíneken;</a:t>
            </a:r>
            <a:br>
              <a:rPr lang="hu-HU" dirty="0"/>
            </a:br>
            <a:r>
              <a:rPr lang="hu-HU" dirty="0"/>
              <a:t>• témakör, tantárgyakhoz kapcsolódó tematika intenzív </a:t>
            </a:r>
            <a:r>
              <a:rPr lang="hu-HU" dirty="0" smtClean="0"/>
              <a:t>feldolgozása 	</a:t>
            </a:r>
            <a:r>
              <a:rPr lang="hu-HU" dirty="0" err="1" smtClean="0"/>
              <a:t>epochális</a:t>
            </a:r>
            <a:r>
              <a:rPr lang="hu-HU" dirty="0" smtClean="0"/>
              <a:t> jelleggel.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Forrás: Emberi Erőforrások Minisztériuma A Nemzeti alaptanterv koncepciója és más, az iskolarendszert érintő strukturális kérdések,  Köznevelési Kerekasztal 2017.03.07. ülésének diasora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60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21228"/>
            <a:ext cx="8915400" cy="4997138"/>
          </a:xfrm>
        </p:spPr>
        <p:txBody>
          <a:bodyPr>
            <a:normAutofit fontScale="25000" lnSpcReduction="20000"/>
          </a:bodyPr>
          <a:lstStyle/>
          <a:p>
            <a:pPr fontAlgn="base">
              <a:lnSpc>
                <a:spcPct val="107000"/>
              </a:lnSpc>
              <a:spcAft>
                <a:spcPts val="1650"/>
              </a:spcAft>
            </a:pPr>
            <a:r>
              <a:rPr lang="hu-HU" sz="96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2016/17-es tanév rendje </a:t>
            </a:r>
            <a:r>
              <a:rPr lang="hu-HU" sz="9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Európában az alap-és középfokú oktatásban</a:t>
            </a:r>
            <a:endParaRPr lang="hu-HU" sz="9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650"/>
              </a:spcAft>
            </a:pPr>
            <a:r>
              <a:rPr lang="hu-HU" sz="8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 összehasonlítás főbb szempontjai:</a:t>
            </a:r>
            <a:endParaRPr lang="hu-HU" sz="8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7200" dirty="0">
                <a:ea typeface="Calibri" panose="020F0502020204030204" pitchFamily="34" charset="0"/>
                <a:cs typeface="Times New Roman" panose="02020603050405020304" pitchFamily="18" charset="0"/>
              </a:rPr>
              <a:t>Mikor kezdődik a tanév?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7200" dirty="0">
                <a:ea typeface="Calibri" panose="020F0502020204030204" pitchFamily="34" charset="0"/>
                <a:cs typeface="Times New Roman" panose="02020603050405020304" pitchFamily="18" charset="0"/>
              </a:rPr>
              <a:t>A szünetek száma, időbeni </a:t>
            </a:r>
            <a:r>
              <a:rPr lang="hu-HU" sz="7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megoszlása</a:t>
            </a:r>
            <a:endParaRPr lang="hu-HU" sz="7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7200" dirty="0">
                <a:ea typeface="Calibri" panose="020F0502020204030204" pitchFamily="34" charset="0"/>
                <a:cs typeface="Times New Roman" panose="02020603050405020304" pitchFamily="18" charset="0"/>
              </a:rPr>
              <a:t>Központi vagy helyi szintű a szabályozás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7200" dirty="0">
                <a:ea typeface="Calibri" panose="020F0502020204030204" pitchFamily="34" charset="0"/>
                <a:cs typeface="Times New Roman" panose="02020603050405020304" pitchFamily="18" charset="0"/>
              </a:rPr>
              <a:t>A nyári szünetek hossza Európában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7200" dirty="0">
                <a:ea typeface="Calibri" panose="020F0502020204030204" pitchFamily="34" charset="0"/>
                <a:cs typeface="Times New Roman" panose="02020603050405020304" pitchFamily="18" charset="0"/>
              </a:rPr>
              <a:t>A tanítási napok száma Európában</a:t>
            </a:r>
          </a:p>
          <a:p>
            <a:pPr fontAlgn="base">
              <a:lnSpc>
                <a:spcPct val="107000"/>
              </a:lnSpc>
              <a:spcAft>
                <a:spcPts val="1650"/>
              </a:spcAft>
            </a:pPr>
            <a:r>
              <a:rPr lang="hu-HU" sz="6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felhasznált adatok és ábrák </a:t>
            </a:r>
            <a:r>
              <a:rPr lang="hu-HU" sz="6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forrása: </a:t>
            </a:r>
            <a:r>
              <a:rPr lang="hu-HU" sz="6400" dirty="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European </a:t>
            </a:r>
            <a:r>
              <a:rPr lang="hu-HU" sz="6400" dirty="0" err="1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Commission</a:t>
            </a:r>
            <a:r>
              <a:rPr lang="hu-HU" sz="6400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/EACEA/Eurydice, 2016. </a:t>
            </a:r>
            <a:r>
              <a:rPr lang="hu-HU" sz="6400" i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hu-HU" sz="6400" i="1" dirty="0" err="1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r>
              <a:rPr lang="hu-HU" sz="6400" i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6400" i="1" dirty="0" err="1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hu-HU" sz="6400" i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Time in Europe. </a:t>
            </a:r>
            <a:r>
              <a:rPr lang="hu-HU" sz="6400" i="1" dirty="0" err="1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Primary</a:t>
            </a:r>
            <a:r>
              <a:rPr lang="hu-HU" sz="6400" i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General </a:t>
            </a:r>
            <a:r>
              <a:rPr lang="hu-HU" sz="6400" i="1" dirty="0" err="1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r>
              <a:rPr lang="hu-HU" sz="6400" i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Education – 2016/17</a:t>
            </a:r>
            <a:r>
              <a:rPr lang="hu-HU" sz="6400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6400" dirty="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Eurydice </a:t>
            </a:r>
            <a:r>
              <a:rPr lang="hu-HU" sz="6400" dirty="0" err="1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Facts</a:t>
            </a:r>
            <a:r>
              <a:rPr lang="hu-HU" sz="6400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6400" dirty="0" err="1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Figures</a:t>
            </a:r>
            <a:r>
              <a:rPr lang="hu-HU" sz="6400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Luxembourg: </a:t>
            </a:r>
            <a:r>
              <a:rPr lang="hu-HU" sz="6400" dirty="0" err="1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Publications</a:t>
            </a:r>
            <a:r>
              <a:rPr lang="hu-HU" sz="6400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Office of </a:t>
            </a:r>
            <a:r>
              <a:rPr lang="hu-HU" sz="6400" dirty="0" err="1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6400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European Union.</a:t>
            </a:r>
            <a:endParaRPr lang="hu-HU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42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tanév rendje változtatásának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169229"/>
          </a:xfrm>
        </p:spPr>
        <p:txBody>
          <a:bodyPr>
            <a:normAutofit fontScale="92500" lnSpcReduction="20000"/>
          </a:bodyPr>
          <a:lstStyle/>
          <a:p>
            <a:r>
              <a:rPr lang="hu-HU" sz="2400" b="1" dirty="0"/>
              <a:t>Nemzeti Táborozási Program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Az </a:t>
            </a:r>
            <a:r>
              <a:rPr lang="hu-HU" sz="2000" dirty="0"/>
              <a:t>5 éjszakás, külső helyszíneken szervezhető </a:t>
            </a:r>
            <a:r>
              <a:rPr lang="hu-HU" sz="2000" b="1" dirty="0"/>
              <a:t>tematikus bentlakásos táborok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>jellemzői:</a:t>
            </a:r>
            <a:br>
              <a:rPr lang="hu-HU" sz="2000" dirty="0"/>
            </a:br>
            <a:r>
              <a:rPr lang="hu-HU" sz="2000" dirty="0"/>
              <a:t>• álló- vagy vándortáborok;</a:t>
            </a:r>
            <a:br>
              <a:rPr lang="hu-HU" sz="2000" dirty="0"/>
            </a:br>
            <a:r>
              <a:rPr lang="hu-HU" sz="2000" dirty="0"/>
              <a:t>• </a:t>
            </a:r>
            <a:r>
              <a:rPr lang="hu-HU" sz="2000" dirty="0" smtClean="0"/>
              <a:t>tantárgyi </a:t>
            </a:r>
            <a:r>
              <a:rPr lang="hu-HU" sz="2000" dirty="0"/>
              <a:t>témakör vagy tematika feldolgozása informális és nem formális</a:t>
            </a:r>
            <a:br>
              <a:rPr lang="hu-HU" sz="2000" dirty="0"/>
            </a:br>
            <a:r>
              <a:rPr lang="hu-HU" sz="2000" dirty="0"/>
              <a:t>módszerekkel.</a:t>
            </a:r>
          </a:p>
          <a:p>
            <a:pPr marL="0" indent="0">
              <a:buNone/>
            </a:pPr>
            <a:r>
              <a:rPr lang="hu-HU" i="1" dirty="0"/>
              <a:t>Forrás: Emberi Erőforrások Minisztériuma A Nemzeti alaptanterv koncepciója és más, az iskolarendszert érintő strukturális kérdések,  Köznevelési Kerekasztal 2017.03.07. ülésének diasora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47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tanév rendje változtatásának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89611"/>
            <a:ext cx="8915400" cy="4911635"/>
          </a:xfrm>
        </p:spPr>
        <p:txBody>
          <a:bodyPr/>
          <a:lstStyle/>
          <a:p>
            <a:r>
              <a:rPr lang="hu-HU" sz="2400" b="1" dirty="0" smtClean="0"/>
              <a:t>Jó-e a jelenlegi szabályozás?</a:t>
            </a:r>
          </a:p>
          <a:p>
            <a:r>
              <a:rPr lang="hu-HU" sz="2000" dirty="0" smtClean="0"/>
              <a:t>A 2011.évi törvény a nemzeti köznevelésről rögzíti a tanév kezdő és záró napját, a nyári szünet min. hosszát és a szünetek számát </a:t>
            </a:r>
          </a:p>
          <a:p>
            <a:pPr lvl="1"/>
            <a:r>
              <a:rPr lang="hu-HU" sz="1800" dirty="0" smtClean="0"/>
              <a:t>tanítási </a:t>
            </a:r>
            <a:r>
              <a:rPr lang="hu-HU" sz="1800" dirty="0"/>
              <a:t>év: ha e törvény másként nem rendelkezik, az iskolában minden év szeptemberének első munkanapjától a következő év június 16-át megelőző utolsó munkanapjáig tartó szorgalmi </a:t>
            </a:r>
            <a:r>
              <a:rPr lang="hu-HU" sz="1800" dirty="0" smtClean="0"/>
              <a:t>időszak (4.§ 31.pont)</a:t>
            </a:r>
          </a:p>
          <a:p>
            <a:pPr lvl="1"/>
            <a:r>
              <a:rPr lang="hu-HU" sz="1800" dirty="0" smtClean="0"/>
              <a:t>30.§(1) …a </a:t>
            </a:r>
            <a:r>
              <a:rPr lang="hu-HU" sz="1800" dirty="0"/>
              <a:t>tanítási év utolsó napját követően pedig legalább hatvan - szakképző iskolában legalább harminc - összefüggő napból álló nyári szünetet kell biztosítani.</a:t>
            </a:r>
          </a:p>
          <a:p>
            <a:pPr lvl="1"/>
            <a:r>
              <a:rPr lang="hu-HU" sz="1800" dirty="0"/>
              <a:t>30§ (4) A tanulónak - a tanév rendjében meghatározottak szerint - a tanítási évben legalább három alkalommal, legkevesebb hat összefüggő napból álló tanítási szünetet kell biztosítani.</a:t>
            </a:r>
          </a:p>
          <a:p>
            <a:pPr lvl="1"/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2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tanév rendje változtatásának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63486"/>
            <a:ext cx="8915400" cy="48724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/>
              <a:t>Jó-e a jelenlegi szabályozás?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Nkt</a:t>
            </a:r>
            <a:r>
              <a:rPr lang="hu-HU" dirty="0" smtClean="0"/>
              <a:t>. 27.§ </a:t>
            </a:r>
            <a:r>
              <a:rPr lang="hu-HU" dirty="0"/>
              <a:t>(3) a tanítási év rendjét az oktatásért felelős miniszter rendeletben állapítja meg. </a:t>
            </a:r>
            <a:r>
              <a:rPr lang="hu-HU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Nkt</a:t>
            </a:r>
            <a:r>
              <a:rPr lang="hu-HU" dirty="0" smtClean="0"/>
              <a:t>. módosításával az </a:t>
            </a:r>
            <a:r>
              <a:rPr lang="hu-HU" dirty="0"/>
              <a:t>emberi erőforrások minisztere rendeletben </a:t>
            </a:r>
            <a:r>
              <a:rPr lang="hu-HU" dirty="0" smtClean="0"/>
              <a:t>szabályozhatná </a:t>
            </a:r>
            <a:r>
              <a:rPr lang="hu-HU" dirty="0"/>
              <a:t>a tanév kezdő és záró </a:t>
            </a:r>
            <a:r>
              <a:rPr lang="hu-HU" dirty="0" smtClean="0"/>
              <a:t>napját, </a:t>
            </a:r>
            <a:r>
              <a:rPr lang="hu-HU" dirty="0"/>
              <a:t>a tanítási napok számát, a tanítási szünetek </a:t>
            </a:r>
            <a:r>
              <a:rPr lang="hu-HU" dirty="0" smtClean="0"/>
              <a:t>számát, azok konkrét időtartamát, és a tanítási év rendjével kapcsolatos valamennyi fontos, jelenleg is miniszteri rendeletben meghatározott időpontot (érettségi, felvételi, mérések stb.).</a:t>
            </a:r>
          </a:p>
          <a:p>
            <a:pPr>
              <a:lnSpc>
                <a:spcPct val="150000"/>
              </a:lnSpc>
            </a:pPr>
            <a:r>
              <a:rPr lang="hu-HU" b="1" dirty="0"/>
              <a:t>A törvénynél alacsonyabb </a:t>
            </a:r>
            <a:r>
              <a:rPr lang="hu-HU" b="1" dirty="0" smtClean="0"/>
              <a:t>szintű, </a:t>
            </a:r>
            <a:r>
              <a:rPr lang="hu-HU" b="1" dirty="0"/>
              <a:t>„rugalmasabb” </a:t>
            </a:r>
            <a:r>
              <a:rPr lang="hu-HU" b="1" dirty="0" smtClean="0"/>
              <a:t>jogforrás – rendeleti szabályozás lehetőségének mérlegelése</a:t>
            </a:r>
            <a:endParaRPr lang="hu-HU" b="1" dirty="0"/>
          </a:p>
          <a:p>
            <a:pPr>
              <a:lnSpc>
                <a:spcPct val="150000"/>
              </a:lnSpc>
            </a:pPr>
            <a:endParaRPr lang="hu-HU" dirty="0"/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35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tanév rendje változtatásának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78679"/>
          </a:xfrm>
        </p:spPr>
        <p:txBody>
          <a:bodyPr/>
          <a:lstStyle/>
          <a:p>
            <a:r>
              <a:rPr lang="hu-HU" sz="2400" b="1" dirty="0"/>
              <a:t>Jó-e a jelenlegi szabályozás</a:t>
            </a:r>
            <a:r>
              <a:rPr lang="hu-HU" sz="24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Szinte </a:t>
            </a:r>
            <a:r>
              <a:rPr lang="hu-HU" sz="2000" b="1" dirty="0" smtClean="0"/>
              <a:t>azonos a tanítási napok száma az alapfokú (180) és a középfokú (178-179) oktatásban.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</a:t>
            </a:r>
            <a:r>
              <a:rPr lang="hu-HU" dirty="0"/>
              <a:t>Miniszter rendelkezése alapján </a:t>
            </a:r>
            <a:r>
              <a:rPr lang="hu-HU" b="1" dirty="0"/>
              <a:t>a nevelőtestület dönt </a:t>
            </a:r>
            <a:r>
              <a:rPr lang="hu-HU" b="1" dirty="0" smtClean="0"/>
              <a:t>6-7-8 </a:t>
            </a:r>
            <a:r>
              <a:rPr lang="hu-HU" b="1" dirty="0"/>
              <a:t>tanítás nélküli munkanap programjáról</a:t>
            </a:r>
            <a:r>
              <a:rPr lang="hu-HU" b="1" dirty="0" smtClean="0"/>
              <a:t>.</a:t>
            </a:r>
          </a:p>
          <a:p>
            <a:pPr fontAlgn="base">
              <a:lnSpc>
                <a:spcPct val="150000"/>
              </a:lnSpc>
            </a:pPr>
            <a:r>
              <a:rPr lang="hu-HU" b="1" dirty="0" smtClean="0"/>
              <a:t>Témahetek száma, gyakorisága, egyenletlen elosztása</a:t>
            </a:r>
          </a:p>
          <a:p>
            <a:pPr lvl="1" fontAlgn="base">
              <a:lnSpc>
                <a:spcPct val="150000"/>
              </a:lnSpc>
            </a:pPr>
            <a:r>
              <a:rPr lang="hu-HU" dirty="0" smtClean="0"/>
              <a:t>Pénzügyi </a:t>
            </a:r>
            <a:r>
              <a:rPr lang="hu-HU" dirty="0"/>
              <a:t>és vállalkozói témahét 2018. március 5. és 2018. március 9. között, a digitális témahét 2018. április 9. és 2018. április 13. között, a fenntarthatósági témahét 2018. április 23. és 2018. április 27. között lesz.</a:t>
            </a:r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52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tanév rendje változtatásának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13366"/>
          </a:xfrm>
        </p:spPr>
        <p:txBody>
          <a:bodyPr>
            <a:normAutofit fontScale="92500" lnSpcReduction="10000"/>
          </a:bodyPr>
          <a:lstStyle/>
          <a:p>
            <a:r>
              <a:rPr lang="hu-HU" sz="2600" b="1" dirty="0" smtClean="0"/>
              <a:t>Megválaszolandó kérdések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Mikor kezdődjön a tanév (aug. utolsó hete, 09.01.) 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Mikor </a:t>
            </a:r>
            <a:r>
              <a:rPr lang="hu-HU" sz="2000" dirty="0" err="1" smtClean="0"/>
              <a:t>végződjön</a:t>
            </a:r>
            <a:r>
              <a:rPr lang="hu-HU" sz="2000" dirty="0" smtClean="0"/>
              <a:t> a tanév (jún. közepe, vége, júl. eleje)?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Hány tanítási nap legyen (180-190, hány tanítás nélküli munkanap)?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Hány szünet legyen (őszi, karácsonyi, téli, tavaszi, nyári)?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Milyen időtartamúak legyenek a szünetek?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Hogyan lehetne a témaheteket a tanév során egyenletesebben elosztani?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Nemzeti táborozási program a tanév része legyen-e?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8550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tanév rendje változtatásának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76549"/>
            <a:ext cx="8915400" cy="4846319"/>
          </a:xfrm>
        </p:spPr>
        <p:txBody>
          <a:bodyPr>
            <a:normAutofit/>
          </a:bodyPr>
          <a:lstStyle/>
          <a:p>
            <a:r>
              <a:rPr lang="hu-HU" sz="2400" b="1" dirty="0"/>
              <a:t>Megválaszolandó kérdések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Középiskolákban jó-e az eddigi szabályozás (tanév vége, kezdete)? A középfokú oktatásra vonatkozó tanév rendje legyen eltérő?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Június közepétől június végéig érettségi, szakmai vizsgák zajlanak. Szükséges-e ezen változtatni?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középiskolások a hosszú vakációt is képesek tartalmasan eltölteni: munkát vállalnak, nyelvet tanulnak, sportolnak, animátorok a táborokban, szakmai gyakorlaton vesznek részt, </a:t>
            </a:r>
            <a:r>
              <a:rPr lang="hu-HU" dirty="0" err="1" smtClean="0"/>
              <a:t>fesztiváloznak</a:t>
            </a:r>
            <a:r>
              <a:rPr lang="hu-HU" dirty="0" smtClean="0"/>
              <a:t> stb.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Az ő esetükben irreleváns a szülők szabadsága, nincs már szükségük szigorú értelemben vett gyermekfelügyeletre.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467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1265" name="Kép 2" descr="Képtalálat a következőre: „kánikulai képek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309" y="0"/>
            <a:ext cx="8059782" cy="54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76549" y="5577324"/>
            <a:ext cx="97579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Köszönöm szépen a megtisztelő figyelmet.</a:t>
            </a:r>
            <a:endParaRPr kumimoji="0" lang="hu-HU" altLang="hu-H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430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280160"/>
            <a:ext cx="8915400" cy="4631062"/>
          </a:xfrm>
        </p:spPr>
        <p:txBody>
          <a:bodyPr>
            <a:normAutofit/>
          </a:bodyPr>
          <a:lstStyle/>
          <a:p>
            <a:r>
              <a:rPr lang="hu-HU" sz="2400" b="1" dirty="0"/>
              <a:t>Mikor kezdődik a tanév?</a:t>
            </a:r>
            <a:endParaRPr lang="hu-HU" sz="2400" dirty="0"/>
          </a:p>
          <a:p>
            <a:r>
              <a:rPr lang="hu-HU" b="1" dirty="0"/>
              <a:t>11 országban/régióban augusztus 1. és 31. között</a:t>
            </a:r>
            <a:r>
              <a:rPr lang="hu-HU" dirty="0"/>
              <a:t> (</a:t>
            </a:r>
            <a:r>
              <a:rPr lang="hu-HU" dirty="0" err="1"/>
              <a:t>pl</a:t>
            </a:r>
            <a:r>
              <a:rPr lang="hu-HU" dirty="0"/>
              <a:t>: Svédország aug. közepe, Finnország 08.10-18., Norvégia 08.17-22., Dánia 08.10, Svájc 08.08-29., Hollandia 08.22-09.05, Anglia 08.25-09.07., Skócia aug. közepe, Németországban aug. 1. és szept. 13. között)</a:t>
            </a:r>
          </a:p>
          <a:p>
            <a:r>
              <a:rPr lang="hu-HU" b="1" dirty="0"/>
              <a:t>16 országban/régióban szeptember 1.</a:t>
            </a:r>
            <a:r>
              <a:rPr lang="hu-HU" dirty="0"/>
              <a:t> (</a:t>
            </a:r>
            <a:r>
              <a:rPr lang="hu-HU" dirty="0" err="1"/>
              <a:t>pl</a:t>
            </a:r>
            <a:r>
              <a:rPr lang="hu-HU" dirty="0"/>
              <a:t>: Belgium, Szlovénia, Bosznia-Hercegovina, Szerbia, Észtország, Lettország, Litvánia, Csehország, Franciaország, Lengyelország, Magyarország)</a:t>
            </a:r>
          </a:p>
          <a:p>
            <a:r>
              <a:rPr lang="hu-HU" b="1" dirty="0"/>
              <a:t>4 országban/régióban szeptember első </a:t>
            </a:r>
            <a:r>
              <a:rPr lang="hu-HU" b="1" dirty="0" smtClean="0"/>
              <a:t>hetében</a:t>
            </a:r>
            <a:r>
              <a:rPr lang="hu-HU" dirty="0" smtClean="0"/>
              <a:t> </a:t>
            </a:r>
            <a:r>
              <a:rPr lang="hu-HU" dirty="0"/>
              <a:t>(Horvátország 09.05., Írország, Szlovákia 09.05., Ausztria 09.05-12)</a:t>
            </a:r>
          </a:p>
          <a:p>
            <a:r>
              <a:rPr lang="hu-HU" b="1" dirty="0"/>
              <a:t>9 országban/régióban szeptember </a:t>
            </a:r>
            <a:r>
              <a:rPr lang="hu-HU" b="1" dirty="0" smtClean="0"/>
              <a:t>közepén</a:t>
            </a:r>
            <a:r>
              <a:rPr lang="hu-HU" dirty="0" smtClean="0"/>
              <a:t> </a:t>
            </a:r>
            <a:r>
              <a:rPr lang="hu-HU" dirty="0"/>
              <a:t>(Olaszország 09.05-12., Spanyolország 09.05-13, Bulgária 09.15., Ciprus 09.12., Görögország 09.12., Portugália 09.09-15., Törökország 09.12-19, Románia 09.12., Luxemburg 09.15., </a:t>
            </a:r>
            <a:r>
              <a:rPr lang="hu-HU" dirty="0">
                <a:sym typeface="Wingdings" panose="05000000000000000000" pitchFamily="2" charset="2"/>
              </a:rPr>
              <a:t></a:t>
            </a:r>
            <a:r>
              <a:rPr lang="hu-HU" dirty="0"/>
              <a:t> Málta 09.26.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85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71353"/>
            <a:ext cx="8915400" cy="4439869"/>
          </a:xfrm>
        </p:spPr>
        <p:txBody>
          <a:bodyPr>
            <a:normAutofit fontScale="85000" lnSpcReduction="20000"/>
          </a:bodyPr>
          <a:lstStyle/>
          <a:p>
            <a:r>
              <a:rPr lang="hu-HU" sz="3400" b="1" dirty="0"/>
              <a:t>A szünetek száma, időbeni megoszlása</a:t>
            </a:r>
            <a:endParaRPr lang="hu-HU" sz="3400" dirty="0"/>
          </a:p>
          <a:p>
            <a:pPr marL="0" indent="0">
              <a:lnSpc>
                <a:spcPct val="150000"/>
              </a:lnSpc>
              <a:buNone/>
            </a:pPr>
            <a:r>
              <a:rPr lang="hu-HU" sz="2400" dirty="0"/>
              <a:t>A nyári szüneten kívül az európai országokban még 4 egyéb iskolai szünet ismeretes: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</a:t>
            </a:r>
            <a:r>
              <a:rPr lang="hu-HU" sz="2400" dirty="0" smtClean="0"/>
              <a:t>az </a:t>
            </a:r>
            <a:r>
              <a:rPr lang="hu-HU" sz="2400" dirty="0"/>
              <a:t>őszi szünet, </a:t>
            </a:r>
            <a:endParaRPr lang="hu-HU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a </a:t>
            </a:r>
            <a:r>
              <a:rPr lang="hu-HU" sz="2400" dirty="0"/>
              <a:t>karácsonyi/újévi szünet, </a:t>
            </a:r>
            <a:endParaRPr lang="hu-HU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a </a:t>
            </a:r>
            <a:r>
              <a:rPr lang="hu-HU" sz="2400" dirty="0"/>
              <a:t>téli/karneváli szünet, </a:t>
            </a:r>
            <a:endParaRPr lang="hu-HU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a </a:t>
            </a:r>
            <a:r>
              <a:rPr lang="hu-HU" sz="2400" dirty="0"/>
              <a:t>tavaszi/húsvéti szünet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2400" dirty="0" smtClean="0"/>
              <a:t>Ezeken </a:t>
            </a:r>
            <a:r>
              <a:rPr lang="hu-HU" sz="2400" dirty="0"/>
              <a:t>kívül még minden országban vannak az állami vagy vallási ünnepekhez köthető munkaszüneti </a:t>
            </a:r>
            <a:r>
              <a:rPr lang="hu-HU" sz="2400" dirty="0" smtClean="0"/>
              <a:t>napok.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520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3326"/>
          </a:xfrm>
        </p:spPr>
        <p:txBody>
          <a:bodyPr/>
          <a:lstStyle/>
          <a:p>
            <a:r>
              <a:rPr lang="hu-HU" sz="2400" b="1" dirty="0"/>
              <a:t>Őszi </a:t>
            </a:r>
            <a:r>
              <a:rPr lang="hu-HU" sz="2400" b="1" dirty="0" smtClean="0"/>
              <a:t>szünet</a:t>
            </a:r>
          </a:p>
          <a:p>
            <a:endParaRPr lang="hu-HU" sz="2400" b="1" dirty="0" smtClean="0"/>
          </a:p>
          <a:p>
            <a:r>
              <a:rPr lang="hu-HU" sz="2000" dirty="0" smtClean="0"/>
              <a:t>17 </a:t>
            </a:r>
            <a:r>
              <a:rPr lang="hu-HU" sz="2000" dirty="0"/>
              <a:t>országban/régióban egy hétig tart. </a:t>
            </a:r>
            <a:endParaRPr lang="hu-HU" sz="2000" dirty="0" smtClean="0"/>
          </a:p>
          <a:p>
            <a:r>
              <a:rPr lang="hu-HU" sz="2000" dirty="0" smtClean="0"/>
              <a:t>Másutt </a:t>
            </a:r>
            <a:r>
              <a:rPr lang="hu-HU" sz="2000" dirty="0"/>
              <a:t>2 nap (Csehország) és 3 hét (Svájc) között váltakozik.  </a:t>
            </a:r>
            <a:endParaRPr lang="hu-HU" sz="2000" dirty="0" smtClean="0"/>
          </a:p>
          <a:p>
            <a:pPr>
              <a:lnSpc>
                <a:spcPct val="150000"/>
              </a:lnSpc>
            </a:pPr>
            <a:r>
              <a:rPr lang="hu-HU" sz="2000" b="1" dirty="0" smtClean="0"/>
              <a:t>Egyáltalán </a:t>
            </a:r>
            <a:r>
              <a:rPr lang="hu-HU" sz="2000" b="1" dirty="0"/>
              <a:t>nincs őszi szünet 14 országban </a:t>
            </a:r>
            <a:r>
              <a:rPr lang="hu-HU" sz="2000" dirty="0"/>
              <a:t>(</a:t>
            </a:r>
            <a:r>
              <a:rPr lang="hu-HU" sz="2000" dirty="0" err="1"/>
              <a:t>pl</a:t>
            </a:r>
            <a:r>
              <a:rPr lang="hu-HU" sz="2000" dirty="0"/>
              <a:t>: Ausztriában, Horváthországban, Lengyelországban, Portugáliában, Szerbiában, Törökországban, Görögországban, Spanyolországban, Cipruson stb.)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74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/>
              <a:t>Karácsonyi/újévi </a:t>
            </a:r>
            <a:r>
              <a:rPr lang="hu-HU" sz="2400" b="1" dirty="0" smtClean="0"/>
              <a:t>szünet</a:t>
            </a:r>
          </a:p>
          <a:p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000" dirty="0"/>
              <a:t>A legtöbb európai országban 2 hétig tart ez a szünet.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Néhány országban 1 hét (pl.: Lengyelország, Magyarország, Dánia, Szlovénia, Szerbia</a:t>
            </a:r>
            <a:r>
              <a:rPr lang="hu-HU" sz="2000" dirty="0" smtClean="0"/>
              <a:t>).</a:t>
            </a:r>
            <a:endParaRPr lang="hu-HU" sz="2000" dirty="0"/>
          </a:p>
          <a:p>
            <a:pPr>
              <a:lnSpc>
                <a:spcPct val="150000"/>
              </a:lnSpc>
            </a:pPr>
            <a:r>
              <a:rPr lang="hu-HU" sz="2000" dirty="0"/>
              <a:t>Svédországban 3 hét.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81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/>
              <a:t>Téli szünet/síszünet/ karneváli szünet (febr.-márc</a:t>
            </a:r>
            <a:r>
              <a:rPr lang="hu-HU" sz="2400" b="1" dirty="0" smtClean="0"/>
              <a:t>.)</a:t>
            </a:r>
          </a:p>
          <a:p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000" dirty="0"/>
              <a:t>18 európai országban 1 hétig tart.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Franciaországban, Lengyelországban 2 hét.</a:t>
            </a:r>
          </a:p>
          <a:p>
            <a:pPr>
              <a:lnSpc>
                <a:spcPct val="150000"/>
              </a:lnSpc>
            </a:pPr>
            <a:r>
              <a:rPr lang="hu-HU" sz="2000" b="1" dirty="0"/>
              <a:t>Egyáltalán nincs </a:t>
            </a:r>
            <a:r>
              <a:rPr lang="hu-HU" sz="2000" b="1" dirty="0" smtClean="0"/>
              <a:t>ilyenkor szünet </a:t>
            </a:r>
            <a:r>
              <a:rPr lang="hu-HU" sz="2000" dirty="0"/>
              <a:t>(pl. Görögországban, Horvátországban, Cipruson, Észtországban, Magyarországon)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4158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Nemzetközi kitekintés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/>
              <a:t>Tavaszi/húsvéti </a:t>
            </a:r>
            <a:r>
              <a:rPr lang="hu-HU" sz="2400" b="1" dirty="0" smtClean="0"/>
              <a:t>szünet</a:t>
            </a:r>
          </a:p>
          <a:p>
            <a:endParaRPr lang="hu-HU" sz="2400" b="1" dirty="0"/>
          </a:p>
          <a:p>
            <a:pPr>
              <a:lnSpc>
                <a:spcPct val="150000"/>
              </a:lnSpc>
            </a:pPr>
            <a:r>
              <a:rPr lang="hu-HU" sz="2000" dirty="0"/>
              <a:t>15 európai országban 1 hétig tart.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13 országban 2 hétig.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4 </a:t>
            </a:r>
            <a:r>
              <a:rPr lang="hu-HU" sz="2000" dirty="0" smtClean="0"/>
              <a:t>napig </a:t>
            </a:r>
            <a:r>
              <a:rPr lang="hu-HU" sz="2000" dirty="0"/>
              <a:t>pl.: Finnországban, </a:t>
            </a:r>
            <a:r>
              <a:rPr lang="hu-HU" sz="2000" dirty="0" smtClean="0"/>
              <a:t>Szlovákiában.</a:t>
            </a:r>
            <a:endParaRPr lang="hu-HU" sz="2000" dirty="0"/>
          </a:p>
          <a:p>
            <a:pPr>
              <a:lnSpc>
                <a:spcPct val="150000"/>
              </a:lnSpc>
            </a:pPr>
            <a:r>
              <a:rPr lang="hu-HU" sz="2000" dirty="0"/>
              <a:t>3 hét a tavaszi szünet </a:t>
            </a:r>
            <a:r>
              <a:rPr lang="hu-HU" sz="2000" dirty="0" smtClean="0"/>
              <a:t>Svájcban.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52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840</TotalTime>
  <Words>2250</Words>
  <Application>Microsoft Office PowerPoint</Application>
  <PresentationFormat>Szélesvásznú</PresentationFormat>
  <Paragraphs>244</Paragraphs>
  <Slides>36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4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Szálak</vt:lpstr>
      <vt:lpstr>„Mindig lehetetlennek tűnik, mielőtt megcsinálod.”  (Nelson Mandela)  A tanév rendje változtatásának indokoltsága, lehetősége    </vt:lpstr>
      <vt:lpstr>Nemzetközi kitekintés </vt:lpstr>
      <vt:lpstr>Nemzetközi kitekintés </vt:lpstr>
      <vt:lpstr>Nemzetközi kitekintés</vt:lpstr>
      <vt:lpstr>Nemzetközi kitekintés</vt:lpstr>
      <vt:lpstr>Nemzetközi kitekintés</vt:lpstr>
      <vt:lpstr>Nemzetközi kitekintés</vt:lpstr>
      <vt:lpstr>Nemzetközi kitekintés</vt:lpstr>
      <vt:lpstr>Nemzetközi kitekintés</vt:lpstr>
      <vt:lpstr>Nemzetközi kitekintés</vt:lpstr>
      <vt:lpstr>Nemzetközi kitekintés</vt:lpstr>
      <vt:lpstr>Nemzetközi kitekintés</vt:lpstr>
      <vt:lpstr>Nemzetközi kitekintés</vt:lpstr>
      <vt:lpstr>Nemzetközi kitekintés</vt:lpstr>
      <vt:lpstr>PowerPoint-bemutató</vt:lpstr>
      <vt:lpstr>PowerPoint-bemutató</vt:lpstr>
      <vt:lpstr>A tanév rendjének változtatása </vt:lpstr>
      <vt:lpstr>A rövidebb nyári szünet melletti érvek </vt:lpstr>
      <vt:lpstr>A rövidebb nyári szünet melletti érvek </vt:lpstr>
      <vt:lpstr>A rövidebb nyári szünet melletti érvek</vt:lpstr>
      <vt:lpstr>A rövidebb nyári szünet melletti érvek</vt:lpstr>
      <vt:lpstr>A rövidebb nyári szünet melletti érvek</vt:lpstr>
      <vt:lpstr>A rövidebb nyári szünet melletti érvek</vt:lpstr>
      <vt:lpstr>A hosszabb nyári szünet melletti érvek </vt:lpstr>
      <vt:lpstr>A tanév rendje változtatásának indokoltsága</vt:lpstr>
      <vt:lpstr>A tanév rendje változtatásának indokoltsága</vt:lpstr>
      <vt:lpstr>A tanév rendje változtatásának lehetősége</vt:lpstr>
      <vt:lpstr>A tanév rendje változtatásának lehetősége</vt:lpstr>
      <vt:lpstr>A tanév rendje változtatásának lehetősége</vt:lpstr>
      <vt:lpstr>A tanév rendje változtatásának lehetősége</vt:lpstr>
      <vt:lpstr>A tanév rendje változtatásának lehetősége</vt:lpstr>
      <vt:lpstr>A tanév rendje változtatásának lehetősége</vt:lpstr>
      <vt:lpstr>A tanév rendje változtatásának lehetősége</vt:lpstr>
      <vt:lpstr>A tanév rendje változtatásának lehetősége</vt:lpstr>
      <vt:lpstr>A tanév rendje változtatásának lehetősége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Windows-felhasználó</dc:creator>
  <cp:lastModifiedBy>Windows-felhasználó</cp:lastModifiedBy>
  <cp:revision>73</cp:revision>
  <cp:lastPrinted>2017-06-18T13:45:16Z</cp:lastPrinted>
  <dcterms:created xsi:type="dcterms:W3CDTF">2017-06-06T10:07:06Z</dcterms:created>
  <dcterms:modified xsi:type="dcterms:W3CDTF">2017-06-25T19:22:48Z</dcterms:modified>
</cp:coreProperties>
</file>