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3" r:id="rId4"/>
    <p:sldMasterId id="2147483703" r:id="rId5"/>
    <p:sldMasterId id="2147483719" r:id="rId6"/>
  </p:sldMasterIdLst>
  <p:notesMasterIdLst>
    <p:notesMasterId r:id="rId32"/>
  </p:notesMasterIdLst>
  <p:handoutMasterIdLst>
    <p:handoutMasterId r:id="rId33"/>
  </p:handoutMasterIdLst>
  <p:sldIdLst>
    <p:sldId id="285" r:id="rId7"/>
    <p:sldId id="310" r:id="rId8"/>
    <p:sldId id="258" r:id="rId9"/>
    <p:sldId id="312" r:id="rId10"/>
    <p:sldId id="313" r:id="rId11"/>
    <p:sldId id="262" r:id="rId12"/>
    <p:sldId id="263" r:id="rId13"/>
    <p:sldId id="269" r:id="rId14"/>
    <p:sldId id="270" r:id="rId15"/>
    <p:sldId id="272" r:id="rId16"/>
    <p:sldId id="273" r:id="rId17"/>
    <p:sldId id="291" r:id="rId18"/>
    <p:sldId id="314" r:id="rId19"/>
    <p:sldId id="309" r:id="rId20"/>
    <p:sldId id="315" r:id="rId21"/>
    <p:sldId id="276" r:id="rId22"/>
    <p:sldId id="277" r:id="rId23"/>
    <p:sldId id="283" r:id="rId24"/>
    <p:sldId id="281" r:id="rId25"/>
    <p:sldId id="288" r:id="rId26"/>
    <p:sldId id="316" r:id="rId27"/>
    <p:sldId id="317" r:id="rId28"/>
    <p:sldId id="318" r:id="rId29"/>
    <p:sldId id="319" r:id="rId30"/>
    <p:sldId id="290" r:id="rId31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9CC"/>
    <a:srgbClr val="66FFFF"/>
    <a:srgbClr val="3333FF"/>
    <a:srgbClr val="FF00FF"/>
    <a:srgbClr val="F1E07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752" autoAdjust="0"/>
    <p:restoredTop sz="94660"/>
  </p:normalViewPr>
  <p:slideViewPr>
    <p:cSldViewPr snapToGrid="0">
      <p:cViewPr varScale="1">
        <p:scale>
          <a:sx n="69" d="100"/>
          <a:sy n="69" d="100"/>
        </p:scale>
        <p:origin x="-1116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8" d="100"/>
        <a:sy n="108" d="100"/>
      </p:scale>
      <p:origin x="0" y="-438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DE8600-4589-4D48-B80C-9FF6268B7C4E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E44591F2-3C50-4934-A9AC-3A5A13E5BAAC}">
      <dgm:prSet phldrT="[Szöveg]"/>
      <dgm:spPr/>
      <dgm:t>
        <a:bodyPr/>
        <a:lstStyle/>
        <a:p>
          <a:r>
            <a:rPr lang="hu-HU" b="1" dirty="0" smtClean="0"/>
            <a:t>megalapozza  az egész életen át tartó tanulást, a sikeres munkaerő-piaci belépést</a:t>
          </a:r>
          <a:endParaRPr lang="hu-HU" dirty="0"/>
        </a:p>
      </dgm:t>
    </dgm:pt>
    <dgm:pt modelId="{F61F9C6C-5262-4508-9F26-CFF087A88A67}" type="parTrans" cxnId="{A60A779C-C97D-4480-B9AE-DA01F77ED0F3}">
      <dgm:prSet/>
      <dgm:spPr/>
      <dgm:t>
        <a:bodyPr/>
        <a:lstStyle/>
        <a:p>
          <a:endParaRPr lang="hu-HU"/>
        </a:p>
      </dgm:t>
    </dgm:pt>
    <dgm:pt modelId="{C1BB481B-B480-4819-97FB-6D9594971066}" type="sibTrans" cxnId="{A60A779C-C97D-4480-B9AE-DA01F77ED0F3}">
      <dgm:prSet/>
      <dgm:spPr>
        <a:solidFill>
          <a:schemeClr val="accent3"/>
        </a:solidFill>
      </dgm:spPr>
      <dgm:t>
        <a:bodyPr/>
        <a:lstStyle/>
        <a:p>
          <a:endParaRPr lang="hu-HU"/>
        </a:p>
      </dgm:t>
    </dgm:pt>
    <dgm:pt modelId="{5A5FB42B-2EE5-4422-8252-90E462EBB728}">
      <dgm:prSet phldrT="[Szöveg]"/>
      <dgm:spPr/>
      <dgm:t>
        <a:bodyPr/>
        <a:lstStyle/>
        <a:p>
          <a:r>
            <a:rPr lang="hu-HU" b="1" dirty="0" smtClean="0"/>
            <a:t>ágazati együttműködések révén elősegíti a  </a:t>
          </a:r>
          <a:r>
            <a:rPr lang="hu-HU" b="1" dirty="0" err="1" smtClean="0"/>
            <a:t>szociabilitás</a:t>
          </a:r>
          <a:r>
            <a:rPr lang="hu-HU" b="1" dirty="0" smtClean="0"/>
            <a:t> fejlődését</a:t>
          </a:r>
          <a:endParaRPr lang="hu-HU" dirty="0"/>
        </a:p>
      </dgm:t>
    </dgm:pt>
    <dgm:pt modelId="{2A9E7666-3C1B-4724-9231-3235934F9C35}" type="parTrans" cxnId="{4D42B79D-0EE4-4AC9-9378-ED8978A601BD}">
      <dgm:prSet/>
      <dgm:spPr/>
      <dgm:t>
        <a:bodyPr/>
        <a:lstStyle/>
        <a:p>
          <a:endParaRPr lang="hu-HU"/>
        </a:p>
      </dgm:t>
    </dgm:pt>
    <dgm:pt modelId="{D416D98C-328A-4336-8147-572DED180F4A}" type="sibTrans" cxnId="{4D42B79D-0EE4-4AC9-9378-ED8978A601BD}">
      <dgm:prSet/>
      <dgm:spPr>
        <a:solidFill>
          <a:schemeClr val="accent3"/>
        </a:solidFill>
      </dgm:spPr>
      <dgm:t>
        <a:bodyPr/>
        <a:lstStyle/>
        <a:p>
          <a:endParaRPr lang="hu-HU"/>
        </a:p>
      </dgm:t>
    </dgm:pt>
    <dgm:pt modelId="{80B44B30-6B25-4D86-8B55-CC784FD8CF6E}">
      <dgm:prSet phldrT="[Szöveg]"/>
      <dgm:spPr/>
      <dgm:t>
        <a:bodyPr/>
        <a:lstStyle/>
        <a:p>
          <a:r>
            <a:rPr lang="hu-HU" b="1" dirty="0" smtClean="0"/>
            <a:t>mérés-értékelésre alapozott egyéni fejlesztést biztosít</a:t>
          </a:r>
          <a:endParaRPr lang="hu-HU" dirty="0"/>
        </a:p>
      </dgm:t>
    </dgm:pt>
    <dgm:pt modelId="{7DD13AD7-A0D6-4E30-83DE-28DB17FB0986}" type="parTrans" cxnId="{9DA081F1-C141-4801-AC54-4BB18042C9C7}">
      <dgm:prSet/>
      <dgm:spPr/>
      <dgm:t>
        <a:bodyPr/>
        <a:lstStyle/>
        <a:p>
          <a:endParaRPr lang="hu-HU"/>
        </a:p>
      </dgm:t>
    </dgm:pt>
    <dgm:pt modelId="{328CB3B8-2AEF-45BB-98DB-AC4D6EC551DA}" type="sibTrans" cxnId="{9DA081F1-C141-4801-AC54-4BB18042C9C7}">
      <dgm:prSet/>
      <dgm:spPr>
        <a:solidFill>
          <a:schemeClr val="accent3"/>
        </a:solidFill>
      </dgm:spPr>
      <dgm:t>
        <a:bodyPr/>
        <a:lstStyle/>
        <a:p>
          <a:endParaRPr lang="hu-HU"/>
        </a:p>
      </dgm:t>
    </dgm:pt>
    <dgm:pt modelId="{92C3F31B-354B-4DB4-ADFF-8C714852AF56}">
      <dgm:prSet phldrT="[Szöveg]"/>
      <dgm:spPr/>
      <dgm:t>
        <a:bodyPr/>
        <a:lstStyle/>
        <a:p>
          <a:r>
            <a:rPr lang="hu-HU" b="1" dirty="0" smtClean="0"/>
            <a:t>befogadó, kapcsolatorientált intézményi kultúrát alakít ki, beépíti a mindennapos gyakorlatba</a:t>
          </a:r>
          <a:endParaRPr lang="hu-HU" dirty="0"/>
        </a:p>
      </dgm:t>
    </dgm:pt>
    <dgm:pt modelId="{19107C0C-036B-43BF-A51C-AF64202EFFD3}" type="parTrans" cxnId="{8375AF6C-A702-4742-B4A2-A6D827A96ABF}">
      <dgm:prSet/>
      <dgm:spPr/>
      <dgm:t>
        <a:bodyPr/>
        <a:lstStyle/>
        <a:p>
          <a:endParaRPr lang="hu-HU"/>
        </a:p>
      </dgm:t>
    </dgm:pt>
    <dgm:pt modelId="{6B3B3259-BA97-4BB9-9BDB-4A00630792DE}" type="sibTrans" cxnId="{8375AF6C-A702-4742-B4A2-A6D827A96ABF}">
      <dgm:prSet/>
      <dgm:spPr>
        <a:solidFill>
          <a:schemeClr val="accent3"/>
        </a:solidFill>
      </dgm:spPr>
      <dgm:t>
        <a:bodyPr/>
        <a:lstStyle/>
        <a:p>
          <a:endParaRPr lang="hu-HU"/>
        </a:p>
      </dgm:t>
    </dgm:pt>
    <dgm:pt modelId="{D8150FFD-D8F4-40B1-8C61-F8D3C450481A}">
      <dgm:prSet phldrT="[Szöveg]"/>
      <dgm:spPr/>
      <dgm:t>
        <a:bodyPr/>
        <a:lstStyle/>
        <a:p>
          <a:r>
            <a:rPr lang="hu-HU" b="1" dirty="0" smtClean="0"/>
            <a:t>épít a HH és HHH tanulók fejlesztésére vonatkozó nemzetközi és hazai gyakorlatokra, modellekre</a:t>
          </a:r>
          <a:endParaRPr lang="hu-HU" dirty="0"/>
        </a:p>
      </dgm:t>
    </dgm:pt>
    <dgm:pt modelId="{7F604777-64C7-45A9-AA88-909E5F5DA9EB}" type="sibTrans" cxnId="{3624F33D-12CC-46FD-ABA1-3CD2316C82ED}">
      <dgm:prSet/>
      <dgm:spPr>
        <a:solidFill>
          <a:schemeClr val="accent3"/>
        </a:solidFill>
      </dgm:spPr>
      <dgm:t>
        <a:bodyPr/>
        <a:lstStyle/>
        <a:p>
          <a:endParaRPr lang="hu-HU"/>
        </a:p>
      </dgm:t>
    </dgm:pt>
    <dgm:pt modelId="{91061CD3-173E-4D86-9F38-439911BF8F41}" type="parTrans" cxnId="{3624F33D-12CC-46FD-ABA1-3CD2316C82ED}">
      <dgm:prSet/>
      <dgm:spPr/>
      <dgm:t>
        <a:bodyPr/>
        <a:lstStyle/>
        <a:p>
          <a:endParaRPr lang="hu-HU"/>
        </a:p>
      </dgm:t>
    </dgm:pt>
    <dgm:pt modelId="{10CC9B30-AAF5-462F-B885-D8AC04431CD1}" type="pres">
      <dgm:prSet presAssocID="{DEDE8600-4589-4D48-B80C-9FF6268B7C4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2B5CDF43-4735-4AC0-AAE5-C91369DF8935}" type="pres">
      <dgm:prSet presAssocID="{E44591F2-3C50-4934-A9AC-3A5A13E5BAAC}" presName="node" presStyleLbl="node1" presStyleIdx="0" presStyleCnt="5" custScaleX="188450" custRadScaleRad="102041" custRadScaleInc="-1009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9FE86D0-09A3-40F8-AE9F-9D53F1D7B561}" type="pres">
      <dgm:prSet presAssocID="{C1BB481B-B480-4819-97FB-6D9594971066}" presName="sibTrans" presStyleLbl="sibTrans2D1" presStyleIdx="0" presStyleCnt="5"/>
      <dgm:spPr/>
      <dgm:t>
        <a:bodyPr/>
        <a:lstStyle/>
        <a:p>
          <a:endParaRPr lang="hu-HU"/>
        </a:p>
      </dgm:t>
    </dgm:pt>
    <dgm:pt modelId="{40814F0C-8B6C-4DD4-8D94-B17875DE9F6D}" type="pres">
      <dgm:prSet presAssocID="{C1BB481B-B480-4819-97FB-6D9594971066}" presName="connectorText" presStyleLbl="sibTrans2D1" presStyleIdx="0" presStyleCnt="5"/>
      <dgm:spPr/>
      <dgm:t>
        <a:bodyPr/>
        <a:lstStyle/>
        <a:p>
          <a:endParaRPr lang="hu-HU"/>
        </a:p>
      </dgm:t>
    </dgm:pt>
    <dgm:pt modelId="{BD384028-6148-4136-AD37-ACD070052DAA}" type="pres">
      <dgm:prSet presAssocID="{5A5FB42B-2EE5-4422-8252-90E462EBB728}" presName="node" presStyleLbl="node1" presStyleIdx="1" presStyleCnt="5" custScaleX="184178" custRadScaleRad="153030" custRadScaleInc="1473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77947F3-C469-4388-8F18-08EDB69F81A3}" type="pres">
      <dgm:prSet presAssocID="{D416D98C-328A-4336-8147-572DED180F4A}" presName="sibTrans" presStyleLbl="sibTrans2D1" presStyleIdx="1" presStyleCnt="5"/>
      <dgm:spPr/>
      <dgm:t>
        <a:bodyPr/>
        <a:lstStyle/>
        <a:p>
          <a:endParaRPr lang="hu-HU"/>
        </a:p>
      </dgm:t>
    </dgm:pt>
    <dgm:pt modelId="{54AE4361-EB56-4097-9A25-B0140F2359D6}" type="pres">
      <dgm:prSet presAssocID="{D416D98C-328A-4336-8147-572DED180F4A}" presName="connectorText" presStyleLbl="sibTrans2D1" presStyleIdx="1" presStyleCnt="5"/>
      <dgm:spPr/>
      <dgm:t>
        <a:bodyPr/>
        <a:lstStyle/>
        <a:p>
          <a:endParaRPr lang="hu-HU"/>
        </a:p>
      </dgm:t>
    </dgm:pt>
    <dgm:pt modelId="{5EE2F37E-69CF-49BD-81E7-934D32FA8D48}" type="pres">
      <dgm:prSet presAssocID="{80B44B30-6B25-4D86-8B55-CC784FD8CF6E}" presName="node" presStyleLbl="node1" presStyleIdx="2" presStyleCnt="5" custScaleX="185320" custScaleY="101369" custRadScaleRad="137448" custRadScaleInc="-4920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9BB0024-A6C3-411F-8D0C-651701F80A5B}" type="pres">
      <dgm:prSet presAssocID="{328CB3B8-2AEF-45BB-98DB-AC4D6EC551DA}" presName="sibTrans" presStyleLbl="sibTrans2D1" presStyleIdx="2" presStyleCnt="5"/>
      <dgm:spPr/>
      <dgm:t>
        <a:bodyPr/>
        <a:lstStyle/>
        <a:p>
          <a:endParaRPr lang="hu-HU"/>
        </a:p>
      </dgm:t>
    </dgm:pt>
    <dgm:pt modelId="{28BCBA0B-66CF-44C6-9A4F-92FB55B1AF4A}" type="pres">
      <dgm:prSet presAssocID="{328CB3B8-2AEF-45BB-98DB-AC4D6EC551DA}" presName="connectorText" presStyleLbl="sibTrans2D1" presStyleIdx="2" presStyleCnt="5"/>
      <dgm:spPr/>
      <dgm:t>
        <a:bodyPr/>
        <a:lstStyle/>
        <a:p>
          <a:endParaRPr lang="hu-HU"/>
        </a:p>
      </dgm:t>
    </dgm:pt>
    <dgm:pt modelId="{DE92FBF8-8877-4A98-91AE-B4895C9CE485}" type="pres">
      <dgm:prSet presAssocID="{D8150FFD-D8F4-40B1-8C61-F8D3C450481A}" presName="node" presStyleLbl="node1" presStyleIdx="3" presStyleCnt="5" custScaleX="190637" custScaleY="104628" custRadScaleRad="110505" custRadScaleInc="2101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AD1A0A8-B923-4760-99D3-36D51CF64C46}" type="pres">
      <dgm:prSet presAssocID="{7F604777-64C7-45A9-AA88-909E5F5DA9EB}" presName="sibTrans" presStyleLbl="sibTrans2D1" presStyleIdx="3" presStyleCnt="5" custLinFactNeighborX="34397" custLinFactNeighborY="7521"/>
      <dgm:spPr/>
      <dgm:t>
        <a:bodyPr/>
        <a:lstStyle/>
        <a:p>
          <a:endParaRPr lang="hu-HU"/>
        </a:p>
      </dgm:t>
    </dgm:pt>
    <dgm:pt modelId="{C5A0F667-A216-44AA-A6E6-258BA5196EE6}" type="pres">
      <dgm:prSet presAssocID="{7F604777-64C7-45A9-AA88-909E5F5DA9EB}" presName="connectorText" presStyleLbl="sibTrans2D1" presStyleIdx="3" presStyleCnt="5"/>
      <dgm:spPr/>
      <dgm:t>
        <a:bodyPr/>
        <a:lstStyle/>
        <a:p>
          <a:endParaRPr lang="hu-HU"/>
        </a:p>
      </dgm:t>
    </dgm:pt>
    <dgm:pt modelId="{8B8360D4-8967-47D9-B09A-779D8D6E71E2}" type="pres">
      <dgm:prSet presAssocID="{92C3F31B-354B-4DB4-ADFF-8C714852AF56}" presName="node" presStyleLbl="node1" presStyleIdx="4" presStyleCnt="5" custScaleX="182882" custRadScaleRad="149880" custRadScaleInc="-2181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B133FBA-C9D4-422A-8A68-9A3275DC2178}" type="pres">
      <dgm:prSet presAssocID="{6B3B3259-BA97-4BB9-9BDB-4A00630792DE}" presName="sibTrans" presStyleLbl="sibTrans2D1" presStyleIdx="4" presStyleCnt="5"/>
      <dgm:spPr/>
      <dgm:t>
        <a:bodyPr/>
        <a:lstStyle/>
        <a:p>
          <a:endParaRPr lang="hu-HU"/>
        </a:p>
      </dgm:t>
    </dgm:pt>
    <dgm:pt modelId="{730CB69B-8A8D-4E8E-B620-8BFA917FDD45}" type="pres">
      <dgm:prSet presAssocID="{6B3B3259-BA97-4BB9-9BDB-4A00630792DE}" presName="connectorText" presStyleLbl="sibTrans2D1" presStyleIdx="4" presStyleCnt="5"/>
      <dgm:spPr/>
      <dgm:t>
        <a:bodyPr/>
        <a:lstStyle/>
        <a:p>
          <a:endParaRPr lang="hu-HU"/>
        </a:p>
      </dgm:t>
    </dgm:pt>
  </dgm:ptLst>
  <dgm:cxnLst>
    <dgm:cxn modelId="{A60A779C-C97D-4480-B9AE-DA01F77ED0F3}" srcId="{DEDE8600-4589-4D48-B80C-9FF6268B7C4E}" destId="{E44591F2-3C50-4934-A9AC-3A5A13E5BAAC}" srcOrd="0" destOrd="0" parTransId="{F61F9C6C-5262-4508-9F26-CFF087A88A67}" sibTransId="{C1BB481B-B480-4819-97FB-6D9594971066}"/>
    <dgm:cxn modelId="{A959E31B-73DE-408F-9C7B-AEC9E56BBC08}" type="presOf" srcId="{7F604777-64C7-45A9-AA88-909E5F5DA9EB}" destId="{FAD1A0A8-B923-4760-99D3-36D51CF64C46}" srcOrd="0" destOrd="0" presId="urn:microsoft.com/office/officeart/2005/8/layout/cycle2"/>
    <dgm:cxn modelId="{6F055BB7-4000-4856-93A7-367380C807DB}" type="presOf" srcId="{92C3F31B-354B-4DB4-ADFF-8C714852AF56}" destId="{8B8360D4-8967-47D9-B09A-779D8D6E71E2}" srcOrd="0" destOrd="0" presId="urn:microsoft.com/office/officeart/2005/8/layout/cycle2"/>
    <dgm:cxn modelId="{31963416-9631-44F8-B613-BF04B284A06F}" type="presOf" srcId="{6B3B3259-BA97-4BB9-9BDB-4A00630792DE}" destId="{730CB69B-8A8D-4E8E-B620-8BFA917FDD45}" srcOrd="1" destOrd="0" presId="urn:microsoft.com/office/officeart/2005/8/layout/cycle2"/>
    <dgm:cxn modelId="{DBD4D2BB-961A-4988-A756-FAFF5C4ED7AF}" type="presOf" srcId="{328CB3B8-2AEF-45BB-98DB-AC4D6EC551DA}" destId="{28BCBA0B-66CF-44C6-9A4F-92FB55B1AF4A}" srcOrd="1" destOrd="0" presId="urn:microsoft.com/office/officeart/2005/8/layout/cycle2"/>
    <dgm:cxn modelId="{2F289559-9388-41F9-A7CA-BEB1AF4CBCDD}" type="presOf" srcId="{D416D98C-328A-4336-8147-572DED180F4A}" destId="{077947F3-C469-4388-8F18-08EDB69F81A3}" srcOrd="0" destOrd="0" presId="urn:microsoft.com/office/officeart/2005/8/layout/cycle2"/>
    <dgm:cxn modelId="{591ADAD1-7F32-40DC-AE24-B23D71B95FB9}" type="presOf" srcId="{D416D98C-328A-4336-8147-572DED180F4A}" destId="{54AE4361-EB56-4097-9A25-B0140F2359D6}" srcOrd="1" destOrd="0" presId="urn:microsoft.com/office/officeart/2005/8/layout/cycle2"/>
    <dgm:cxn modelId="{8C7507C3-1413-409D-A518-CBA74A325E19}" type="presOf" srcId="{DEDE8600-4589-4D48-B80C-9FF6268B7C4E}" destId="{10CC9B30-AAF5-462F-B885-D8AC04431CD1}" srcOrd="0" destOrd="0" presId="urn:microsoft.com/office/officeart/2005/8/layout/cycle2"/>
    <dgm:cxn modelId="{4D42B79D-0EE4-4AC9-9378-ED8978A601BD}" srcId="{DEDE8600-4589-4D48-B80C-9FF6268B7C4E}" destId="{5A5FB42B-2EE5-4422-8252-90E462EBB728}" srcOrd="1" destOrd="0" parTransId="{2A9E7666-3C1B-4724-9231-3235934F9C35}" sibTransId="{D416D98C-328A-4336-8147-572DED180F4A}"/>
    <dgm:cxn modelId="{C4607069-974C-420E-A75E-3A6A387A66A4}" type="presOf" srcId="{7F604777-64C7-45A9-AA88-909E5F5DA9EB}" destId="{C5A0F667-A216-44AA-A6E6-258BA5196EE6}" srcOrd="1" destOrd="0" presId="urn:microsoft.com/office/officeart/2005/8/layout/cycle2"/>
    <dgm:cxn modelId="{27683C04-3802-46EF-9B37-572B4FC0FE81}" type="presOf" srcId="{80B44B30-6B25-4D86-8B55-CC784FD8CF6E}" destId="{5EE2F37E-69CF-49BD-81E7-934D32FA8D48}" srcOrd="0" destOrd="0" presId="urn:microsoft.com/office/officeart/2005/8/layout/cycle2"/>
    <dgm:cxn modelId="{3624F33D-12CC-46FD-ABA1-3CD2316C82ED}" srcId="{DEDE8600-4589-4D48-B80C-9FF6268B7C4E}" destId="{D8150FFD-D8F4-40B1-8C61-F8D3C450481A}" srcOrd="3" destOrd="0" parTransId="{91061CD3-173E-4D86-9F38-439911BF8F41}" sibTransId="{7F604777-64C7-45A9-AA88-909E5F5DA9EB}"/>
    <dgm:cxn modelId="{09DB094A-5529-44E1-AD2E-222FA50746CC}" type="presOf" srcId="{C1BB481B-B480-4819-97FB-6D9594971066}" destId="{49FE86D0-09A3-40F8-AE9F-9D53F1D7B561}" srcOrd="0" destOrd="0" presId="urn:microsoft.com/office/officeart/2005/8/layout/cycle2"/>
    <dgm:cxn modelId="{9C2E9771-EB52-4EEC-9EC2-5453206D124E}" type="presOf" srcId="{E44591F2-3C50-4934-A9AC-3A5A13E5BAAC}" destId="{2B5CDF43-4735-4AC0-AAE5-C91369DF8935}" srcOrd="0" destOrd="0" presId="urn:microsoft.com/office/officeart/2005/8/layout/cycle2"/>
    <dgm:cxn modelId="{3371D50B-28B8-42F4-92D0-B3F6869E3699}" type="presOf" srcId="{C1BB481B-B480-4819-97FB-6D9594971066}" destId="{40814F0C-8B6C-4DD4-8D94-B17875DE9F6D}" srcOrd="1" destOrd="0" presId="urn:microsoft.com/office/officeart/2005/8/layout/cycle2"/>
    <dgm:cxn modelId="{8375AF6C-A702-4742-B4A2-A6D827A96ABF}" srcId="{DEDE8600-4589-4D48-B80C-9FF6268B7C4E}" destId="{92C3F31B-354B-4DB4-ADFF-8C714852AF56}" srcOrd="4" destOrd="0" parTransId="{19107C0C-036B-43BF-A51C-AF64202EFFD3}" sibTransId="{6B3B3259-BA97-4BB9-9BDB-4A00630792DE}"/>
    <dgm:cxn modelId="{44FB3B45-3016-452D-A546-E917244E53A0}" type="presOf" srcId="{5A5FB42B-2EE5-4422-8252-90E462EBB728}" destId="{BD384028-6148-4136-AD37-ACD070052DAA}" srcOrd="0" destOrd="0" presId="urn:microsoft.com/office/officeart/2005/8/layout/cycle2"/>
    <dgm:cxn modelId="{C8237BB4-71C3-426E-901C-AEF7095BBCB5}" type="presOf" srcId="{D8150FFD-D8F4-40B1-8C61-F8D3C450481A}" destId="{DE92FBF8-8877-4A98-91AE-B4895C9CE485}" srcOrd="0" destOrd="0" presId="urn:microsoft.com/office/officeart/2005/8/layout/cycle2"/>
    <dgm:cxn modelId="{9DA081F1-C141-4801-AC54-4BB18042C9C7}" srcId="{DEDE8600-4589-4D48-B80C-9FF6268B7C4E}" destId="{80B44B30-6B25-4D86-8B55-CC784FD8CF6E}" srcOrd="2" destOrd="0" parTransId="{7DD13AD7-A0D6-4E30-83DE-28DB17FB0986}" sibTransId="{328CB3B8-2AEF-45BB-98DB-AC4D6EC551DA}"/>
    <dgm:cxn modelId="{4F125231-13A0-42B6-8916-9BBC3480C7E7}" type="presOf" srcId="{6B3B3259-BA97-4BB9-9BDB-4A00630792DE}" destId="{FB133FBA-C9D4-422A-8A68-9A3275DC2178}" srcOrd="0" destOrd="0" presId="urn:microsoft.com/office/officeart/2005/8/layout/cycle2"/>
    <dgm:cxn modelId="{75A55C11-9425-4F81-8B90-127777ADF7EB}" type="presOf" srcId="{328CB3B8-2AEF-45BB-98DB-AC4D6EC551DA}" destId="{F9BB0024-A6C3-411F-8D0C-651701F80A5B}" srcOrd="0" destOrd="0" presId="urn:microsoft.com/office/officeart/2005/8/layout/cycle2"/>
    <dgm:cxn modelId="{9440DEFA-4D48-42B5-86ED-4FD8E6C18407}" type="presParOf" srcId="{10CC9B30-AAF5-462F-B885-D8AC04431CD1}" destId="{2B5CDF43-4735-4AC0-AAE5-C91369DF8935}" srcOrd="0" destOrd="0" presId="urn:microsoft.com/office/officeart/2005/8/layout/cycle2"/>
    <dgm:cxn modelId="{D3432F76-8686-408D-BD6B-456770A34C14}" type="presParOf" srcId="{10CC9B30-AAF5-462F-B885-D8AC04431CD1}" destId="{49FE86D0-09A3-40F8-AE9F-9D53F1D7B561}" srcOrd="1" destOrd="0" presId="urn:microsoft.com/office/officeart/2005/8/layout/cycle2"/>
    <dgm:cxn modelId="{199DB896-DD7A-4C99-A919-934212BF166C}" type="presParOf" srcId="{49FE86D0-09A3-40F8-AE9F-9D53F1D7B561}" destId="{40814F0C-8B6C-4DD4-8D94-B17875DE9F6D}" srcOrd="0" destOrd="0" presId="urn:microsoft.com/office/officeart/2005/8/layout/cycle2"/>
    <dgm:cxn modelId="{A2CC4C64-9AEB-4B80-A379-D9CF48DF5994}" type="presParOf" srcId="{10CC9B30-AAF5-462F-B885-D8AC04431CD1}" destId="{BD384028-6148-4136-AD37-ACD070052DAA}" srcOrd="2" destOrd="0" presId="urn:microsoft.com/office/officeart/2005/8/layout/cycle2"/>
    <dgm:cxn modelId="{9FB8589C-BF49-45BA-BA3A-388C1E268903}" type="presParOf" srcId="{10CC9B30-AAF5-462F-B885-D8AC04431CD1}" destId="{077947F3-C469-4388-8F18-08EDB69F81A3}" srcOrd="3" destOrd="0" presId="urn:microsoft.com/office/officeart/2005/8/layout/cycle2"/>
    <dgm:cxn modelId="{86595F12-6142-4150-9A26-A86A221AF1C1}" type="presParOf" srcId="{077947F3-C469-4388-8F18-08EDB69F81A3}" destId="{54AE4361-EB56-4097-9A25-B0140F2359D6}" srcOrd="0" destOrd="0" presId="urn:microsoft.com/office/officeart/2005/8/layout/cycle2"/>
    <dgm:cxn modelId="{05D6DA09-E164-4E1C-BEE7-1106E643A559}" type="presParOf" srcId="{10CC9B30-AAF5-462F-B885-D8AC04431CD1}" destId="{5EE2F37E-69CF-49BD-81E7-934D32FA8D48}" srcOrd="4" destOrd="0" presId="urn:microsoft.com/office/officeart/2005/8/layout/cycle2"/>
    <dgm:cxn modelId="{3ABF802C-05B6-4BAA-8BC8-01A7B62D2B03}" type="presParOf" srcId="{10CC9B30-AAF5-462F-B885-D8AC04431CD1}" destId="{F9BB0024-A6C3-411F-8D0C-651701F80A5B}" srcOrd="5" destOrd="0" presId="urn:microsoft.com/office/officeart/2005/8/layout/cycle2"/>
    <dgm:cxn modelId="{3355B8D2-40E2-426C-8DB1-8EE93030AF75}" type="presParOf" srcId="{F9BB0024-A6C3-411F-8D0C-651701F80A5B}" destId="{28BCBA0B-66CF-44C6-9A4F-92FB55B1AF4A}" srcOrd="0" destOrd="0" presId="urn:microsoft.com/office/officeart/2005/8/layout/cycle2"/>
    <dgm:cxn modelId="{F12BC943-D114-4F54-A40A-6A9264844BE7}" type="presParOf" srcId="{10CC9B30-AAF5-462F-B885-D8AC04431CD1}" destId="{DE92FBF8-8877-4A98-91AE-B4895C9CE485}" srcOrd="6" destOrd="0" presId="urn:microsoft.com/office/officeart/2005/8/layout/cycle2"/>
    <dgm:cxn modelId="{8529876D-9CFF-4806-8247-43E247E7637A}" type="presParOf" srcId="{10CC9B30-AAF5-462F-B885-D8AC04431CD1}" destId="{FAD1A0A8-B923-4760-99D3-36D51CF64C46}" srcOrd="7" destOrd="0" presId="urn:microsoft.com/office/officeart/2005/8/layout/cycle2"/>
    <dgm:cxn modelId="{29BA6A46-25F0-4150-BDE2-08193C58EEBB}" type="presParOf" srcId="{FAD1A0A8-B923-4760-99D3-36D51CF64C46}" destId="{C5A0F667-A216-44AA-A6E6-258BA5196EE6}" srcOrd="0" destOrd="0" presId="urn:microsoft.com/office/officeart/2005/8/layout/cycle2"/>
    <dgm:cxn modelId="{58B82A92-68C8-4D3D-AD13-2CD2354733AB}" type="presParOf" srcId="{10CC9B30-AAF5-462F-B885-D8AC04431CD1}" destId="{8B8360D4-8967-47D9-B09A-779D8D6E71E2}" srcOrd="8" destOrd="0" presId="urn:microsoft.com/office/officeart/2005/8/layout/cycle2"/>
    <dgm:cxn modelId="{B559FD5F-5951-48DA-B8E5-A971F87B8A8A}" type="presParOf" srcId="{10CC9B30-AAF5-462F-B885-D8AC04431CD1}" destId="{FB133FBA-C9D4-422A-8A68-9A3275DC2178}" srcOrd="9" destOrd="0" presId="urn:microsoft.com/office/officeart/2005/8/layout/cycle2"/>
    <dgm:cxn modelId="{F67739FE-1298-44A4-A149-E60CA3B067D5}" type="presParOf" srcId="{FB133FBA-C9D4-422A-8A68-9A3275DC2178}" destId="{730CB69B-8A8D-4E8E-B620-8BFA917FDD4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10833F-93CC-420A-AF9D-BD63F9663D7F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7E6D02D2-66F8-4572-B736-2ED8E75404E5}">
      <dgm:prSet phldrT="[Szöveg]" custT="1"/>
      <dgm:spPr>
        <a:solidFill>
          <a:schemeClr val="accent2"/>
        </a:solidFill>
      </dgm:spPr>
      <dgm:t>
        <a:bodyPr/>
        <a:lstStyle/>
        <a:p>
          <a:r>
            <a:rPr lang="hu-HU" sz="1000" b="1" dirty="0" smtClean="0"/>
            <a:t>bővül a fejlesztésben résztvevő pedagógusok száma</a:t>
          </a:r>
          <a:endParaRPr lang="hu-HU" sz="1000" b="1" dirty="0"/>
        </a:p>
      </dgm:t>
    </dgm:pt>
    <dgm:pt modelId="{E0A43029-48CB-49C3-9041-2A6368784333}" type="parTrans" cxnId="{7590EFE1-8AB1-4A06-932B-24C8D4F67767}">
      <dgm:prSet/>
      <dgm:spPr/>
      <dgm:t>
        <a:bodyPr/>
        <a:lstStyle/>
        <a:p>
          <a:endParaRPr lang="hu-HU"/>
        </a:p>
      </dgm:t>
    </dgm:pt>
    <dgm:pt modelId="{5A7D4682-1E4E-4A89-959A-B15C5A8771EB}" type="sibTrans" cxnId="{7590EFE1-8AB1-4A06-932B-24C8D4F67767}">
      <dgm:prSet/>
      <dgm:spPr>
        <a:solidFill>
          <a:schemeClr val="accent2"/>
        </a:solidFill>
      </dgm:spPr>
      <dgm:t>
        <a:bodyPr/>
        <a:lstStyle/>
        <a:p>
          <a:endParaRPr lang="hu-HU"/>
        </a:p>
      </dgm:t>
    </dgm:pt>
    <dgm:pt modelId="{1B5FFB04-54BB-422D-9CA9-EBA9711FB444}">
      <dgm:prSet custT="1"/>
      <dgm:spPr>
        <a:solidFill>
          <a:schemeClr val="accent2"/>
        </a:solidFill>
      </dgm:spPr>
      <dgm:t>
        <a:bodyPr/>
        <a:lstStyle/>
        <a:p>
          <a:r>
            <a:rPr lang="hu-HU" sz="1000" b="1" dirty="0" smtClean="0"/>
            <a:t>csökken a lemorzsolódó, a korai iskolaelhagyók aránya</a:t>
          </a:r>
          <a:endParaRPr lang="hu-HU" sz="1000" dirty="0"/>
        </a:p>
      </dgm:t>
    </dgm:pt>
    <dgm:pt modelId="{C1BAE1E6-8047-4E04-9924-65EC91FFCFF4}" type="parTrans" cxnId="{F90CDEE7-FE21-4DA9-952E-E89CADB5BD1D}">
      <dgm:prSet/>
      <dgm:spPr/>
      <dgm:t>
        <a:bodyPr/>
        <a:lstStyle/>
        <a:p>
          <a:endParaRPr lang="hu-HU"/>
        </a:p>
      </dgm:t>
    </dgm:pt>
    <dgm:pt modelId="{DA320720-A70D-4CEE-8F3D-6EA038EB78D2}" type="sibTrans" cxnId="{F90CDEE7-FE21-4DA9-952E-E89CADB5BD1D}">
      <dgm:prSet/>
      <dgm:spPr>
        <a:solidFill>
          <a:schemeClr val="accent2"/>
        </a:solidFill>
      </dgm:spPr>
      <dgm:t>
        <a:bodyPr/>
        <a:lstStyle/>
        <a:p>
          <a:endParaRPr lang="hu-HU"/>
        </a:p>
      </dgm:t>
    </dgm:pt>
    <dgm:pt modelId="{B95B5EEB-35CF-4339-BF2D-232BA72E4AE3}">
      <dgm:prSet custT="1"/>
      <dgm:spPr>
        <a:solidFill>
          <a:schemeClr val="accent2"/>
        </a:solidFill>
      </dgm:spPr>
      <dgm:t>
        <a:bodyPr/>
        <a:lstStyle/>
        <a:p>
          <a:r>
            <a:rPr lang="hu-HU" sz="1000" b="1" dirty="0" smtClean="0"/>
            <a:t>növekszik a tankötelezettségi koron belül az alapfokú végzettségű tanulók száma,</a:t>
          </a:r>
        </a:p>
      </dgm:t>
    </dgm:pt>
    <dgm:pt modelId="{E6D5200B-0C09-4BE9-AB25-EC892D05B412}" type="parTrans" cxnId="{8C459267-2B65-4078-B872-F36D4AEFC897}">
      <dgm:prSet/>
      <dgm:spPr/>
      <dgm:t>
        <a:bodyPr/>
        <a:lstStyle/>
        <a:p>
          <a:endParaRPr lang="hu-HU"/>
        </a:p>
      </dgm:t>
    </dgm:pt>
    <dgm:pt modelId="{8E3B963C-908F-46B5-B063-90B14049DA1C}" type="sibTrans" cxnId="{8C459267-2B65-4078-B872-F36D4AEFC897}">
      <dgm:prSet/>
      <dgm:spPr>
        <a:solidFill>
          <a:schemeClr val="accent2"/>
        </a:solidFill>
      </dgm:spPr>
      <dgm:t>
        <a:bodyPr/>
        <a:lstStyle/>
        <a:p>
          <a:endParaRPr lang="hu-HU"/>
        </a:p>
      </dgm:t>
    </dgm:pt>
    <dgm:pt modelId="{FCF9BFDB-2253-4696-9626-7A3CF3358907}">
      <dgm:prSet custT="1"/>
      <dgm:spPr>
        <a:solidFill>
          <a:schemeClr val="accent2"/>
        </a:solidFill>
      </dgm:spPr>
      <dgm:t>
        <a:bodyPr/>
        <a:lstStyle/>
        <a:p>
          <a:r>
            <a:rPr lang="hu-HU" sz="1000" b="1" dirty="0" smtClean="0"/>
            <a:t>növekszik a középfokú intézményt sikeresen elvégző diákok száma</a:t>
          </a:r>
          <a:endParaRPr lang="hu-HU" sz="1000" b="1" dirty="0"/>
        </a:p>
      </dgm:t>
    </dgm:pt>
    <dgm:pt modelId="{54E2977E-C455-423C-9A2B-7D8629B76601}" type="parTrans" cxnId="{4B5CD5EF-6604-40A9-83FD-84C7922DB46B}">
      <dgm:prSet/>
      <dgm:spPr/>
      <dgm:t>
        <a:bodyPr/>
        <a:lstStyle/>
        <a:p>
          <a:endParaRPr lang="hu-HU"/>
        </a:p>
      </dgm:t>
    </dgm:pt>
    <dgm:pt modelId="{B363C4FE-1170-4F78-B22B-9ECEB8FC26B5}" type="sibTrans" cxnId="{4B5CD5EF-6604-40A9-83FD-84C7922DB46B}">
      <dgm:prSet/>
      <dgm:spPr>
        <a:solidFill>
          <a:schemeClr val="accent2"/>
        </a:solidFill>
      </dgm:spPr>
      <dgm:t>
        <a:bodyPr/>
        <a:lstStyle/>
        <a:p>
          <a:endParaRPr lang="hu-HU"/>
        </a:p>
      </dgm:t>
    </dgm:pt>
    <dgm:pt modelId="{3A1ADB50-C4EF-4AAB-89DB-AA3100C75E73}">
      <dgm:prSet custT="1"/>
      <dgm:spPr>
        <a:solidFill>
          <a:schemeClr val="accent2"/>
        </a:solidFill>
      </dgm:spPr>
      <dgm:t>
        <a:bodyPr/>
        <a:lstStyle/>
        <a:p>
          <a:r>
            <a:rPr lang="hu-HU" sz="1000" b="1" dirty="0" smtClean="0"/>
            <a:t>nő a kompetencia mérések minimum szintjének nagyobb számú elérése,</a:t>
          </a:r>
        </a:p>
      </dgm:t>
    </dgm:pt>
    <dgm:pt modelId="{A73E1E30-D0DD-4E51-AFF8-061EF12747D0}" type="parTrans" cxnId="{2FB75BBB-5D3D-42FA-B22E-0F740A12C3BF}">
      <dgm:prSet/>
      <dgm:spPr/>
      <dgm:t>
        <a:bodyPr/>
        <a:lstStyle/>
        <a:p>
          <a:endParaRPr lang="hu-HU"/>
        </a:p>
      </dgm:t>
    </dgm:pt>
    <dgm:pt modelId="{9D1608B3-0035-4962-B517-F3634B1C9BA2}" type="sibTrans" cxnId="{2FB75BBB-5D3D-42FA-B22E-0F740A12C3BF}">
      <dgm:prSet/>
      <dgm:spPr>
        <a:solidFill>
          <a:schemeClr val="accent2"/>
        </a:solidFill>
      </dgm:spPr>
      <dgm:t>
        <a:bodyPr/>
        <a:lstStyle/>
        <a:p>
          <a:endParaRPr lang="hu-HU"/>
        </a:p>
      </dgm:t>
    </dgm:pt>
    <dgm:pt modelId="{065AE240-8D51-4AD3-8504-0D63A5B731F7}">
      <dgm:prSet/>
      <dgm:spPr>
        <a:solidFill>
          <a:schemeClr val="accent2"/>
        </a:solidFill>
      </dgm:spPr>
      <dgm:t>
        <a:bodyPr/>
        <a:lstStyle/>
        <a:p>
          <a:r>
            <a:rPr lang="hu-HU" b="1" dirty="0" smtClean="0"/>
            <a:t>növekszik a mérési eredményekre alapozott egyéni / csoportos fejlesztési tervek aránya,</a:t>
          </a:r>
        </a:p>
      </dgm:t>
    </dgm:pt>
    <dgm:pt modelId="{996C8591-B8F3-4488-B06D-706DC51336CF}" type="parTrans" cxnId="{18FBE530-A111-46ED-B8D8-E6C51AFF6C8F}">
      <dgm:prSet/>
      <dgm:spPr/>
      <dgm:t>
        <a:bodyPr/>
        <a:lstStyle/>
        <a:p>
          <a:endParaRPr lang="hu-HU"/>
        </a:p>
      </dgm:t>
    </dgm:pt>
    <dgm:pt modelId="{7021934A-3B2A-4623-912D-92B541C8FCB6}" type="sibTrans" cxnId="{18FBE530-A111-46ED-B8D8-E6C51AFF6C8F}">
      <dgm:prSet/>
      <dgm:spPr>
        <a:solidFill>
          <a:schemeClr val="accent2"/>
        </a:solidFill>
      </dgm:spPr>
      <dgm:t>
        <a:bodyPr/>
        <a:lstStyle/>
        <a:p>
          <a:endParaRPr lang="hu-HU"/>
        </a:p>
      </dgm:t>
    </dgm:pt>
    <dgm:pt modelId="{A1E1348B-B9DE-4CE6-8726-77A0F3937EC8}">
      <dgm:prSet phldrT="[Szöveg]"/>
      <dgm:spPr>
        <a:solidFill>
          <a:schemeClr val="accent2"/>
        </a:solidFill>
      </dgm:spPr>
      <dgm:t>
        <a:bodyPr/>
        <a:lstStyle/>
        <a:p>
          <a:r>
            <a:rPr lang="hu-HU" b="1" dirty="0" smtClean="0"/>
            <a:t>az iskolaértettségi vizsgálatok alapján nő az iskolába lépők száma</a:t>
          </a:r>
          <a:endParaRPr lang="hu-HU" b="1" dirty="0"/>
        </a:p>
      </dgm:t>
    </dgm:pt>
    <dgm:pt modelId="{863AA91F-76D1-4157-BF49-7C524419CDB0}" type="parTrans" cxnId="{B355B48B-004C-41F3-AB2A-2142730CCA49}">
      <dgm:prSet/>
      <dgm:spPr/>
      <dgm:t>
        <a:bodyPr/>
        <a:lstStyle/>
        <a:p>
          <a:endParaRPr lang="hu-HU"/>
        </a:p>
      </dgm:t>
    </dgm:pt>
    <dgm:pt modelId="{2EF0A8A4-06F7-4438-8A66-EEACB2158977}" type="sibTrans" cxnId="{B355B48B-004C-41F3-AB2A-2142730CCA49}">
      <dgm:prSet/>
      <dgm:spPr>
        <a:solidFill>
          <a:schemeClr val="accent2"/>
        </a:solidFill>
      </dgm:spPr>
      <dgm:t>
        <a:bodyPr/>
        <a:lstStyle/>
        <a:p>
          <a:endParaRPr lang="hu-HU"/>
        </a:p>
      </dgm:t>
    </dgm:pt>
    <dgm:pt modelId="{419329AC-8B31-4611-BC42-187DE4B1C111}" type="pres">
      <dgm:prSet presAssocID="{4D10833F-93CC-420A-AF9D-BD63F9663D7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13889D64-EFF8-45F8-B690-CA94C275A577}" type="pres">
      <dgm:prSet presAssocID="{7E6D02D2-66F8-4572-B736-2ED8E75404E5}" presName="node" presStyleLbl="node1" presStyleIdx="0" presStyleCnt="7" custScaleX="135398" custScaleY="123027" custRadScaleRad="94780" custRadScaleInc="561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642430A-89B7-43FC-A76F-21D6ABD6EFE9}" type="pres">
      <dgm:prSet presAssocID="{5A7D4682-1E4E-4A89-959A-B15C5A8771EB}" presName="sibTrans" presStyleLbl="sibTrans2D1" presStyleIdx="0" presStyleCnt="7"/>
      <dgm:spPr/>
      <dgm:t>
        <a:bodyPr/>
        <a:lstStyle/>
        <a:p>
          <a:endParaRPr lang="hu-HU"/>
        </a:p>
      </dgm:t>
    </dgm:pt>
    <dgm:pt modelId="{0F0FEE1A-17ED-4AF0-A83D-56F7E1800CC7}" type="pres">
      <dgm:prSet presAssocID="{5A7D4682-1E4E-4A89-959A-B15C5A8771EB}" presName="connectorText" presStyleLbl="sibTrans2D1" presStyleIdx="0" presStyleCnt="7"/>
      <dgm:spPr/>
      <dgm:t>
        <a:bodyPr/>
        <a:lstStyle/>
        <a:p>
          <a:endParaRPr lang="hu-HU"/>
        </a:p>
      </dgm:t>
    </dgm:pt>
    <dgm:pt modelId="{CC9BE75B-3E46-4D1E-8151-C7BEDCD805DB}" type="pres">
      <dgm:prSet presAssocID="{1B5FFB04-54BB-422D-9CA9-EBA9711FB444}" presName="node" presStyleLbl="node1" presStyleIdx="1" presStyleCnt="7" custScaleX="137855" custScaleY="1244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B956055-D545-4F09-B728-22346559E6C5}" type="pres">
      <dgm:prSet presAssocID="{DA320720-A70D-4CEE-8F3D-6EA038EB78D2}" presName="sibTrans" presStyleLbl="sibTrans2D1" presStyleIdx="1" presStyleCnt="7"/>
      <dgm:spPr/>
      <dgm:t>
        <a:bodyPr/>
        <a:lstStyle/>
        <a:p>
          <a:endParaRPr lang="hu-HU"/>
        </a:p>
      </dgm:t>
    </dgm:pt>
    <dgm:pt modelId="{7F8E0084-C92F-4531-B09D-B7582A795209}" type="pres">
      <dgm:prSet presAssocID="{DA320720-A70D-4CEE-8F3D-6EA038EB78D2}" presName="connectorText" presStyleLbl="sibTrans2D1" presStyleIdx="1" presStyleCnt="7"/>
      <dgm:spPr/>
      <dgm:t>
        <a:bodyPr/>
        <a:lstStyle/>
        <a:p>
          <a:endParaRPr lang="hu-HU"/>
        </a:p>
      </dgm:t>
    </dgm:pt>
    <dgm:pt modelId="{DFFEAF96-1409-400E-B7EF-60FF2EFF1ACF}" type="pres">
      <dgm:prSet presAssocID="{B95B5EEB-35CF-4339-BF2D-232BA72E4AE3}" presName="node" presStyleLbl="node1" presStyleIdx="2" presStyleCnt="7" custScaleX="151970" custScaleY="12973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A2D87A0-5AE0-410A-8C07-78CB4EBE5E36}" type="pres">
      <dgm:prSet presAssocID="{8E3B963C-908F-46B5-B063-90B14049DA1C}" presName="sibTrans" presStyleLbl="sibTrans2D1" presStyleIdx="2" presStyleCnt="7"/>
      <dgm:spPr/>
      <dgm:t>
        <a:bodyPr/>
        <a:lstStyle/>
        <a:p>
          <a:endParaRPr lang="hu-HU"/>
        </a:p>
      </dgm:t>
    </dgm:pt>
    <dgm:pt modelId="{BAF9CF6A-118C-4597-9B8B-83A75B3D03F1}" type="pres">
      <dgm:prSet presAssocID="{8E3B963C-908F-46B5-B063-90B14049DA1C}" presName="connectorText" presStyleLbl="sibTrans2D1" presStyleIdx="2" presStyleCnt="7"/>
      <dgm:spPr/>
      <dgm:t>
        <a:bodyPr/>
        <a:lstStyle/>
        <a:p>
          <a:endParaRPr lang="hu-HU"/>
        </a:p>
      </dgm:t>
    </dgm:pt>
    <dgm:pt modelId="{E2FF4A47-68B9-4FF9-ACBC-51870249C151}" type="pres">
      <dgm:prSet presAssocID="{FCF9BFDB-2253-4696-9626-7A3CF3358907}" presName="node" presStyleLbl="node1" presStyleIdx="3" presStyleCnt="7" custScaleX="153583" custScaleY="116730" custRadScaleRad="94365" custRadScaleInc="-1543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9F464CF-1A53-4FB5-A8D5-94FE62D52B4D}" type="pres">
      <dgm:prSet presAssocID="{B363C4FE-1170-4F78-B22B-9ECEB8FC26B5}" presName="sibTrans" presStyleLbl="sibTrans2D1" presStyleIdx="3" presStyleCnt="7"/>
      <dgm:spPr/>
      <dgm:t>
        <a:bodyPr/>
        <a:lstStyle/>
        <a:p>
          <a:endParaRPr lang="hu-HU"/>
        </a:p>
      </dgm:t>
    </dgm:pt>
    <dgm:pt modelId="{592CE8B1-9220-4728-B34C-147AF09851CA}" type="pres">
      <dgm:prSet presAssocID="{B363C4FE-1170-4F78-B22B-9ECEB8FC26B5}" presName="connectorText" presStyleLbl="sibTrans2D1" presStyleIdx="3" presStyleCnt="7"/>
      <dgm:spPr/>
      <dgm:t>
        <a:bodyPr/>
        <a:lstStyle/>
        <a:p>
          <a:endParaRPr lang="hu-HU"/>
        </a:p>
      </dgm:t>
    </dgm:pt>
    <dgm:pt modelId="{7BAE7974-A383-4DC8-B801-9DEBCA41627D}" type="pres">
      <dgm:prSet presAssocID="{3A1ADB50-C4EF-4AAB-89DB-AA3100C75E73}" presName="node" presStyleLbl="node1" presStyleIdx="4" presStyleCnt="7" custScaleX="135407" custScaleY="116621" custRadScaleRad="96181" custRadScaleInc="926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D6BC231-A195-4562-A69A-7EA22033F339}" type="pres">
      <dgm:prSet presAssocID="{9D1608B3-0035-4962-B517-F3634B1C9BA2}" presName="sibTrans" presStyleLbl="sibTrans2D1" presStyleIdx="4" presStyleCnt="7"/>
      <dgm:spPr/>
      <dgm:t>
        <a:bodyPr/>
        <a:lstStyle/>
        <a:p>
          <a:endParaRPr lang="hu-HU"/>
        </a:p>
      </dgm:t>
    </dgm:pt>
    <dgm:pt modelId="{18397C9D-78CC-4764-9873-D53CEE6D0C7A}" type="pres">
      <dgm:prSet presAssocID="{9D1608B3-0035-4962-B517-F3634B1C9BA2}" presName="connectorText" presStyleLbl="sibTrans2D1" presStyleIdx="4" presStyleCnt="7"/>
      <dgm:spPr/>
      <dgm:t>
        <a:bodyPr/>
        <a:lstStyle/>
        <a:p>
          <a:endParaRPr lang="hu-HU"/>
        </a:p>
      </dgm:t>
    </dgm:pt>
    <dgm:pt modelId="{0CC8DCDC-45EE-4512-A49A-BD7A0109359B}" type="pres">
      <dgm:prSet presAssocID="{065AE240-8D51-4AD3-8504-0D63A5B731F7}" presName="node" presStyleLbl="node1" presStyleIdx="5" presStyleCnt="7" custScaleX="142559" custScaleY="13127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2658AF2-EA51-470F-A50E-6857A431AE60}" type="pres">
      <dgm:prSet presAssocID="{7021934A-3B2A-4623-912D-92B541C8FCB6}" presName="sibTrans" presStyleLbl="sibTrans2D1" presStyleIdx="5" presStyleCnt="7"/>
      <dgm:spPr/>
      <dgm:t>
        <a:bodyPr/>
        <a:lstStyle/>
        <a:p>
          <a:endParaRPr lang="hu-HU"/>
        </a:p>
      </dgm:t>
    </dgm:pt>
    <dgm:pt modelId="{DFC0D754-76F6-4321-9425-EE75804164C7}" type="pres">
      <dgm:prSet presAssocID="{7021934A-3B2A-4623-912D-92B541C8FCB6}" presName="connectorText" presStyleLbl="sibTrans2D1" presStyleIdx="5" presStyleCnt="7"/>
      <dgm:spPr/>
      <dgm:t>
        <a:bodyPr/>
        <a:lstStyle/>
        <a:p>
          <a:endParaRPr lang="hu-HU"/>
        </a:p>
      </dgm:t>
    </dgm:pt>
    <dgm:pt modelId="{F421FEE0-C756-4C1F-9FA3-834F9CF6784E}" type="pres">
      <dgm:prSet presAssocID="{A1E1348B-B9DE-4CE6-8726-77A0F3937EC8}" presName="node" presStyleLbl="node1" presStyleIdx="6" presStyleCnt="7" custScaleX="138697" custScaleY="12924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08BAE7F-66C6-4A53-9BC7-44FECBB1972A}" type="pres">
      <dgm:prSet presAssocID="{2EF0A8A4-06F7-4438-8A66-EEACB2158977}" presName="sibTrans" presStyleLbl="sibTrans2D1" presStyleIdx="6" presStyleCnt="7"/>
      <dgm:spPr/>
      <dgm:t>
        <a:bodyPr/>
        <a:lstStyle/>
        <a:p>
          <a:endParaRPr lang="hu-HU"/>
        </a:p>
      </dgm:t>
    </dgm:pt>
    <dgm:pt modelId="{F6E9161B-5903-4AEA-A03A-331BD8932A95}" type="pres">
      <dgm:prSet presAssocID="{2EF0A8A4-06F7-4438-8A66-EEACB2158977}" presName="connectorText" presStyleLbl="sibTrans2D1" presStyleIdx="6" presStyleCnt="7"/>
      <dgm:spPr/>
      <dgm:t>
        <a:bodyPr/>
        <a:lstStyle/>
        <a:p>
          <a:endParaRPr lang="hu-HU"/>
        </a:p>
      </dgm:t>
    </dgm:pt>
  </dgm:ptLst>
  <dgm:cxnLst>
    <dgm:cxn modelId="{A4086A96-CECE-4B3D-B9B4-D80402F5A3D6}" type="presOf" srcId="{9D1608B3-0035-4962-B517-F3634B1C9BA2}" destId="{18397C9D-78CC-4764-9873-D53CEE6D0C7A}" srcOrd="1" destOrd="0" presId="urn:microsoft.com/office/officeart/2005/8/layout/cycle2"/>
    <dgm:cxn modelId="{163CF9E1-F04F-4617-A052-769F16F58258}" type="presOf" srcId="{7021934A-3B2A-4623-912D-92B541C8FCB6}" destId="{12658AF2-EA51-470F-A50E-6857A431AE60}" srcOrd="0" destOrd="0" presId="urn:microsoft.com/office/officeart/2005/8/layout/cycle2"/>
    <dgm:cxn modelId="{C1512E6C-D7B9-4D2F-8894-DDF1EE42DF90}" type="presOf" srcId="{4D10833F-93CC-420A-AF9D-BD63F9663D7F}" destId="{419329AC-8B31-4611-BC42-187DE4B1C111}" srcOrd="0" destOrd="0" presId="urn:microsoft.com/office/officeart/2005/8/layout/cycle2"/>
    <dgm:cxn modelId="{8C459267-2B65-4078-B872-F36D4AEFC897}" srcId="{4D10833F-93CC-420A-AF9D-BD63F9663D7F}" destId="{B95B5EEB-35CF-4339-BF2D-232BA72E4AE3}" srcOrd="2" destOrd="0" parTransId="{E6D5200B-0C09-4BE9-AB25-EC892D05B412}" sibTransId="{8E3B963C-908F-46B5-B063-90B14049DA1C}"/>
    <dgm:cxn modelId="{A0D764DF-4F54-416A-A27E-44744B09223D}" type="presOf" srcId="{5A7D4682-1E4E-4A89-959A-B15C5A8771EB}" destId="{0F0FEE1A-17ED-4AF0-A83D-56F7E1800CC7}" srcOrd="1" destOrd="0" presId="urn:microsoft.com/office/officeart/2005/8/layout/cycle2"/>
    <dgm:cxn modelId="{E886DF96-C02D-47DF-A712-E21A412D520D}" type="presOf" srcId="{8E3B963C-908F-46B5-B063-90B14049DA1C}" destId="{3A2D87A0-5AE0-410A-8C07-78CB4EBE5E36}" srcOrd="0" destOrd="0" presId="urn:microsoft.com/office/officeart/2005/8/layout/cycle2"/>
    <dgm:cxn modelId="{F90CDEE7-FE21-4DA9-952E-E89CADB5BD1D}" srcId="{4D10833F-93CC-420A-AF9D-BD63F9663D7F}" destId="{1B5FFB04-54BB-422D-9CA9-EBA9711FB444}" srcOrd="1" destOrd="0" parTransId="{C1BAE1E6-8047-4E04-9924-65EC91FFCFF4}" sibTransId="{DA320720-A70D-4CEE-8F3D-6EA038EB78D2}"/>
    <dgm:cxn modelId="{F6726633-894C-4903-9832-1F1652B5C108}" type="presOf" srcId="{3A1ADB50-C4EF-4AAB-89DB-AA3100C75E73}" destId="{7BAE7974-A383-4DC8-B801-9DEBCA41627D}" srcOrd="0" destOrd="0" presId="urn:microsoft.com/office/officeart/2005/8/layout/cycle2"/>
    <dgm:cxn modelId="{8A78D101-AC42-4CBA-A18E-2321C63C31DD}" type="presOf" srcId="{2EF0A8A4-06F7-4438-8A66-EEACB2158977}" destId="{508BAE7F-66C6-4A53-9BC7-44FECBB1972A}" srcOrd="0" destOrd="0" presId="urn:microsoft.com/office/officeart/2005/8/layout/cycle2"/>
    <dgm:cxn modelId="{C199172B-0CDC-4945-A843-913D96EA1758}" type="presOf" srcId="{5A7D4682-1E4E-4A89-959A-B15C5A8771EB}" destId="{2642430A-89B7-43FC-A76F-21D6ABD6EFE9}" srcOrd="0" destOrd="0" presId="urn:microsoft.com/office/officeart/2005/8/layout/cycle2"/>
    <dgm:cxn modelId="{18FBE530-A111-46ED-B8D8-E6C51AFF6C8F}" srcId="{4D10833F-93CC-420A-AF9D-BD63F9663D7F}" destId="{065AE240-8D51-4AD3-8504-0D63A5B731F7}" srcOrd="5" destOrd="0" parTransId="{996C8591-B8F3-4488-B06D-706DC51336CF}" sibTransId="{7021934A-3B2A-4623-912D-92B541C8FCB6}"/>
    <dgm:cxn modelId="{982ACB27-962D-45EE-B618-EC61A0D15B4A}" type="presOf" srcId="{DA320720-A70D-4CEE-8F3D-6EA038EB78D2}" destId="{3B956055-D545-4F09-B728-22346559E6C5}" srcOrd="0" destOrd="0" presId="urn:microsoft.com/office/officeart/2005/8/layout/cycle2"/>
    <dgm:cxn modelId="{7E38135D-072A-4CD0-BAE9-C7C26A592AAE}" type="presOf" srcId="{7021934A-3B2A-4623-912D-92B541C8FCB6}" destId="{DFC0D754-76F6-4321-9425-EE75804164C7}" srcOrd="1" destOrd="0" presId="urn:microsoft.com/office/officeart/2005/8/layout/cycle2"/>
    <dgm:cxn modelId="{4B5CD5EF-6604-40A9-83FD-84C7922DB46B}" srcId="{4D10833F-93CC-420A-AF9D-BD63F9663D7F}" destId="{FCF9BFDB-2253-4696-9626-7A3CF3358907}" srcOrd="3" destOrd="0" parTransId="{54E2977E-C455-423C-9A2B-7D8629B76601}" sibTransId="{B363C4FE-1170-4F78-B22B-9ECEB8FC26B5}"/>
    <dgm:cxn modelId="{7590EFE1-8AB1-4A06-932B-24C8D4F67767}" srcId="{4D10833F-93CC-420A-AF9D-BD63F9663D7F}" destId="{7E6D02D2-66F8-4572-B736-2ED8E75404E5}" srcOrd="0" destOrd="0" parTransId="{E0A43029-48CB-49C3-9041-2A6368784333}" sibTransId="{5A7D4682-1E4E-4A89-959A-B15C5A8771EB}"/>
    <dgm:cxn modelId="{F2FD5A47-D697-4695-8C9E-5F4C67B03364}" type="presOf" srcId="{B363C4FE-1170-4F78-B22B-9ECEB8FC26B5}" destId="{592CE8B1-9220-4728-B34C-147AF09851CA}" srcOrd="1" destOrd="0" presId="urn:microsoft.com/office/officeart/2005/8/layout/cycle2"/>
    <dgm:cxn modelId="{870C00B8-1BE0-470F-A497-EAA36A5BA0E3}" type="presOf" srcId="{B95B5EEB-35CF-4339-BF2D-232BA72E4AE3}" destId="{DFFEAF96-1409-400E-B7EF-60FF2EFF1ACF}" srcOrd="0" destOrd="0" presId="urn:microsoft.com/office/officeart/2005/8/layout/cycle2"/>
    <dgm:cxn modelId="{2FB75BBB-5D3D-42FA-B22E-0F740A12C3BF}" srcId="{4D10833F-93CC-420A-AF9D-BD63F9663D7F}" destId="{3A1ADB50-C4EF-4AAB-89DB-AA3100C75E73}" srcOrd="4" destOrd="0" parTransId="{A73E1E30-D0DD-4E51-AFF8-061EF12747D0}" sibTransId="{9D1608B3-0035-4962-B517-F3634B1C9BA2}"/>
    <dgm:cxn modelId="{88436640-0A65-462D-B562-DFB40C2FCEB7}" type="presOf" srcId="{DA320720-A70D-4CEE-8F3D-6EA038EB78D2}" destId="{7F8E0084-C92F-4531-B09D-B7582A795209}" srcOrd="1" destOrd="0" presId="urn:microsoft.com/office/officeart/2005/8/layout/cycle2"/>
    <dgm:cxn modelId="{3A33214B-5ABD-48B3-AEDB-E17AB4C85A80}" type="presOf" srcId="{9D1608B3-0035-4962-B517-F3634B1C9BA2}" destId="{0D6BC231-A195-4562-A69A-7EA22033F339}" srcOrd="0" destOrd="0" presId="urn:microsoft.com/office/officeart/2005/8/layout/cycle2"/>
    <dgm:cxn modelId="{25178F8B-1284-4143-BC67-304F85E3EF63}" type="presOf" srcId="{B363C4FE-1170-4F78-B22B-9ECEB8FC26B5}" destId="{09F464CF-1A53-4FB5-A8D5-94FE62D52B4D}" srcOrd="0" destOrd="0" presId="urn:microsoft.com/office/officeart/2005/8/layout/cycle2"/>
    <dgm:cxn modelId="{74BF5E82-9126-4B2E-A2A3-80BA9D04D72D}" type="presOf" srcId="{A1E1348B-B9DE-4CE6-8726-77A0F3937EC8}" destId="{F421FEE0-C756-4C1F-9FA3-834F9CF6784E}" srcOrd="0" destOrd="0" presId="urn:microsoft.com/office/officeart/2005/8/layout/cycle2"/>
    <dgm:cxn modelId="{B75CA6FB-B4AA-49C5-B1A0-487216F02105}" type="presOf" srcId="{8E3B963C-908F-46B5-B063-90B14049DA1C}" destId="{BAF9CF6A-118C-4597-9B8B-83A75B3D03F1}" srcOrd="1" destOrd="0" presId="urn:microsoft.com/office/officeart/2005/8/layout/cycle2"/>
    <dgm:cxn modelId="{B355B48B-004C-41F3-AB2A-2142730CCA49}" srcId="{4D10833F-93CC-420A-AF9D-BD63F9663D7F}" destId="{A1E1348B-B9DE-4CE6-8726-77A0F3937EC8}" srcOrd="6" destOrd="0" parTransId="{863AA91F-76D1-4157-BF49-7C524419CDB0}" sibTransId="{2EF0A8A4-06F7-4438-8A66-EEACB2158977}"/>
    <dgm:cxn modelId="{8F1C2E23-8327-4E7D-8C48-8C856A5FE72D}" type="presOf" srcId="{2EF0A8A4-06F7-4438-8A66-EEACB2158977}" destId="{F6E9161B-5903-4AEA-A03A-331BD8932A95}" srcOrd="1" destOrd="0" presId="urn:microsoft.com/office/officeart/2005/8/layout/cycle2"/>
    <dgm:cxn modelId="{B00069A8-8A93-4CA0-946D-0D91ABBFFA74}" type="presOf" srcId="{1B5FFB04-54BB-422D-9CA9-EBA9711FB444}" destId="{CC9BE75B-3E46-4D1E-8151-C7BEDCD805DB}" srcOrd="0" destOrd="0" presId="urn:microsoft.com/office/officeart/2005/8/layout/cycle2"/>
    <dgm:cxn modelId="{D921D496-82D4-4E6E-871D-2CCFECA49390}" type="presOf" srcId="{065AE240-8D51-4AD3-8504-0D63A5B731F7}" destId="{0CC8DCDC-45EE-4512-A49A-BD7A0109359B}" srcOrd="0" destOrd="0" presId="urn:microsoft.com/office/officeart/2005/8/layout/cycle2"/>
    <dgm:cxn modelId="{F817DE60-C215-4D13-AFB0-796C1258AC3A}" type="presOf" srcId="{7E6D02D2-66F8-4572-B736-2ED8E75404E5}" destId="{13889D64-EFF8-45F8-B690-CA94C275A577}" srcOrd="0" destOrd="0" presId="urn:microsoft.com/office/officeart/2005/8/layout/cycle2"/>
    <dgm:cxn modelId="{03BCCB30-E6FE-4D08-8A1B-20A3EE0AC8EA}" type="presOf" srcId="{FCF9BFDB-2253-4696-9626-7A3CF3358907}" destId="{E2FF4A47-68B9-4FF9-ACBC-51870249C151}" srcOrd="0" destOrd="0" presId="urn:microsoft.com/office/officeart/2005/8/layout/cycle2"/>
    <dgm:cxn modelId="{92AA9C7B-1219-4160-BB5C-41CD957F61C6}" type="presParOf" srcId="{419329AC-8B31-4611-BC42-187DE4B1C111}" destId="{13889D64-EFF8-45F8-B690-CA94C275A577}" srcOrd="0" destOrd="0" presId="urn:microsoft.com/office/officeart/2005/8/layout/cycle2"/>
    <dgm:cxn modelId="{0665FEE3-A78C-4253-9699-90AED3B7A823}" type="presParOf" srcId="{419329AC-8B31-4611-BC42-187DE4B1C111}" destId="{2642430A-89B7-43FC-A76F-21D6ABD6EFE9}" srcOrd="1" destOrd="0" presId="urn:microsoft.com/office/officeart/2005/8/layout/cycle2"/>
    <dgm:cxn modelId="{F6196684-ACFC-42A8-8C07-94E1FE9B7CDB}" type="presParOf" srcId="{2642430A-89B7-43FC-A76F-21D6ABD6EFE9}" destId="{0F0FEE1A-17ED-4AF0-A83D-56F7E1800CC7}" srcOrd="0" destOrd="0" presId="urn:microsoft.com/office/officeart/2005/8/layout/cycle2"/>
    <dgm:cxn modelId="{C1CE6E15-96A9-4952-A1A3-2E4B2E6374BF}" type="presParOf" srcId="{419329AC-8B31-4611-BC42-187DE4B1C111}" destId="{CC9BE75B-3E46-4D1E-8151-C7BEDCD805DB}" srcOrd="2" destOrd="0" presId="urn:microsoft.com/office/officeart/2005/8/layout/cycle2"/>
    <dgm:cxn modelId="{DF5314E2-D65F-4BEF-8DB4-D0017FA2DC45}" type="presParOf" srcId="{419329AC-8B31-4611-BC42-187DE4B1C111}" destId="{3B956055-D545-4F09-B728-22346559E6C5}" srcOrd="3" destOrd="0" presId="urn:microsoft.com/office/officeart/2005/8/layout/cycle2"/>
    <dgm:cxn modelId="{F3108E2C-1B56-44BA-8262-2D8AFC2221AD}" type="presParOf" srcId="{3B956055-D545-4F09-B728-22346559E6C5}" destId="{7F8E0084-C92F-4531-B09D-B7582A795209}" srcOrd="0" destOrd="0" presId="urn:microsoft.com/office/officeart/2005/8/layout/cycle2"/>
    <dgm:cxn modelId="{2750BC14-BCD0-4974-94B7-1538C38874F5}" type="presParOf" srcId="{419329AC-8B31-4611-BC42-187DE4B1C111}" destId="{DFFEAF96-1409-400E-B7EF-60FF2EFF1ACF}" srcOrd="4" destOrd="0" presId="urn:microsoft.com/office/officeart/2005/8/layout/cycle2"/>
    <dgm:cxn modelId="{899BF310-A8BB-4CC9-8506-5093640E6E8D}" type="presParOf" srcId="{419329AC-8B31-4611-BC42-187DE4B1C111}" destId="{3A2D87A0-5AE0-410A-8C07-78CB4EBE5E36}" srcOrd="5" destOrd="0" presId="urn:microsoft.com/office/officeart/2005/8/layout/cycle2"/>
    <dgm:cxn modelId="{456D29F2-DE46-4C34-B43C-458053DB9552}" type="presParOf" srcId="{3A2D87A0-5AE0-410A-8C07-78CB4EBE5E36}" destId="{BAF9CF6A-118C-4597-9B8B-83A75B3D03F1}" srcOrd="0" destOrd="0" presId="urn:microsoft.com/office/officeart/2005/8/layout/cycle2"/>
    <dgm:cxn modelId="{7F8F79B1-E8D0-49BD-9375-469AA7F70487}" type="presParOf" srcId="{419329AC-8B31-4611-BC42-187DE4B1C111}" destId="{E2FF4A47-68B9-4FF9-ACBC-51870249C151}" srcOrd="6" destOrd="0" presId="urn:microsoft.com/office/officeart/2005/8/layout/cycle2"/>
    <dgm:cxn modelId="{D1099C34-7800-4309-8354-8C6162F54F30}" type="presParOf" srcId="{419329AC-8B31-4611-BC42-187DE4B1C111}" destId="{09F464CF-1A53-4FB5-A8D5-94FE62D52B4D}" srcOrd="7" destOrd="0" presId="urn:microsoft.com/office/officeart/2005/8/layout/cycle2"/>
    <dgm:cxn modelId="{82B767BC-8972-4A45-8B30-36ACA199B4E5}" type="presParOf" srcId="{09F464CF-1A53-4FB5-A8D5-94FE62D52B4D}" destId="{592CE8B1-9220-4728-B34C-147AF09851CA}" srcOrd="0" destOrd="0" presId="urn:microsoft.com/office/officeart/2005/8/layout/cycle2"/>
    <dgm:cxn modelId="{D029B1C3-ACA9-4A3C-8AE9-657191C6E557}" type="presParOf" srcId="{419329AC-8B31-4611-BC42-187DE4B1C111}" destId="{7BAE7974-A383-4DC8-B801-9DEBCA41627D}" srcOrd="8" destOrd="0" presId="urn:microsoft.com/office/officeart/2005/8/layout/cycle2"/>
    <dgm:cxn modelId="{3103EB3E-206F-464E-A41C-0CEC1F6BC2C0}" type="presParOf" srcId="{419329AC-8B31-4611-BC42-187DE4B1C111}" destId="{0D6BC231-A195-4562-A69A-7EA22033F339}" srcOrd="9" destOrd="0" presId="urn:microsoft.com/office/officeart/2005/8/layout/cycle2"/>
    <dgm:cxn modelId="{5D6F7C6C-B186-4340-826C-D46AA8E47AAB}" type="presParOf" srcId="{0D6BC231-A195-4562-A69A-7EA22033F339}" destId="{18397C9D-78CC-4764-9873-D53CEE6D0C7A}" srcOrd="0" destOrd="0" presId="urn:microsoft.com/office/officeart/2005/8/layout/cycle2"/>
    <dgm:cxn modelId="{48539AE7-2A87-4305-8977-B0C6BC9314BA}" type="presParOf" srcId="{419329AC-8B31-4611-BC42-187DE4B1C111}" destId="{0CC8DCDC-45EE-4512-A49A-BD7A0109359B}" srcOrd="10" destOrd="0" presId="urn:microsoft.com/office/officeart/2005/8/layout/cycle2"/>
    <dgm:cxn modelId="{D02BCE3E-6D32-45EC-8A30-FCBD280DBDD8}" type="presParOf" srcId="{419329AC-8B31-4611-BC42-187DE4B1C111}" destId="{12658AF2-EA51-470F-A50E-6857A431AE60}" srcOrd="11" destOrd="0" presId="urn:microsoft.com/office/officeart/2005/8/layout/cycle2"/>
    <dgm:cxn modelId="{36DA9570-2636-43B8-B8E7-88D1DF35C585}" type="presParOf" srcId="{12658AF2-EA51-470F-A50E-6857A431AE60}" destId="{DFC0D754-76F6-4321-9425-EE75804164C7}" srcOrd="0" destOrd="0" presId="urn:microsoft.com/office/officeart/2005/8/layout/cycle2"/>
    <dgm:cxn modelId="{19C24506-78B3-40EE-B832-9E9CD180A6D3}" type="presParOf" srcId="{419329AC-8B31-4611-BC42-187DE4B1C111}" destId="{F421FEE0-C756-4C1F-9FA3-834F9CF6784E}" srcOrd="12" destOrd="0" presId="urn:microsoft.com/office/officeart/2005/8/layout/cycle2"/>
    <dgm:cxn modelId="{E828A11B-40FE-4652-BEE9-35F76D73F9FC}" type="presParOf" srcId="{419329AC-8B31-4611-BC42-187DE4B1C111}" destId="{508BAE7F-66C6-4A53-9BC7-44FECBB1972A}" srcOrd="13" destOrd="0" presId="urn:microsoft.com/office/officeart/2005/8/layout/cycle2"/>
    <dgm:cxn modelId="{39388265-0381-41C6-ABEC-7EB1BE0FF4AC}" type="presParOf" srcId="{508BAE7F-66C6-4A53-9BC7-44FECBB1972A}" destId="{F6E9161B-5903-4AEA-A03A-331BD8932A9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862EDC-9DCD-442A-883E-2E8187034EE1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1"/>
      <dgm:spPr/>
    </dgm:pt>
    <dgm:pt modelId="{A964ED5A-F9D6-4B41-9E05-1AD712EC675E}">
      <dgm:prSet phldrT="[Szöveg]" custT="1"/>
      <dgm:spPr>
        <a:ln>
          <a:solidFill>
            <a:schemeClr val="tx2"/>
          </a:solidFill>
        </a:ln>
      </dgm:spPr>
      <dgm:t>
        <a:bodyPr/>
        <a:lstStyle/>
        <a:p>
          <a:r>
            <a:rPr lang="hu-HU" sz="1400" b="1" dirty="0" smtClean="0"/>
            <a:t>Intézményi szint</a:t>
          </a:r>
          <a:endParaRPr lang="hu-HU" sz="1400" b="1" dirty="0"/>
        </a:p>
      </dgm:t>
    </dgm:pt>
    <dgm:pt modelId="{DC84961C-406E-4521-B752-334096382E5F}" type="parTrans" cxnId="{8CE197DE-AB22-43B6-B876-8C96D801EFA6}">
      <dgm:prSet/>
      <dgm:spPr/>
      <dgm:t>
        <a:bodyPr/>
        <a:lstStyle/>
        <a:p>
          <a:endParaRPr lang="hu-HU"/>
        </a:p>
      </dgm:t>
    </dgm:pt>
    <dgm:pt modelId="{9959B460-7D4E-4703-8571-CD141AED66C6}" type="sibTrans" cxnId="{8CE197DE-AB22-43B6-B876-8C96D801EFA6}">
      <dgm:prSet/>
      <dgm:spPr/>
      <dgm:t>
        <a:bodyPr/>
        <a:lstStyle/>
        <a:p>
          <a:endParaRPr lang="hu-HU"/>
        </a:p>
      </dgm:t>
    </dgm:pt>
    <dgm:pt modelId="{03083B7C-E9CB-4CFE-9406-6CD3CD27A3EB}">
      <dgm:prSet phldrT="[Szöveg]" custT="1"/>
      <dgm:spPr>
        <a:ln>
          <a:solidFill>
            <a:schemeClr val="tx2"/>
          </a:solidFill>
        </a:ln>
      </dgm:spPr>
      <dgm:t>
        <a:bodyPr/>
        <a:lstStyle/>
        <a:p>
          <a:r>
            <a:rPr lang="hu-HU" sz="1200" b="1" dirty="0" smtClean="0"/>
            <a:t>Gyermek/tanuló</a:t>
          </a:r>
        </a:p>
        <a:p>
          <a:r>
            <a:rPr lang="hu-HU" sz="1200" b="1" dirty="0" smtClean="0"/>
            <a:t>szint</a:t>
          </a:r>
          <a:endParaRPr lang="hu-HU" sz="1200" b="1" dirty="0"/>
        </a:p>
      </dgm:t>
    </dgm:pt>
    <dgm:pt modelId="{EFDA6FF8-C95A-4426-9CEB-FE846183706F}" type="parTrans" cxnId="{4FD08429-F41F-4C17-8922-68D6D2F50549}">
      <dgm:prSet/>
      <dgm:spPr/>
      <dgm:t>
        <a:bodyPr/>
        <a:lstStyle/>
        <a:p>
          <a:endParaRPr lang="hu-HU"/>
        </a:p>
      </dgm:t>
    </dgm:pt>
    <dgm:pt modelId="{AFF6AF63-291F-4E7D-97C4-6AFD9F1BEFBD}" type="sibTrans" cxnId="{4FD08429-F41F-4C17-8922-68D6D2F50549}">
      <dgm:prSet/>
      <dgm:spPr/>
      <dgm:t>
        <a:bodyPr/>
        <a:lstStyle/>
        <a:p>
          <a:endParaRPr lang="hu-HU"/>
        </a:p>
      </dgm:t>
    </dgm:pt>
    <dgm:pt modelId="{67191F34-E057-4E3D-B816-0FF4F4BE6271}">
      <dgm:prSet phldrT="[Szöveg]" custT="1"/>
      <dgm:spPr>
        <a:ln>
          <a:solidFill>
            <a:schemeClr val="tx2"/>
          </a:solidFill>
        </a:ln>
      </dgm:spPr>
      <dgm:t>
        <a:bodyPr/>
        <a:lstStyle/>
        <a:p>
          <a:r>
            <a:rPr lang="hu-HU" sz="1200" b="1" dirty="0" smtClean="0"/>
            <a:t>Csoportszobai/</a:t>
          </a:r>
        </a:p>
        <a:p>
          <a:r>
            <a:rPr lang="hu-HU" sz="1200" b="1" dirty="0" err="1" smtClean="0"/>
            <a:t>osztálytermi</a:t>
          </a:r>
          <a:r>
            <a:rPr lang="hu-HU" sz="1200" b="1" dirty="0" smtClean="0"/>
            <a:t> szint</a:t>
          </a:r>
          <a:endParaRPr lang="hu-HU" sz="1200" b="1" dirty="0"/>
        </a:p>
      </dgm:t>
    </dgm:pt>
    <dgm:pt modelId="{CE5E0E73-A997-4C2C-B186-5D43CD9A3FCF}" type="sibTrans" cxnId="{9AA755F8-E4BB-4931-AC64-CE544EE2D61C}">
      <dgm:prSet/>
      <dgm:spPr/>
      <dgm:t>
        <a:bodyPr/>
        <a:lstStyle/>
        <a:p>
          <a:endParaRPr lang="hu-HU"/>
        </a:p>
      </dgm:t>
    </dgm:pt>
    <dgm:pt modelId="{0337C88F-840E-42FB-85D9-8210ED852CE0}" type="parTrans" cxnId="{9AA755F8-E4BB-4931-AC64-CE544EE2D61C}">
      <dgm:prSet/>
      <dgm:spPr/>
      <dgm:t>
        <a:bodyPr/>
        <a:lstStyle/>
        <a:p>
          <a:endParaRPr lang="hu-HU"/>
        </a:p>
      </dgm:t>
    </dgm:pt>
    <dgm:pt modelId="{70A28869-503E-4B85-8F08-6B5AF90EC5B7}" type="pres">
      <dgm:prSet presAssocID="{17862EDC-9DCD-442A-883E-2E8187034EE1}" presName="compositeShape" presStyleCnt="0">
        <dgm:presLayoutVars>
          <dgm:chMax val="7"/>
          <dgm:dir/>
          <dgm:resizeHandles val="exact"/>
        </dgm:presLayoutVars>
      </dgm:prSet>
      <dgm:spPr/>
    </dgm:pt>
    <dgm:pt modelId="{6627C435-0646-49C7-A218-799C36E3E8F9}" type="pres">
      <dgm:prSet presAssocID="{17862EDC-9DCD-442A-883E-2E8187034EE1}" presName="wedge1" presStyleLbl="node1" presStyleIdx="0" presStyleCnt="3" custLinFactNeighborX="-6078" custLinFactNeighborY="-3207"/>
      <dgm:spPr/>
      <dgm:t>
        <a:bodyPr/>
        <a:lstStyle/>
        <a:p>
          <a:endParaRPr lang="hu-HU"/>
        </a:p>
      </dgm:t>
    </dgm:pt>
    <dgm:pt modelId="{CA2D04D8-305C-46FF-900C-88504FE11974}" type="pres">
      <dgm:prSet presAssocID="{17862EDC-9DCD-442A-883E-2E8187034EE1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50484B3-9EC5-4B6E-AB1E-369420DCCB42}" type="pres">
      <dgm:prSet presAssocID="{17862EDC-9DCD-442A-883E-2E8187034EE1}" presName="wedge2" presStyleLbl="node1" presStyleIdx="1" presStyleCnt="3" custScaleX="97924" custScaleY="97170" custLinFactNeighborX="-687" custLinFactNeighborY="-5727"/>
      <dgm:spPr/>
      <dgm:t>
        <a:bodyPr/>
        <a:lstStyle/>
        <a:p>
          <a:endParaRPr lang="hu-HU"/>
        </a:p>
      </dgm:t>
    </dgm:pt>
    <dgm:pt modelId="{350B59DA-1A76-4CE0-AC01-368227FBC7B4}" type="pres">
      <dgm:prSet presAssocID="{17862EDC-9DCD-442A-883E-2E8187034EE1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EB76418-1671-486A-B915-8DBEC87BABC4}" type="pres">
      <dgm:prSet presAssocID="{17862EDC-9DCD-442A-883E-2E8187034EE1}" presName="wedge3" presStyleLbl="node1" presStyleIdx="2" presStyleCnt="3" custLinFactNeighborX="-967" custLinFactNeighborY="-6152"/>
      <dgm:spPr/>
      <dgm:t>
        <a:bodyPr/>
        <a:lstStyle/>
        <a:p>
          <a:endParaRPr lang="hu-HU"/>
        </a:p>
      </dgm:t>
    </dgm:pt>
    <dgm:pt modelId="{1C9965CF-FEDF-4A35-A101-03CD0EEE3AC6}" type="pres">
      <dgm:prSet presAssocID="{17862EDC-9DCD-442A-883E-2E8187034EE1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9AA755F8-E4BB-4931-AC64-CE544EE2D61C}" srcId="{17862EDC-9DCD-442A-883E-2E8187034EE1}" destId="{67191F34-E057-4E3D-B816-0FF4F4BE6271}" srcOrd="2" destOrd="0" parTransId="{0337C88F-840E-42FB-85D9-8210ED852CE0}" sibTransId="{CE5E0E73-A997-4C2C-B186-5D43CD9A3FCF}"/>
    <dgm:cxn modelId="{52719367-7DE8-446D-9796-0001927DA9FA}" type="presOf" srcId="{17862EDC-9DCD-442A-883E-2E8187034EE1}" destId="{70A28869-503E-4B85-8F08-6B5AF90EC5B7}" srcOrd="0" destOrd="0" presId="urn:microsoft.com/office/officeart/2005/8/layout/chart3"/>
    <dgm:cxn modelId="{4FD08429-F41F-4C17-8922-68D6D2F50549}" srcId="{17862EDC-9DCD-442A-883E-2E8187034EE1}" destId="{03083B7C-E9CB-4CFE-9406-6CD3CD27A3EB}" srcOrd="1" destOrd="0" parTransId="{EFDA6FF8-C95A-4426-9CEB-FE846183706F}" sibTransId="{AFF6AF63-291F-4E7D-97C4-6AFD9F1BEFBD}"/>
    <dgm:cxn modelId="{6CE7444A-8324-492F-8643-AA31EC3988B3}" type="presOf" srcId="{A964ED5A-F9D6-4B41-9E05-1AD712EC675E}" destId="{6627C435-0646-49C7-A218-799C36E3E8F9}" srcOrd="0" destOrd="0" presId="urn:microsoft.com/office/officeart/2005/8/layout/chart3"/>
    <dgm:cxn modelId="{D476E002-49E5-4949-92F6-7486A056A0E2}" type="presOf" srcId="{67191F34-E057-4E3D-B816-0FF4F4BE6271}" destId="{1C9965CF-FEDF-4A35-A101-03CD0EEE3AC6}" srcOrd="1" destOrd="0" presId="urn:microsoft.com/office/officeart/2005/8/layout/chart3"/>
    <dgm:cxn modelId="{AA0DB198-486E-4907-A6DA-23D785E43928}" type="presOf" srcId="{67191F34-E057-4E3D-B816-0FF4F4BE6271}" destId="{EEB76418-1671-486A-B915-8DBEC87BABC4}" srcOrd="0" destOrd="0" presId="urn:microsoft.com/office/officeart/2005/8/layout/chart3"/>
    <dgm:cxn modelId="{C9B1F3F2-703C-4FAB-99B5-B9BA6B5BC056}" type="presOf" srcId="{03083B7C-E9CB-4CFE-9406-6CD3CD27A3EB}" destId="{D50484B3-9EC5-4B6E-AB1E-369420DCCB42}" srcOrd="0" destOrd="0" presId="urn:microsoft.com/office/officeart/2005/8/layout/chart3"/>
    <dgm:cxn modelId="{B2989C2A-1B90-4519-BDD7-945391E5E9BF}" type="presOf" srcId="{A964ED5A-F9D6-4B41-9E05-1AD712EC675E}" destId="{CA2D04D8-305C-46FF-900C-88504FE11974}" srcOrd="1" destOrd="0" presId="urn:microsoft.com/office/officeart/2005/8/layout/chart3"/>
    <dgm:cxn modelId="{8CE197DE-AB22-43B6-B876-8C96D801EFA6}" srcId="{17862EDC-9DCD-442A-883E-2E8187034EE1}" destId="{A964ED5A-F9D6-4B41-9E05-1AD712EC675E}" srcOrd="0" destOrd="0" parTransId="{DC84961C-406E-4521-B752-334096382E5F}" sibTransId="{9959B460-7D4E-4703-8571-CD141AED66C6}"/>
    <dgm:cxn modelId="{20F3D118-307C-4D5C-A76F-CC44D570D0F0}" type="presOf" srcId="{03083B7C-E9CB-4CFE-9406-6CD3CD27A3EB}" destId="{350B59DA-1A76-4CE0-AC01-368227FBC7B4}" srcOrd="1" destOrd="0" presId="urn:microsoft.com/office/officeart/2005/8/layout/chart3"/>
    <dgm:cxn modelId="{CE0505E9-6D02-4790-9C7F-525038CDE565}" type="presParOf" srcId="{70A28869-503E-4B85-8F08-6B5AF90EC5B7}" destId="{6627C435-0646-49C7-A218-799C36E3E8F9}" srcOrd="0" destOrd="0" presId="urn:microsoft.com/office/officeart/2005/8/layout/chart3"/>
    <dgm:cxn modelId="{581A275E-FEC1-4664-9F9A-A328B0FBF0AE}" type="presParOf" srcId="{70A28869-503E-4B85-8F08-6B5AF90EC5B7}" destId="{CA2D04D8-305C-46FF-900C-88504FE11974}" srcOrd="1" destOrd="0" presId="urn:microsoft.com/office/officeart/2005/8/layout/chart3"/>
    <dgm:cxn modelId="{140CA775-8248-4A6F-B381-207923CFBE05}" type="presParOf" srcId="{70A28869-503E-4B85-8F08-6B5AF90EC5B7}" destId="{D50484B3-9EC5-4B6E-AB1E-369420DCCB42}" srcOrd="2" destOrd="0" presId="urn:microsoft.com/office/officeart/2005/8/layout/chart3"/>
    <dgm:cxn modelId="{80DCC9D4-D9DA-4CFF-99BE-89FC9CB4B87B}" type="presParOf" srcId="{70A28869-503E-4B85-8F08-6B5AF90EC5B7}" destId="{350B59DA-1A76-4CE0-AC01-368227FBC7B4}" srcOrd="3" destOrd="0" presId="urn:microsoft.com/office/officeart/2005/8/layout/chart3"/>
    <dgm:cxn modelId="{3C3BC229-D730-4F97-964A-3D17F4002D3F}" type="presParOf" srcId="{70A28869-503E-4B85-8F08-6B5AF90EC5B7}" destId="{EEB76418-1671-486A-B915-8DBEC87BABC4}" srcOrd="4" destOrd="0" presId="urn:microsoft.com/office/officeart/2005/8/layout/chart3"/>
    <dgm:cxn modelId="{D9E660C8-D2B1-4E9C-9B96-75580935C3B1}" type="presParOf" srcId="{70A28869-503E-4B85-8F08-6B5AF90EC5B7}" destId="{1C9965CF-FEDF-4A35-A101-03CD0EEE3AC6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1DAEC54-B9A9-4E7F-B9D1-CBD56E7AFA82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24BE7CCE-EFDA-4B24-931F-45529F2BEE85}">
      <dgm:prSet phldrT="[Szöveg]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hu-HU" b="1" dirty="0" smtClean="0"/>
            <a:t>Innovációs potenciál áttekintése</a:t>
          </a:r>
          <a:endParaRPr lang="hu-HU" b="1" dirty="0"/>
        </a:p>
      </dgm:t>
    </dgm:pt>
    <dgm:pt modelId="{6EDEDEEF-C91A-4994-AE8A-F3EF8F555428}" type="parTrans" cxnId="{18148FC7-928B-4138-ADE5-D240CB71E490}">
      <dgm:prSet/>
      <dgm:spPr/>
      <dgm:t>
        <a:bodyPr/>
        <a:lstStyle/>
        <a:p>
          <a:endParaRPr lang="hu-HU"/>
        </a:p>
      </dgm:t>
    </dgm:pt>
    <dgm:pt modelId="{F56A4233-D628-4A92-82E5-054DCBF151A9}" type="sibTrans" cxnId="{18148FC7-928B-4138-ADE5-D240CB71E490}">
      <dgm:prSet/>
      <dgm:spPr/>
      <dgm:t>
        <a:bodyPr/>
        <a:lstStyle/>
        <a:p>
          <a:endParaRPr lang="hu-HU"/>
        </a:p>
      </dgm:t>
    </dgm:pt>
    <dgm:pt modelId="{D208500D-ABBB-469A-9884-CE7BC5E69C2D}">
      <dgm:prSet phldrT="[Szöveg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hu-HU" sz="1050" b="1" dirty="0" smtClean="0"/>
            <a:t>Kiépítjük az innovációs menedzsmentet</a:t>
          </a:r>
          <a:endParaRPr lang="hu-HU" sz="1050" b="1" dirty="0"/>
        </a:p>
      </dgm:t>
    </dgm:pt>
    <dgm:pt modelId="{59E9BB7E-5195-426B-83D9-941F024963DD}" type="parTrans" cxnId="{4161A030-CD95-4802-A2E6-6F6389835B39}">
      <dgm:prSet/>
      <dgm:spPr/>
      <dgm:t>
        <a:bodyPr/>
        <a:lstStyle/>
        <a:p>
          <a:endParaRPr lang="hu-HU"/>
        </a:p>
      </dgm:t>
    </dgm:pt>
    <dgm:pt modelId="{01BA2EB8-0B6D-405C-B664-0655F8C5DB55}" type="sibTrans" cxnId="{4161A030-CD95-4802-A2E6-6F6389835B39}">
      <dgm:prSet/>
      <dgm:spPr/>
      <dgm:t>
        <a:bodyPr/>
        <a:lstStyle/>
        <a:p>
          <a:endParaRPr lang="hu-HU"/>
        </a:p>
      </dgm:t>
    </dgm:pt>
    <dgm:pt modelId="{EB007FD2-FEC9-4410-A05C-7894B0D38522}">
      <dgm:prSet phldrT="[Szöveg]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hu-HU" b="1" dirty="0" smtClean="0"/>
            <a:t>Mivel hosszabb távú a fejlesztés, kijelöljük a fejlesztési szakaszokat (3-5 év)</a:t>
          </a:r>
          <a:endParaRPr lang="hu-HU" b="1" dirty="0"/>
        </a:p>
      </dgm:t>
    </dgm:pt>
    <dgm:pt modelId="{E106FD65-BD5E-4006-9D4F-EDD4C9F46533}" type="parTrans" cxnId="{9D8175B4-C784-41EB-815A-967AC0E1C744}">
      <dgm:prSet/>
      <dgm:spPr/>
      <dgm:t>
        <a:bodyPr/>
        <a:lstStyle/>
        <a:p>
          <a:endParaRPr lang="hu-HU"/>
        </a:p>
      </dgm:t>
    </dgm:pt>
    <dgm:pt modelId="{A1C5ABD3-6030-468D-9D8B-B6E0FD1A4F1A}" type="sibTrans" cxnId="{9D8175B4-C784-41EB-815A-967AC0E1C744}">
      <dgm:prSet/>
      <dgm:spPr/>
      <dgm:t>
        <a:bodyPr/>
        <a:lstStyle/>
        <a:p>
          <a:endParaRPr lang="hu-HU"/>
        </a:p>
      </dgm:t>
    </dgm:pt>
    <dgm:pt modelId="{0C448942-99CE-426B-A7DB-BE463C7E65D4}">
      <dgm:prSet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hu-HU" b="1" dirty="0" smtClean="0"/>
            <a:t>Számba vesszük a tevékenységek elvégzésének feltételeit</a:t>
          </a:r>
          <a:endParaRPr lang="hu-HU" b="1" dirty="0"/>
        </a:p>
      </dgm:t>
    </dgm:pt>
    <dgm:pt modelId="{DB5F3CC7-6246-4832-A2BA-21B3A9374CB7}" type="parTrans" cxnId="{D58B3AF7-0BB8-44A4-9906-9CCF908CAD25}">
      <dgm:prSet/>
      <dgm:spPr/>
      <dgm:t>
        <a:bodyPr/>
        <a:lstStyle/>
        <a:p>
          <a:endParaRPr lang="hu-HU"/>
        </a:p>
      </dgm:t>
    </dgm:pt>
    <dgm:pt modelId="{7E8102BA-1821-4367-961A-83D57405E939}" type="sibTrans" cxnId="{D58B3AF7-0BB8-44A4-9906-9CCF908CAD25}">
      <dgm:prSet/>
      <dgm:spPr/>
      <dgm:t>
        <a:bodyPr/>
        <a:lstStyle/>
        <a:p>
          <a:endParaRPr lang="hu-HU"/>
        </a:p>
      </dgm:t>
    </dgm:pt>
    <dgm:pt modelId="{78EDE22A-55A5-4160-AA0D-6AD8BA1231F1}">
      <dgm:prSet phldrT="[Szöveg]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hu-HU" b="1" dirty="0" smtClean="0"/>
            <a:t>A célok megvalósulását lehetővé tevő tevékenységek pontozása</a:t>
          </a:r>
          <a:endParaRPr lang="hu-HU" b="1" dirty="0"/>
        </a:p>
      </dgm:t>
    </dgm:pt>
    <dgm:pt modelId="{DD588D89-00EE-4D88-B9A2-3EFD9679D371}" type="parTrans" cxnId="{0CC5272F-EE2D-4858-B87C-59154B6574C3}">
      <dgm:prSet/>
      <dgm:spPr/>
      <dgm:t>
        <a:bodyPr/>
        <a:lstStyle/>
        <a:p>
          <a:endParaRPr lang="hu-HU"/>
        </a:p>
      </dgm:t>
    </dgm:pt>
    <dgm:pt modelId="{4FCB6130-71DD-4E68-9F19-4A8401F82D7E}" type="sibTrans" cxnId="{0CC5272F-EE2D-4858-B87C-59154B6574C3}">
      <dgm:prSet/>
      <dgm:spPr/>
      <dgm:t>
        <a:bodyPr/>
        <a:lstStyle/>
        <a:p>
          <a:endParaRPr lang="hu-HU"/>
        </a:p>
      </dgm:t>
    </dgm:pt>
    <dgm:pt modelId="{74DFF994-2A67-46D5-AF2D-08396AC25002}">
      <dgm:prSet phldrT="[Szöveg]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hu-HU" b="1" dirty="0" smtClean="0"/>
            <a:t>Az esélyteremtést szolgáló szervezetfejlesztés megvalósítása</a:t>
          </a:r>
          <a:endParaRPr lang="hu-HU" b="1" dirty="0"/>
        </a:p>
      </dgm:t>
    </dgm:pt>
    <dgm:pt modelId="{58ACAEDB-2DBA-49FD-9928-E2D20789AD8D}" type="sibTrans" cxnId="{A7066421-8E06-4A13-A82B-F4A4A768CE94}">
      <dgm:prSet/>
      <dgm:spPr/>
      <dgm:t>
        <a:bodyPr/>
        <a:lstStyle/>
        <a:p>
          <a:endParaRPr lang="hu-HU"/>
        </a:p>
      </dgm:t>
    </dgm:pt>
    <dgm:pt modelId="{7CE31143-84F2-43D5-B0F4-B71C4E050970}" type="parTrans" cxnId="{A7066421-8E06-4A13-A82B-F4A4A768CE94}">
      <dgm:prSet/>
      <dgm:spPr/>
      <dgm:t>
        <a:bodyPr/>
        <a:lstStyle/>
        <a:p>
          <a:endParaRPr lang="hu-HU"/>
        </a:p>
      </dgm:t>
    </dgm:pt>
    <dgm:pt modelId="{50926C74-01AD-494A-84D9-4B4F1FD409C0}" type="pres">
      <dgm:prSet presAssocID="{41DAEC54-B9A9-4E7F-B9D1-CBD56E7AFA82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hu-HU"/>
        </a:p>
      </dgm:t>
    </dgm:pt>
    <dgm:pt modelId="{3C945A52-7170-458F-8248-6FD3D8155EA8}" type="pres">
      <dgm:prSet presAssocID="{41DAEC54-B9A9-4E7F-B9D1-CBD56E7AFA82}" presName="pyramid" presStyleLbl="node1" presStyleIdx="0" presStyleCnt="1" custScaleX="132858" custLinFactNeighborX="1535" custLinFactNeighborY="643"/>
      <dgm:spPr/>
    </dgm:pt>
    <dgm:pt modelId="{82ED01FD-65E2-41AD-81DC-DB3B70B9E6F2}" type="pres">
      <dgm:prSet presAssocID="{41DAEC54-B9A9-4E7F-B9D1-CBD56E7AFA82}" presName="theList" presStyleCnt="0"/>
      <dgm:spPr/>
    </dgm:pt>
    <dgm:pt modelId="{9F168D78-9A64-478D-90FA-8F953BE1B004}" type="pres">
      <dgm:prSet presAssocID="{24BE7CCE-EFDA-4B24-931F-45529F2BEE85}" presName="aNode" presStyleLbl="fgAcc1" presStyleIdx="0" presStyleCnt="6" custScaleX="104228" custScaleY="45015" custLinFactY="56621" custLinFactNeighborX="5040" custLinFactNeighborY="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C1C771F-2C4F-4B76-8A7E-80B1F4412F26}" type="pres">
      <dgm:prSet presAssocID="{24BE7CCE-EFDA-4B24-931F-45529F2BEE85}" presName="aSpace" presStyleCnt="0"/>
      <dgm:spPr/>
    </dgm:pt>
    <dgm:pt modelId="{B7D1F54A-7E0F-4A5B-8902-97570C3E17DD}" type="pres">
      <dgm:prSet presAssocID="{74DFF994-2A67-46D5-AF2D-08396AC25002}" presName="aNode" presStyleLbl="fgAcc1" presStyleIdx="1" presStyleCnt="6" custScaleX="103712" custScaleY="49141" custLinFactY="43380" custLinFactNeighborX="4812" custLinFactNeighborY="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9D185B9-002A-4E23-8A98-3B5B6C44FBD6}" type="pres">
      <dgm:prSet presAssocID="{74DFF994-2A67-46D5-AF2D-08396AC25002}" presName="aSpace" presStyleCnt="0"/>
      <dgm:spPr/>
    </dgm:pt>
    <dgm:pt modelId="{95062ACC-E8CF-4756-AE84-2948E3B382A6}" type="pres">
      <dgm:prSet presAssocID="{D208500D-ABBB-469A-9884-CE7BC5E69C2D}" presName="aNode" presStyleLbl="fgAcc1" presStyleIdx="2" presStyleCnt="6" custScaleX="105084" custScaleY="48018" custLinFactY="31160" custLinFactNeighborX="4857" custLinFactNeighborY="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B26DD9F-F0A6-4420-8039-2FB3095E1310}" type="pres">
      <dgm:prSet presAssocID="{D208500D-ABBB-469A-9884-CE7BC5E69C2D}" presName="aSpace" presStyleCnt="0"/>
      <dgm:spPr/>
    </dgm:pt>
    <dgm:pt modelId="{C09201E6-5942-4435-B630-3220AB69FE70}" type="pres">
      <dgm:prSet presAssocID="{EB007FD2-FEC9-4410-A05C-7894B0D38522}" presName="aNode" presStyleLbl="fgAcc1" presStyleIdx="3" presStyleCnt="6" custScaleX="105084" custScaleY="48597" custLinFactY="17587" custLinFactNeighborX="4857" custLinFactNeighborY="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11F8D81-B9B7-4BFA-8B43-3D33CAC90531}" type="pres">
      <dgm:prSet presAssocID="{EB007FD2-FEC9-4410-A05C-7894B0D38522}" presName="aSpace" presStyleCnt="0"/>
      <dgm:spPr/>
    </dgm:pt>
    <dgm:pt modelId="{C6C6EC38-20BF-467B-A0AA-2FFB0E5B7AC6}" type="pres">
      <dgm:prSet presAssocID="{0C448942-99CE-426B-A7DB-BE463C7E65D4}" presName="aNode" presStyleLbl="fgAcc1" presStyleIdx="4" presStyleCnt="6" custScaleX="105550" custScaleY="43645" custLinFactY="3880" custLinFactNeighborX="6079" custLinFactNeighborY="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F00BDE2-835D-4E96-8A59-A78005F92E0E}" type="pres">
      <dgm:prSet presAssocID="{0C448942-99CE-426B-A7DB-BE463C7E65D4}" presName="aSpace" presStyleCnt="0"/>
      <dgm:spPr/>
    </dgm:pt>
    <dgm:pt modelId="{4738A520-C4EE-430A-B16A-07BE76E16253}" type="pres">
      <dgm:prSet presAssocID="{78EDE22A-55A5-4160-AA0D-6AD8BA1231F1}" presName="aNode" presStyleLbl="fgAcc1" presStyleIdx="5" presStyleCnt="6" custScaleX="105084" custScaleY="50486" custLinFactNeighborX="4945" custLinFactNeighborY="3957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A1128BC-0947-412F-929B-D64F2AB9418D}" type="pres">
      <dgm:prSet presAssocID="{78EDE22A-55A5-4160-AA0D-6AD8BA1231F1}" presName="aSpace" presStyleCnt="0"/>
      <dgm:spPr/>
    </dgm:pt>
  </dgm:ptLst>
  <dgm:cxnLst>
    <dgm:cxn modelId="{A7066421-8E06-4A13-A82B-F4A4A768CE94}" srcId="{41DAEC54-B9A9-4E7F-B9D1-CBD56E7AFA82}" destId="{74DFF994-2A67-46D5-AF2D-08396AC25002}" srcOrd="1" destOrd="0" parTransId="{7CE31143-84F2-43D5-B0F4-B71C4E050970}" sibTransId="{58ACAEDB-2DBA-49FD-9928-E2D20789AD8D}"/>
    <dgm:cxn modelId="{4161A030-CD95-4802-A2E6-6F6389835B39}" srcId="{41DAEC54-B9A9-4E7F-B9D1-CBD56E7AFA82}" destId="{D208500D-ABBB-469A-9884-CE7BC5E69C2D}" srcOrd="2" destOrd="0" parTransId="{59E9BB7E-5195-426B-83D9-941F024963DD}" sibTransId="{01BA2EB8-0B6D-405C-B664-0655F8C5DB55}"/>
    <dgm:cxn modelId="{AA90A328-BFC6-4F0A-B783-D15487548232}" type="presOf" srcId="{74DFF994-2A67-46D5-AF2D-08396AC25002}" destId="{B7D1F54A-7E0F-4A5B-8902-97570C3E17DD}" srcOrd="0" destOrd="0" presId="urn:microsoft.com/office/officeart/2005/8/layout/pyramid2"/>
    <dgm:cxn modelId="{6D88FA04-7E4A-4872-B8B2-66B6454E4368}" type="presOf" srcId="{D208500D-ABBB-469A-9884-CE7BC5E69C2D}" destId="{95062ACC-E8CF-4756-AE84-2948E3B382A6}" srcOrd="0" destOrd="0" presId="urn:microsoft.com/office/officeart/2005/8/layout/pyramid2"/>
    <dgm:cxn modelId="{D58B3AF7-0BB8-44A4-9906-9CCF908CAD25}" srcId="{41DAEC54-B9A9-4E7F-B9D1-CBD56E7AFA82}" destId="{0C448942-99CE-426B-A7DB-BE463C7E65D4}" srcOrd="4" destOrd="0" parTransId="{DB5F3CC7-6246-4832-A2BA-21B3A9374CB7}" sibTransId="{7E8102BA-1821-4367-961A-83D57405E939}"/>
    <dgm:cxn modelId="{4B563162-5221-4AAF-9147-2AD3B202019B}" type="presOf" srcId="{78EDE22A-55A5-4160-AA0D-6AD8BA1231F1}" destId="{4738A520-C4EE-430A-B16A-07BE76E16253}" srcOrd="0" destOrd="0" presId="urn:microsoft.com/office/officeart/2005/8/layout/pyramid2"/>
    <dgm:cxn modelId="{0AED2B53-D26C-4513-A0CB-D61363734EE5}" type="presOf" srcId="{0C448942-99CE-426B-A7DB-BE463C7E65D4}" destId="{C6C6EC38-20BF-467B-A0AA-2FFB0E5B7AC6}" srcOrd="0" destOrd="0" presId="urn:microsoft.com/office/officeart/2005/8/layout/pyramid2"/>
    <dgm:cxn modelId="{B32A6D42-A6AB-4697-BDB2-6E052E868609}" type="presOf" srcId="{EB007FD2-FEC9-4410-A05C-7894B0D38522}" destId="{C09201E6-5942-4435-B630-3220AB69FE70}" srcOrd="0" destOrd="0" presId="urn:microsoft.com/office/officeart/2005/8/layout/pyramid2"/>
    <dgm:cxn modelId="{A20C3C3D-4A2E-4CEE-ADFB-F56DB2514FAA}" type="presOf" srcId="{24BE7CCE-EFDA-4B24-931F-45529F2BEE85}" destId="{9F168D78-9A64-478D-90FA-8F953BE1B004}" srcOrd="0" destOrd="0" presId="urn:microsoft.com/office/officeart/2005/8/layout/pyramid2"/>
    <dgm:cxn modelId="{B4F37373-5C71-4AF1-B2F8-FD16A62C7437}" type="presOf" srcId="{41DAEC54-B9A9-4E7F-B9D1-CBD56E7AFA82}" destId="{50926C74-01AD-494A-84D9-4B4F1FD409C0}" srcOrd="0" destOrd="0" presId="urn:microsoft.com/office/officeart/2005/8/layout/pyramid2"/>
    <dgm:cxn modelId="{0CC5272F-EE2D-4858-B87C-59154B6574C3}" srcId="{41DAEC54-B9A9-4E7F-B9D1-CBD56E7AFA82}" destId="{78EDE22A-55A5-4160-AA0D-6AD8BA1231F1}" srcOrd="5" destOrd="0" parTransId="{DD588D89-00EE-4D88-B9A2-3EFD9679D371}" sibTransId="{4FCB6130-71DD-4E68-9F19-4A8401F82D7E}"/>
    <dgm:cxn modelId="{9D8175B4-C784-41EB-815A-967AC0E1C744}" srcId="{41DAEC54-B9A9-4E7F-B9D1-CBD56E7AFA82}" destId="{EB007FD2-FEC9-4410-A05C-7894B0D38522}" srcOrd="3" destOrd="0" parTransId="{E106FD65-BD5E-4006-9D4F-EDD4C9F46533}" sibTransId="{A1C5ABD3-6030-468D-9D8B-B6E0FD1A4F1A}"/>
    <dgm:cxn modelId="{18148FC7-928B-4138-ADE5-D240CB71E490}" srcId="{41DAEC54-B9A9-4E7F-B9D1-CBD56E7AFA82}" destId="{24BE7CCE-EFDA-4B24-931F-45529F2BEE85}" srcOrd="0" destOrd="0" parTransId="{6EDEDEEF-C91A-4994-AE8A-F3EF8F555428}" sibTransId="{F56A4233-D628-4A92-82E5-054DCBF151A9}"/>
    <dgm:cxn modelId="{59AE5C1C-080F-495A-9D62-1B74F0F06E2D}" type="presParOf" srcId="{50926C74-01AD-494A-84D9-4B4F1FD409C0}" destId="{3C945A52-7170-458F-8248-6FD3D8155EA8}" srcOrd="0" destOrd="0" presId="urn:microsoft.com/office/officeart/2005/8/layout/pyramid2"/>
    <dgm:cxn modelId="{63F2C5BB-CBA2-40C2-BFE0-04E1FD0EE6D7}" type="presParOf" srcId="{50926C74-01AD-494A-84D9-4B4F1FD409C0}" destId="{82ED01FD-65E2-41AD-81DC-DB3B70B9E6F2}" srcOrd="1" destOrd="0" presId="urn:microsoft.com/office/officeart/2005/8/layout/pyramid2"/>
    <dgm:cxn modelId="{74C57FA6-8700-4489-847B-FDBA08F95209}" type="presParOf" srcId="{82ED01FD-65E2-41AD-81DC-DB3B70B9E6F2}" destId="{9F168D78-9A64-478D-90FA-8F953BE1B004}" srcOrd="0" destOrd="0" presId="urn:microsoft.com/office/officeart/2005/8/layout/pyramid2"/>
    <dgm:cxn modelId="{CD2AB8ED-CED0-460F-9EDD-47EB8BE9E328}" type="presParOf" srcId="{82ED01FD-65E2-41AD-81DC-DB3B70B9E6F2}" destId="{7C1C771F-2C4F-4B76-8A7E-80B1F4412F26}" srcOrd="1" destOrd="0" presId="urn:microsoft.com/office/officeart/2005/8/layout/pyramid2"/>
    <dgm:cxn modelId="{B7D7BDD2-86BD-4A0D-83F6-093C8C929A16}" type="presParOf" srcId="{82ED01FD-65E2-41AD-81DC-DB3B70B9E6F2}" destId="{B7D1F54A-7E0F-4A5B-8902-97570C3E17DD}" srcOrd="2" destOrd="0" presId="urn:microsoft.com/office/officeart/2005/8/layout/pyramid2"/>
    <dgm:cxn modelId="{DDF22964-31C2-404A-955B-9456897E5F6A}" type="presParOf" srcId="{82ED01FD-65E2-41AD-81DC-DB3B70B9E6F2}" destId="{F9D185B9-002A-4E23-8A98-3B5B6C44FBD6}" srcOrd="3" destOrd="0" presId="urn:microsoft.com/office/officeart/2005/8/layout/pyramid2"/>
    <dgm:cxn modelId="{E4D756C1-0B21-41A7-B3A1-9BAF2475BCC3}" type="presParOf" srcId="{82ED01FD-65E2-41AD-81DC-DB3B70B9E6F2}" destId="{95062ACC-E8CF-4756-AE84-2948E3B382A6}" srcOrd="4" destOrd="0" presId="urn:microsoft.com/office/officeart/2005/8/layout/pyramid2"/>
    <dgm:cxn modelId="{68B0E391-7C04-40F7-B1F6-4618D0B6B898}" type="presParOf" srcId="{82ED01FD-65E2-41AD-81DC-DB3B70B9E6F2}" destId="{3B26DD9F-F0A6-4420-8039-2FB3095E1310}" srcOrd="5" destOrd="0" presId="urn:microsoft.com/office/officeart/2005/8/layout/pyramid2"/>
    <dgm:cxn modelId="{D703B8AD-258E-45A6-AE50-F69CB03D85F1}" type="presParOf" srcId="{82ED01FD-65E2-41AD-81DC-DB3B70B9E6F2}" destId="{C09201E6-5942-4435-B630-3220AB69FE70}" srcOrd="6" destOrd="0" presId="urn:microsoft.com/office/officeart/2005/8/layout/pyramid2"/>
    <dgm:cxn modelId="{85CFC76F-0EF2-4D43-A561-285C7EA1464E}" type="presParOf" srcId="{82ED01FD-65E2-41AD-81DC-DB3B70B9E6F2}" destId="{611F8D81-B9B7-4BFA-8B43-3D33CAC90531}" srcOrd="7" destOrd="0" presId="urn:microsoft.com/office/officeart/2005/8/layout/pyramid2"/>
    <dgm:cxn modelId="{5DC4284F-04B2-4636-9F15-F540C1542814}" type="presParOf" srcId="{82ED01FD-65E2-41AD-81DC-DB3B70B9E6F2}" destId="{C6C6EC38-20BF-467B-A0AA-2FFB0E5B7AC6}" srcOrd="8" destOrd="0" presId="urn:microsoft.com/office/officeart/2005/8/layout/pyramid2"/>
    <dgm:cxn modelId="{7D4CFA28-6988-4FBF-AA7A-775210F5F112}" type="presParOf" srcId="{82ED01FD-65E2-41AD-81DC-DB3B70B9E6F2}" destId="{CF00BDE2-835D-4E96-8A59-A78005F92E0E}" srcOrd="9" destOrd="0" presId="urn:microsoft.com/office/officeart/2005/8/layout/pyramid2"/>
    <dgm:cxn modelId="{CB7DA928-7FF8-4BD0-AD94-39A10618C92C}" type="presParOf" srcId="{82ED01FD-65E2-41AD-81DC-DB3B70B9E6F2}" destId="{4738A520-C4EE-430A-B16A-07BE76E16253}" srcOrd="10" destOrd="0" presId="urn:microsoft.com/office/officeart/2005/8/layout/pyramid2"/>
    <dgm:cxn modelId="{BF47338D-9EDE-4E84-8135-1574F9D6AE64}" type="presParOf" srcId="{82ED01FD-65E2-41AD-81DC-DB3B70B9E6F2}" destId="{4A1128BC-0947-412F-929B-D64F2AB9418D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1CA0944-3860-486C-9C97-9DA4576EAE22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EA0BCE1C-1E94-46D4-AD05-614D467FDF6A}">
      <dgm:prSet custT="1"/>
      <dgm:spPr>
        <a:ln>
          <a:solidFill>
            <a:schemeClr val="tx2"/>
          </a:solidFill>
        </a:ln>
      </dgm:spPr>
      <dgm:t>
        <a:bodyPr/>
        <a:lstStyle/>
        <a:p>
          <a:r>
            <a:rPr lang="hu-HU" sz="1400" b="1" dirty="0" smtClean="0">
              <a:solidFill>
                <a:schemeClr val="tx1"/>
              </a:solidFill>
            </a:rPr>
            <a:t>Tanulói teljesítményre összpontosít.</a:t>
          </a:r>
          <a:endParaRPr lang="hu-HU" sz="2700" b="1" dirty="0"/>
        </a:p>
      </dgm:t>
    </dgm:pt>
    <dgm:pt modelId="{39D5604C-D2DB-4079-9856-06C64F010549}" type="parTrans" cxnId="{9D70AFE8-FAF5-4A4C-8928-116693149C7F}">
      <dgm:prSet/>
      <dgm:spPr/>
      <dgm:t>
        <a:bodyPr/>
        <a:lstStyle/>
        <a:p>
          <a:endParaRPr lang="hu-HU"/>
        </a:p>
      </dgm:t>
    </dgm:pt>
    <dgm:pt modelId="{432FA131-130E-43A0-B28B-BC1EAEA73424}" type="sibTrans" cxnId="{9D70AFE8-FAF5-4A4C-8928-116693149C7F}">
      <dgm:prSet/>
      <dgm:spPr/>
      <dgm:t>
        <a:bodyPr/>
        <a:lstStyle/>
        <a:p>
          <a:endParaRPr lang="hu-HU"/>
        </a:p>
      </dgm:t>
    </dgm:pt>
    <dgm:pt modelId="{05E48ECF-52C3-4133-8050-26FED2CF0140}">
      <dgm:prSet custT="1"/>
      <dgm:spPr>
        <a:solidFill>
          <a:schemeClr val="accent3"/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hu-HU" sz="1400" b="1" dirty="0" smtClean="0">
              <a:solidFill>
                <a:schemeClr val="tx1"/>
              </a:solidFill>
            </a:rPr>
            <a:t>Az érintettek aktív részvételére épít.</a:t>
          </a:r>
          <a:endParaRPr lang="hu-HU" sz="1400" b="1" dirty="0">
            <a:solidFill>
              <a:schemeClr val="tx1"/>
            </a:solidFill>
          </a:endParaRPr>
        </a:p>
      </dgm:t>
    </dgm:pt>
    <dgm:pt modelId="{77B0F45A-10C0-443E-B666-B79809087840}" type="parTrans" cxnId="{547FE434-03BB-4C57-BBA2-F2C6D00A14BE}">
      <dgm:prSet/>
      <dgm:spPr/>
      <dgm:t>
        <a:bodyPr/>
        <a:lstStyle/>
        <a:p>
          <a:endParaRPr lang="hu-HU"/>
        </a:p>
      </dgm:t>
    </dgm:pt>
    <dgm:pt modelId="{A04C7F9B-DEFD-4770-A75F-E516BEA3A40D}" type="sibTrans" cxnId="{547FE434-03BB-4C57-BBA2-F2C6D00A14BE}">
      <dgm:prSet/>
      <dgm:spPr/>
      <dgm:t>
        <a:bodyPr/>
        <a:lstStyle/>
        <a:p>
          <a:endParaRPr lang="hu-HU"/>
        </a:p>
      </dgm:t>
    </dgm:pt>
    <dgm:pt modelId="{A3176CCC-D6A7-4205-812F-ABC6ABB656E2}">
      <dgm:prSet custT="1"/>
      <dgm:spPr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hu-HU" sz="1400" b="1" dirty="0" smtClean="0">
              <a:solidFill>
                <a:schemeClr val="tx1"/>
              </a:solidFill>
            </a:rPr>
            <a:t>Összefüggés – specifikus.</a:t>
          </a:r>
          <a:endParaRPr lang="hu-HU" sz="1400" dirty="0">
            <a:solidFill>
              <a:schemeClr val="tx1"/>
            </a:solidFill>
          </a:endParaRPr>
        </a:p>
      </dgm:t>
    </dgm:pt>
    <dgm:pt modelId="{8D5F696D-350B-4E42-8203-A8FE19F2D53B}" type="parTrans" cxnId="{BCC2A7B6-F395-44B1-BCF9-3D44562C87A3}">
      <dgm:prSet/>
      <dgm:spPr/>
      <dgm:t>
        <a:bodyPr/>
        <a:lstStyle/>
        <a:p>
          <a:endParaRPr lang="hu-HU"/>
        </a:p>
      </dgm:t>
    </dgm:pt>
    <dgm:pt modelId="{02D4496C-C4CA-485C-96A8-773D41992E20}" type="sibTrans" cxnId="{BCC2A7B6-F395-44B1-BCF9-3D44562C87A3}">
      <dgm:prSet/>
      <dgm:spPr/>
      <dgm:t>
        <a:bodyPr/>
        <a:lstStyle/>
        <a:p>
          <a:endParaRPr lang="hu-HU"/>
        </a:p>
      </dgm:t>
    </dgm:pt>
    <dgm:pt modelId="{9B45DF5D-0467-48EF-A80A-16B3388C6675}">
      <dgm:prSet custT="1"/>
      <dgm:spPr>
        <a:solidFill>
          <a:schemeClr val="accent2"/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hu-HU" sz="1400" b="1" dirty="0" smtClean="0">
              <a:solidFill>
                <a:schemeClr val="tx1"/>
              </a:solidFill>
            </a:rPr>
            <a:t>Természetében rejlik a kapacitásépítés.</a:t>
          </a:r>
          <a:endParaRPr lang="hu-HU" sz="1400" dirty="0"/>
        </a:p>
      </dgm:t>
    </dgm:pt>
    <dgm:pt modelId="{28FED427-CFA2-4407-8732-AFEACF0A6BFF}" type="parTrans" cxnId="{68396A06-AEC3-4B3C-BDDE-5CC0E9C09EB0}">
      <dgm:prSet/>
      <dgm:spPr/>
      <dgm:t>
        <a:bodyPr/>
        <a:lstStyle/>
        <a:p>
          <a:endParaRPr lang="hu-HU"/>
        </a:p>
      </dgm:t>
    </dgm:pt>
    <dgm:pt modelId="{9408B2F2-1B1A-45E9-9B39-0CBC748333A6}" type="sibTrans" cxnId="{68396A06-AEC3-4B3C-BDDE-5CC0E9C09EB0}">
      <dgm:prSet/>
      <dgm:spPr/>
      <dgm:t>
        <a:bodyPr/>
        <a:lstStyle/>
        <a:p>
          <a:endParaRPr lang="hu-HU"/>
        </a:p>
      </dgm:t>
    </dgm:pt>
    <dgm:pt modelId="{9D89E4CA-C904-4A2C-B92C-1203C70603EB}">
      <dgm:prSet custT="1"/>
      <dgm:spPr>
        <a:solidFill>
          <a:srgbClr val="FFFF00"/>
        </a:solidFill>
        <a:ln>
          <a:solidFill>
            <a:schemeClr val="accent6"/>
          </a:solidFill>
        </a:ln>
      </dgm:spPr>
      <dgm:t>
        <a:bodyPr/>
        <a:lstStyle/>
        <a:p>
          <a:r>
            <a:rPr lang="hu-HU" sz="1400" b="1" dirty="0" smtClean="0">
              <a:solidFill>
                <a:schemeClr val="tx1"/>
              </a:solidFill>
            </a:rPr>
            <a:t>Az implementációra figyel.</a:t>
          </a:r>
          <a:endParaRPr lang="hu-HU" sz="2300" b="1" dirty="0">
            <a:solidFill>
              <a:schemeClr val="tx1"/>
            </a:solidFill>
          </a:endParaRPr>
        </a:p>
      </dgm:t>
    </dgm:pt>
    <dgm:pt modelId="{DE4E5A68-3643-4A5C-B91D-A7A5EAB09548}" type="parTrans" cxnId="{51F2EC92-56CD-40C1-8C9D-C40F9E89CBBC}">
      <dgm:prSet/>
      <dgm:spPr/>
      <dgm:t>
        <a:bodyPr/>
        <a:lstStyle/>
        <a:p>
          <a:endParaRPr lang="hu-HU"/>
        </a:p>
      </dgm:t>
    </dgm:pt>
    <dgm:pt modelId="{AFD74B84-F56C-4A4C-8381-C0E6D8031058}" type="sibTrans" cxnId="{51F2EC92-56CD-40C1-8C9D-C40F9E89CBBC}">
      <dgm:prSet/>
      <dgm:spPr/>
      <dgm:t>
        <a:bodyPr/>
        <a:lstStyle/>
        <a:p>
          <a:endParaRPr lang="hu-HU"/>
        </a:p>
      </dgm:t>
    </dgm:pt>
    <dgm:pt modelId="{B074F1BD-42BD-4FC5-AEE4-B7326CDAA0E2}">
      <dgm:prSet custT="1"/>
      <dgm:spPr>
        <a:solidFill>
          <a:schemeClr val="accent1"/>
        </a:solidFill>
        <a:ln>
          <a:solidFill>
            <a:schemeClr val="tx2"/>
          </a:solidFill>
        </a:ln>
      </dgm:spPr>
      <dgm:t>
        <a:bodyPr/>
        <a:lstStyle/>
        <a:p>
          <a:r>
            <a:rPr lang="hu-HU" sz="1400" b="1" dirty="0" smtClean="0">
              <a:solidFill>
                <a:schemeClr val="tx1"/>
              </a:solidFill>
            </a:rPr>
            <a:t>Stratégiai beavatkozásra épít.</a:t>
          </a:r>
          <a:endParaRPr lang="hu-HU" sz="1400" dirty="0">
            <a:solidFill>
              <a:schemeClr val="tx1"/>
            </a:solidFill>
          </a:endParaRPr>
        </a:p>
      </dgm:t>
    </dgm:pt>
    <dgm:pt modelId="{ECA8C760-3611-4138-BA5C-11678B7328C2}" type="parTrans" cxnId="{CC354998-4E14-4A34-80D4-656214289BD9}">
      <dgm:prSet/>
      <dgm:spPr/>
      <dgm:t>
        <a:bodyPr/>
        <a:lstStyle/>
        <a:p>
          <a:endParaRPr lang="hu-HU"/>
        </a:p>
      </dgm:t>
    </dgm:pt>
    <dgm:pt modelId="{250269DA-788B-41F0-A4E6-D75DC6D55824}" type="sibTrans" cxnId="{CC354998-4E14-4A34-80D4-656214289BD9}">
      <dgm:prSet/>
      <dgm:spPr/>
      <dgm:t>
        <a:bodyPr/>
        <a:lstStyle/>
        <a:p>
          <a:endParaRPr lang="hu-HU"/>
        </a:p>
      </dgm:t>
    </dgm:pt>
    <dgm:pt modelId="{E64F30A4-0DC8-4B6E-B6D1-4260749F1893}">
      <dgm:prSet custT="1"/>
      <dgm:spPr>
        <a:solidFill>
          <a:schemeClr val="accent3">
            <a:lumMod val="75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hu-HU" sz="1400" b="1" dirty="0" smtClean="0">
              <a:solidFill>
                <a:schemeClr val="tx1"/>
              </a:solidFill>
            </a:rPr>
            <a:t>Kívülről támogatott</a:t>
          </a:r>
          <a:endParaRPr lang="hu-HU" sz="1400" dirty="0">
            <a:solidFill>
              <a:schemeClr val="tx1"/>
            </a:solidFill>
          </a:endParaRPr>
        </a:p>
      </dgm:t>
    </dgm:pt>
    <dgm:pt modelId="{5E61C256-FE96-486C-B292-C80DA96CAD44}" type="parTrans" cxnId="{87CFFBD2-0A11-41C8-AA36-F9F5F73DEF79}">
      <dgm:prSet/>
      <dgm:spPr/>
      <dgm:t>
        <a:bodyPr/>
        <a:lstStyle/>
        <a:p>
          <a:endParaRPr lang="hu-HU"/>
        </a:p>
      </dgm:t>
    </dgm:pt>
    <dgm:pt modelId="{82F2C6DA-E10C-4863-BD9D-DAF6EE402334}" type="sibTrans" cxnId="{87CFFBD2-0A11-41C8-AA36-F9F5F73DEF79}">
      <dgm:prSet/>
      <dgm:spPr/>
      <dgm:t>
        <a:bodyPr/>
        <a:lstStyle/>
        <a:p>
          <a:endParaRPr lang="hu-HU"/>
        </a:p>
      </dgm:t>
    </dgm:pt>
    <dgm:pt modelId="{E6DBB956-1EF7-4A39-94E1-37EE7CE18F42}">
      <dgm:prSet custT="1"/>
      <dgm:spPr>
        <a:solidFill>
          <a:srgbClr val="FFFF00"/>
        </a:solidFill>
        <a:ln>
          <a:solidFill>
            <a:schemeClr val="accent6"/>
          </a:solidFill>
        </a:ln>
      </dgm:spPr>
      <dgm:t>
        <a:bodyPr/>
        <a:lstStyle/>
        <a:p>
          <a:r>
            <a:rPr lang="hu-HU" sz="1400" b="1" dirty="0" smtClean="0">
              <a:solidFill>
                <a:schemeClr val="tx1"/>
              </a:solidFill>
            </a:rPr>
            <a:t>Rendszerben gondolkodik</a:t>
          </a:r>
          <a:r>
            <a:rPr lang="hu-HU" sz="2500" b="1" dirty="0" smtClean="0">
              <a:solidFill>
                <a:schemeClr val="tx1"/>
              </a:solidFill>
            </a:rPr>
            <a:t>.</a:t>
          </a:r>
          <a:endParaRPr lang="hu-HU" sz="2500" b="1" dirty="0">
            <a:solidFill>
              <a:schemeClr val="tx1"/>
            </a:solidFill>
          </a:endParaRPr>
        </a:p>
      </dgm:t>
    </dgm:pt>
    <dgm:pt modelId="{6565A62E-1D01-4A66-9BF5-0CEF7FBFC97F}" type="parTrans" cxnId="{7FE83F78-0163-472F-BCD7-66485B969D81}">
      <dgm:prSet/>
      <dgm:spPr/>
      <dgm:t>
        <a:bodyPr/>
        <a:lstStyle/>
        <a:p>
          <a:endParaRPr lang="hu-HU"/>
        </a:p>
      </dgm:t>
    </dgm:pt>
    <dgm:pt modelId="{EE566B7E-5653-4E9E-9235-DFA04FFBE459}" type="sibTrans" cxnId="{7FE83F78-0163-472F-BCD7-66485B969D81}">
      <dgm:prSet/>
      <dgm:spPr/>
      <dgm:t>
        <a:bodyPr/>
        <a:lstStyle/>
        <a:p>
          <a:endParaRPr lang="hu-HU"/>
        </a:p>
      </dgm:t>
    </dgm:pt>
    <dgm:pt modelId="{7D69A1AF-BF61-4A7D-AEA9-CB07B1335B5F}" type="pres">
      <dgm:prSet presAssocID="{01CA0944-3860-486C-9C97-9DA4576EAE2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2BC1EB33-AC46-463F-8C81-B991508EA482}" type="pres">
      <dgm:prSet presAssocID="{EA0BCE1C-1E94-46D4-AD05-614D467FDF6A}" presName="node" presStyleLbl="node1" presStyleIdx="0" presStyleCnt="8" custLinFactNeighborX="135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8391189-74E9-46E4-9911-4B7CC15FCBD1}" type="pres">
      <dgm:prSet presAssocID="{432FA131-130E-43A0-B28B-BC1EAEA73424}" presName="sibTrans" presStyleCnt="0"/>
      <dgm:spPr/>
    </dgm:pt>
    <dgm:pt modelId="{05F09D51-3FFA-4165-A2DB-2B970FB40A97}" type="pres">
      <dgm:prSet presAssocID="{05E48ECF-52C3-4133-8050-26FED2CF0140}" presName="node" presStyleLbl="node1" presStyleIdx="1" presStyleCnt="8" custLinFactNeighborX="-1016" custLinFactNeighborY="56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7D15759-77FA-4A24-93F4-3E5F4D64C24D}" type="pres">
      <dgm:prSet presAssocID="{A04C7F9B-DEFD-4770-A75F-E516BEA3A40D}" presName="sibTrans" presStyleCnt="0"/>
      <dgm:spPr/>
    </dgm:pt>
    <dgm:pt modelId="{9A83F60D-9938-4C83-AF22-87B5A60E0773}" type="pres">
      <dgm:prSet presAssocID="{A3176CCC-D6A7-4205-812F-ABC6ABB656E2}" presName="node" presStyleLbl="node1" presStyleIdx="2" presStyleCnt="8" custLinFactNeighborX="-115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38582BF-8CA9-41C3-B46E-DA6E87C81AA3}" type="pres">
      <dgm:prSet presAssocID="{02D4496C-C4CA-485C-96A8-773D41992E20}" presName="sibTrans" presStyleCnt="0"/>
      <dgm:spPr/>
    </dgm:pt>
    <dgm:pt modelId="{B326A8B8-5478-45C5-B199-40E20A1D1E90}" type="pres">
      <dgm:prSet presAssocID="{9B45DF5D-0467-48EF-A80A-16B3388C6675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477ED7D-DB97-4C21-ACE9-55C101150ADA}" type="pres">
      <dgm:prSet presAssocID="{9408B2F2-1B1A-45E9-9B39-0CBC748333A6}" presName="sibTrans" presStyleCnt="0"/>
      <dgm:spPr/>
    </dgm:pt>
    <dgm:pt modelId="{5227A429-76F7-4BC6-A0D8-636E20A42671}" type="pres">
      <dgm:prSet presAssocID="{9D89E4CA-C904-4A2C-B92C-1203C70603EB}" presName="node" presStyleLbl="node1" presStyleIdx="4" presStyleCnt="8" custLinFactNeighborX="1693" custLinFactNeighborY="-112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AF64CCF-E341-41A9-8059-0343BD147190}" type="pres">
      <dgm:prSet presAssocID="{AFD74B84-F56C-4A4C-8381-C0E6D8031058}" presName="sibTrans" presStyleCnt="0"/>
      <dgm:spPr/>
    </dgm:pt>
    <dgm:pt modelId="{462EB916-C346-47B8-808E-31B39B7898FA}" type="pres">
      <dgm:prSet presAssocID="{B074F1BD-42BD-4FC5-AEE4-B7326CDAA0E2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C23250D-0BB2-4F4C-9E48-0B9B1CD8F822}" type="pres">
      <dgm:prSet presAssocID="{250269DA-788B-41F0-A4E6-D75DC6D55824}" presName="sibTrans" presStyleCnt="0"/>
      <dgm:spPr/>
    </dgm:pt>
    <dgm:pt modelId="{1662F6A9-902D-436B-9A2B-BC93849EA21A}" type="pres">
      <dgm:prSet presAssocID="{E6DBB956-1EF7-4A39-94E1-37EE7CE18F42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E2183C3-3F4A-447A-AC49-2ECB06C232D1}" type="pres">
      <dgm:prSet presAssocID="{EE566B7E-5653-4E9E-9235-DFA04FFBE459}" presName="sibTrans" presStyleCnt="0"/>
      <dgm:spPr/>
    </dgm:pt>
    <dgm:pt modelId="{AE7B5FA9-E1C0-40E2-9CAF-9342718C479B}" type="pres">
      <dgm:prSet presAssocID="{E64F30A4-0DC8-4B6E-B6D1-4260749F1893}" presName="node" presStyleLbl="node1" presStyleIdx="7" presStyleCnt="8" custLinFactNeighborY="-320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3D8CE17A-3941-4892-A09A-8BB4F6A083C9}" type="presOf" srcId="{E6DBB956-1EF7-4A39-94E1-37EE7CE18F42}" destId="{1662F6A9-902D-436B-9A2B-BC93849EA21A}" srcOrd="0" destOrd="0" presId="urn:microsoft.com/office/officeart/2005/8/layout/default#1"/>
    <dgm:cxn modelId="{A7543228-678F-4C57-B6BA-F9ED8A771C2E}" type="presOf" srcId="{05E48ECF-52C3-4133-8050-26FED2CF0140}" destId="{05F09D51-3FFA-4165-A2DB-2B970FB40A97}" srcOrd="0" destOrd="0" presId="urn:microsoft.com/office/officeart/2005/8/layout/default#1"/>
    <dgm:cxn modelId="{4AF3B9EA-3E02-4AC4-B206-2A8733A93E6F}" type="presOf" srcId="{E64F30A4-0DC8-4B6E-B6D1-4260749F1893}" destId="{AE7B5FA9-E1C0-40E2-9CAF-9342718C479B}" srcOrd="0" destOrd="0" presId="urn:microsoft.com/office/officeart/2005/8/layout/default#1"/>
    <dgm:cxn modelId="{CC354998-4E14-4A34-80D4-656214289BD9}" srcId="{01CA0944-3860-486C-9C97-9DA4576EAE22}" destId="{B074F1BD-42BD-4FC5-AEE4-B7326CDAA0E2}" srcOrd="5" destOrd="0" parTransId="{ECA8C760-3611-4138-BA5C-11678B7328C2}" sibTransId="{250269DA-788B-41F0-A4E6-D75DC6D55824}"/>
    <dgm:cxn modelId="{547FE434-03BB-4C57-BBA2-F2C6D00A14BE}" srcId="{01CA0944-3860-486C-9C97-9DA4576EAE22}" destId="{05E48ECF-52C3-4133-8050-26FED2CF0140}" srcOrd="1" destOrd="0" parTransId="{77B0F45A-10C0-443E-B666-B79809087840}" sibTransId="{A04C7F9B-DEFD-4770-A75F-E516BEA3A40D}"/>
    <dgm:cxn modelId="{E2746D70-0A8F-4D46-A281-0B315EF874A6}" type="presOf" srcId="{01CA0944-3860-486C-9C97-9DA4576EAE22}" destId="{7D69A1AF-BF61-4A7D-AEA9-CB07B1335B5F}" srcOrd="0" destOrd="0" presId="urn:microsoft.com/office/officeart/2005/8/layout/default#1"/>
    <dgm:cxn modelId="{68396A06-AEC3-4B3C-BDDE-5CC0E9C09EB0}" srcId="{01CA0944-3860-486C-9C97-9DA4576EAE22}" destId="{9B45DF5D-0467-48EF-A80A-16B3388C6675}" srcOrd="3" destOrd="0" parTransId="{28FED427-CFA2-4407-8732-AFEACF0A6BFF}" sibTransId="{9408B2F2-1B1A-45E9-9B39-0CBC748333A6}"/>
    <dgm:cxn modelId="{7FE83F78-0163-472F-BCD7-66485B969D81}" srcId="{01CA0944-3860-486C-9C97-9DA4576EAE22}" destId="{E6DBB956-1EF7-4A39-94E1-37EE7CE18F42}" srcOrd="6" destOrd="0" parTransId="{6565A62E-1D01-4A66-9BF5-0CEF7FBFC97F}" sibTransId="{EE566B7E-5653-4E9E-9235-DFA04FFBE459}"/>
    <dgm:cxn modelId="{BCC2A7B6-F395-44B1-BCF9-3D44562C87A3}" srcId="{01CA0944-3860-486C-9C97-9DA4576EAE22}" destId="{A3176CCC-D6A7-4205-812F-ABC6ABB656E2}" srcOrd="2" destOrd="0" parTransId="{8D5F696D-350B-4E42-8203-A8FE19F2D53B}" sibTransId="{02D4496C-C4CA-485C-96A8-773D41992E20}"/>
    <dgm:cxn modelId="{9D70AFE8-FAF5-4A4C-8928-116693149C7F}" srcId="{01CA0944-3860-486C-9C97-9DA4576EAE22}" destId="{EA0BCE1C-1E94-46D4-AD05-614D467FDF6A}" srcOrd="0" destOrd="0" parTransId="{39D5604C-D2DB-4079-9856-06C64F010549}" sibTransId="{432FA131-130E-43A0-B28B-BC1EAEA73424}"/>
    <dgm:cxn modelId="{1F4DDF68-8C0D-43AC-A869-5D70756C6645}" type="presOf" srcId="{9D89E4CA-C904-4A2C-B92C-1203C70603EB}" destId="{5227A429-76F7-4BC6-A0D8-636E20A42671}" srcOrd="0" destOrd="0" presId="urn:microsoft.com/office/officeart/2005/8/layout/default#1"/>
    <dgm:cxn modelId="{4E4BB4E6-E3BC-4DCF-BBF5-71DFEDE66893}" type="presOf" srcId="{EA0BCE1C-1E94-46D4-AD05-614D467FDF6A}" destId="{2BC1EB33-AC46-463F-8C81-B991508EA482}" srcOrd="0" destOrd="0" presId="urn:microsoft.com/office/officeart/2005/8/layout/default#1"/>
    <dgm:cxn modelId="{BEA2D945-0D09-4CBB-B51F-B1193D6DBB91}" type="presOf" srcId="{9B45DF5D-0467-48EF-A80A-16B3388C6675}" destId="{B326A8B8-5478-45C5-B199-40E20A1D1E90}" srcOrd="0" destOrd="0" presId="urn:microsoft.com/office/officeart/2005/8/layout/default#1"/>
    <dgm:cxn modelId="{AFCAE888-CF3B-419A-99DC-70333F4DDC01}" type="presOf" srcId="{A3176CCC-D6A7-4205-812F-ABC6ABB656E2}" destId="{9A83F60D-9938-4C83-AF22-87B5A60E0773}" srcOrd="0" destOrd="0" presId="urn:microsoft.com/office/officeart/2005/8/layout/default#1"/>
    <dgm:cxn modelId="{87CFFBD2-0A11-41C8-AA36-F9F5F73DEF79}" srcId="{01CA0944-3860-486C-9C97-9DA4576EAE22}" destId="{E64F30A4-0DC8-4B6E-B6D1-4260749F1893}" srcOrd="7" destOrd="0" parTransId="{5E61C256-FE96-486C-B292-C80DA96CAD44}" sibTransId="{82F2C6DA-E10C-4863-BD9D-DAF6EE402334}"/>
    <dgm:cxn modelId="{404952CB-78D4-4DD2-9160-5BCAF7FFBF7F}" type="presOf" srcId="{B074F1BD-42BD-4FC5-AEE4-B7326CDAA0E2}" destId="{462EB916-C346-47B8-808E-31B39B7898FA}" srcOrd="0" destOrd="0" presId="urn:microsoft.com/office/officeart/2005/8/layout/default#1"/>
    <dgm:cxn modelId="{51F2EC92-56CD-40C1-8C9D-C40F9E89CBBC}" srcId="{01CA0944-3860-486C-9C97-9DA4576EAE22}" destId="{9D89E4CA-C904-4A2C-B92C-1203C70603EB}" srcOrd="4" destOrd="0" parTransId="{DE4E5A68-3643-4A5C-B91D-A7A5EAB09548}" sibTransId="{AFD74B84-F56C-4A4C-8381-C0E6D8031058}"/>
    <dgm:cxn modelId="{D3C3AB93-CBD4-4A71-AEB2-5468198E626F}" type="presParOf" srcId="{7D69A1AF-BF61-4A7D-AEA9-CB07B1335B5F}" destId="{2BC1EB33-AC46-463F-8C81-B991508EA482}" srcOrd="0" destOrd="0" presId="urn:microsoft.com/office/officeart/2005/8/layout/default#1"/>
    <dgm:cxn modelId="{2CC71734-A67A-4FEE-B7F1-12E506536088}" type="presParOf" srcId="{7D69A1AF-BF61-4A7D-AEA9-CB07B1335B5F}" destId="{68391189-74E9-46E4-9911-4B7CC15FCBD1}" srcOrd="1" destOrd="0" presId="urn:microsoft.com/office/officeart/2005/8/layout/default#1"/>
    <dgm:cxn modelId="{EEF96235-E410-43C3-B907-013768F79F97}" type="presParOf" srcId="{7D69A1AF-BF61-4A7D-AEA9-CB07B1335B5F}" destId="{05F09D51-3FFA-4165-A2DB-2B970FB40A97}" srcOrd="2" destOrd="0" presId="urn:microsoft.com/office/officeart/2005/8/layout/default#1"/>
    <dgm:cxn modelId="{0BF23CD7-7853-4C45-BDB9-A8BDB644EE62}" type="presParOf" srcId="{7D69A1AF-BF61-4A7D-AEA9-CB07B1335B5F}" destId="{37D15759-77FA-4A24-93F4-3E5F4D64C24D}" srcOrd="3" destOrd="0" presId="urn:microsoft.com/office/officeart/2005/8/layout/default#1"/>
    <dgm:cxn modelId="{D66B227E-62FB-4C4D-9D7C-632BCFDA7231}" type="presParOf" srcId="{7D69A1AF-BF61-4A7D-AEA9-CB07B1335B5F}" destId="{9A83F60D-9938-4C83-AF22-87B5A60E0773}" srcOrd="4" destOrd="0" presId="urn:microsoft.com/office/officeart/2005/8/layout/default#1"/>
    <dgm:cxn modelId="{2598E2BC-782A-43BD-9D2C-8010C5B46224}" type="presParOf" srcId="{7D69A1AF-BF61-4A7D-AEA9-CB07B1335B5F}" destId="{B38582BF-8CA9-41C3-B46E-DA6E87C81AA3}" srcOrd="5" destOrd="0" presId="urn:microsoft.com/office/officeart/2005/8/layout/default#1"/>
    <dgm:cxn modelId="{B4006A25-3200-495F-9FD3-FB23C8711A55}" type="presParOf" srcId="{7D69A1AF-BF61-4A7D-AEA9-CB07B1335B5F}" destId="{B326A8B8-5478-45C5-B199-40E20A1D1E90}" srcOrd="6" destOrd="0" presId="urn:microsoft.com/office/officeart/2005/8/layout/default#1"/>
    <dgm:cxn modelId="{A73D6C8C-8E6D-434B-8028-3ACC524CB32F}" type="presParOf" srcId="{7D69A1AF-BF61-4A7D-AEA9-CB07B1335B5F}" destId="{E477ED7D-DB97-4C21-ACE9-55C101150ADA}" srcOrd="7" destOrd="0" presId="urn:microsoft.com/office/officeart/2005/8/layout/default#1"/>
    <dgm:cxn modelId="{621956B8-5887-406C-8356-62248292D5F2}" type="presParOf" srcId="{7D69A1AF-BF61-4A7D-AEA9-CB07B1335B5F}" destId="{5227A429-76F7-4BC6-A0D8-636E20A42671}" srcOrd="8" destOrd="0" presId="urn:microsoft.com/office/officeart/2005/8/layout/default#1"/>
    <dgm:cxn modelId="{24736036-CF4F-41BB-8CDD-5A1D9848166B}" type="presParOf" srcId="{7D69A1AF-BF61-4A7D-AEA9-CB07B1335B5F}" destId="{8AF64CCF-E341-41A9-8059-0343BD147190}" srcOrd="9" destOrd="0" presId="urn:microsoft.com/office/officeart/2005/8/layout/default#1"/>
    <dgm:cxn modelId="{99139724-0CA8-402A-922F-7709D28D6AD8}" type="presParOf" srcId="{7D69A1AF-BF61-4A7D-AEA9-CB07B1335B5F}" destId="{462EB916-C346-47B8-808E-31B39B7898FA}" srcOrd="10" destOrd="0" presId="urn:microsoft.com/office/officeart/2005/8/layout/default#1"/>
    <dgm:cxn modelId="{5C4DB95D-E98A-4B1D-98E1-B1FB12FC1F02}" type="presParOf" srcId="{7D69A1AF-BF61-4A7D-AEA9-CB07B1335B5F}" destId="{0C23250D-0BB2-4F4C-9E48-0B9B1CD8F822}" srcOrd="11" destOrd="0" presId="urn:microsoft.com/office/officeart/2005/8/layout/default#1"/>
    <dgm:cxn modelId="{AC6DC551-8175-4CE1-A6BC-83B605E00810}" type="presParOf" srcId="{7D69A1AF-BF61-4A7D-AEA9-CB07B1335B5F}" destId="{1662F6A9-902D-436B-9A2B-BC93849EA21A}" srcOrd="12" destOrd="0" presId="urn:microsoft.com/office/officeart/2005/8/layout/default#1"/>
    <dgm:cxn modelId="{1E596A83-9C9A-4143-B2A2-59D2B8D11919}" type="presParOf" srcId="{7D69A1AF-BF61-4A7D-AEA9-CB07B1335B5F}" destId="{3E2183C3-3F4A-447A-AC49-2ECB06C232D1}" srcOrd="13" destOrd="0" presId="urn:microsoft.com/office/officeart/2005/8/layout/default#1"/>
    <dgm:cxn modelId="{F905C217-7A6F-42FF-A8C7-17D8250EDCE0}" type="presParOf" srcId="{7D69A1AF-BF61-4A7D-AEA9-CB07B1335B5F}" destId="{AE7B5FA9-E1C0-40E2-9CAF-9342718C479B}" srcOrd="1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5CDF43-4735-4AC0-AAE5-C91369DF8935}">
      <dsp:nvSpPr>
        <dsp:cNvPr id="0" name=""/>
        <dsp:cNvSpPr/>
      </dsp:nvSpPr>
      <dsp:spPr>
        <a:xfrm>
          <a:off x="2704014" y="-14546"/>
          <a:ext cx="2586042" cy="13722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100" b="1" kern="1200" dirty="0" smtClean="0"/>
            <a:t>megalapozza  az egész életen át tartó tanulást, a sikeres munkaerő-piaci belépést</a:t>
          </a:r>
          <a:endParaRPr lang="hu-HU" sz="1100" kern="1200" dirty="0"/>
        </a:p>
      </dsp:txBody>
      <dsp:txXfrm>
        <a:off x="3082731" y="186418"/>
        <a:ext cx="1828608" cy="970341"/>
      </dsp:txXfrm>
    </dsp:sp>
    <dsp:sp modelId="{49FE86D0-09A3-40F8-AE9F-9D53F1D7B561}">
      <dsp:nvSpPr>
        <dsp:cNvPr id="0" name=""/>
        <dsp:cNvSpPr/>
      </dsp:nvSpPr>
      <dsp:spPr>
        <a:xfrm rot="1384743">
          <a:off x="5148577" y="1020025"/>
          <a:ext cx="419288" cy="4631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900" kern="1200"/>
        </a:p>
      </dsp:txBody>
      <dsp:txXfrm>
        <a:off x="5153611" y="1087999"/>
        <a:ext cx="293502" cy="277885"/>
      </dsp:txXfrm>
    </dsp:sp>
    <dsp:sp modelId="{BD384028-6148-4136-AD37-ACD070052DAA}">
      <dsp:nvSpPr>
        <dsp:cNvPr id="0" name=""/>
        <dsp:cNvSpPr/>
      </dsp:nvSpPr>
      <dsp:spPr>
        <a:xfrm>
          <a:off x="5463450" y="1148771"/>
          <a:ext cx="2527418" cy="13722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100" b="1" kern="1200" dirty="0" smtClean="0"/>
            <a:t>ágazati együttműködések révén elősegíti a  </a:t>
          </a:r>
          <a:r>
            <a:rPr lang="hu-HU" sz="1100" b="1" kern="1200" dirty="0" err="1" smtClean="0"/>
            <a:t>szociabilitás</a:t>
          </a:r>
          <a:r>
            <a:rPr lang="hu-HU" sz="1100" b="1" kern="1200" dirty="0" smtClean="0"/>
            <a:t> fejlődését</a:t>
          </a:r>
          <a:endParaRPr lang="hu-HU" sz="1100" kern="1200" dirty="0"/>
        </a:p>
      </dsp:txBody>
      <dsp:txXfrm>
        <a:off x="5833582" y="1349735"/>
        <a:ext cx="1787154" cy="970341"/>
      </dsp:txXfrm>
    </dsp:sp>
    <dsp:sp modelId="{077947F3-C469-4388-8F18-08EDB69F81A3}">
      <dsp:nvSpPr>
        <dsp:cNvPr id="0" name=""/>
        <dsp:cNvSpPr/>
      </dsp:nvSpPr>
      <dsp:spPr>
        <a:xfrm rot="6510692">
          <a:off x="6211187" y="2596669"/>
          <a:ext cx="366769" cy="4631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900" kern="1200"/>
        </a:p>
      </dsp:txBody>
      <dsp:txXfrm rot="10800000">
        <a:off x="6283670" y="2637128"/>
        <a:ext cx="256738" cy="277885"/>
      </dsp:txXfrm>
    </dsp:sp>
    <dsp:sp modelId="{5EE2F37E-69CF-49BD-81E7-934D32FA8D48}">
      <dsp:nvSpPr>
        <dsp:cNvPr id="0" name=""/>
        <dsp:cNvSpPr/>
      </dsp:nvSpPr>
      <dsp:spPr>
        <a:xfrm>
          <a:off x="4780809" y="3154810"/>
          <a:ext cx="2543090" cy="13910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100" b="1" kern="1200" dirty="0" smtClean="0"/>
            <a:t>mérés-értékelésre alapozott egyéni fejlesztést biztosít</a:t>
          </a:r>
          <a:endParaRPr lang="hu-HU" sz="1100" kern="1200" dirty="0"/>
        </a:p>
      </dsp:txBody>
      <dsp:txXfrm>
        <a:off x="5153236" y="3358525"/>
        <a:ext cx="1798236" cy="983626"/>
      </dsp:txXfrm>
    </dsp:sp>
    <dsp:sp modelId="{F9BB0024-A6C3-411F-8D0C-651701F80A5B}">
      <dsp:nvSpPr>
        <dsp:cNvPr id="0" name=""/>
        <dsp:cNvSpPr/>
      </dsp:nvSpPr>
      <dsp:spPr>
        <a:xfrm rot="10823456">
          <a:off x="4257741" y="3607784"/>
          <a:ext cx="369710" cy="4631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900" kern="1200"/>
        </a:p>
      </dsp:txBody>
      <dsp:txXfrm rot="10800000">
        <a:off x="4368653" y="3700790"/>
        <a:ext cx="258797" cy="277885"/>
      </dsp:txXfrm>
    </dsp:sp>
    <dsp:sp modelId="{DE92FBF8-8877-4A98-91AE-B4895C9CE485}">
      <dsp:nvSpPr>
        <dsp:cNvPr id="0" name=""/>
        <dsp:cNvSpPr/>
      </dsp:nvSpPr>
      <dsp:spPr>
        <a:xfrm>
          <a:off x="1467404" y="3110090"/>
          <a:ext cx="2616053" cy="14357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100" b="1" kern="1200" dirty="0" smtClean="0"/>
            <a:t>épít a HH és HHH tanulók fejlesztésére vonatkozó nemzetközi és hazai gyakorlatokra, modellekre</a:t>
          </a:r>
          <a:endParaRPr lang="hu-HU" sz="1100" kern="1200" dirty="0"/>
        </a:p>
      </dsp:txBody>
      <dsp:txXfrm>
        <a:off x="1850516" y="3320355"/>
        <a:ext cx="1849829" cy="1015248"/>
      </dsp:txXfrm>
    </dsp:sp>
    <dsp:sp modelId="{FAD1A0A8-B923-4760-99D3-36D51CF64C46}">
      <dsp:nvSpPr>
        <dsp:cNvPr id="0" name=""/>
        <dsp:cNvSpPr/>
      </dsp:nvSpPr>
      <dsp:spPr>
        <a:xfrm rot="14169849">
          <a:off x="2090871" y="2691497"/>
          <a:ext cx="349957" cy="4631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900" kern="1200"/>
        </a:p>
      </dsp:txBody>
      <dsp:txXfrm rot="10800000">
        <a:off x="2172594" y="2827728"/>
        <a:ext cx="244970" cy="277885"/>
      </dsp:txXfrm>
    </dsp:sp>
    <dsp:sp modelId="{8B8360D4-8967-47D9-B09A-779D8D6E71E2}">
      <dsp:nvSpPr>
        <dsp:cNvPr id="0" name=""/>
        <dsp:cNvSpPr/>
      </dsp:nvSpPr>
      <dsp:spPr>
        <a:xfrm>
          <a:off x="269459" y="1275419"/>
          <a:ext cx="2509634" cy="13722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100" b="1" kern="1200" dirty="0" smtClean="0"/>
            <a:t>befogadó, kapcsolatorientált intézményi kultúrát alakít ki, beépíti a mindennapos gyakorlatba</a:t>
          </a:r>
          <a:endParaRPr lang="hu-HU" sz="1100" kern="1200" dirty="0"/>
        </a:p>
      </dsp:txBody>
      <dsp:txXfrm>
        <a:off x="636986" y="1476383"/>
        <a:ext cx="1774580" cy="970341"/>
      </dsp:txXfrm>
    </dsp:sp>
    <dsp:sp modelId="{FB133FBA-C9D4-422A-8A68-9A3275DC2178}">
      <dsp:nvSpPr>
        <dsp:cNvPr id="0" name=""/>
        <dsp:cNvSpPr/>
      </dsp:nvSpPr>
      <dsp:spPr>
        <a:xfrm rot="19947016">
          <a:off x="2551811" y="1093724"/>
          <a:ext cx="384245" cy="4631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900" kern="1200"/>
        </a:p>
      </dsp:txBody>
      <dsp:txXfrm>
        <a:off x="2558346" y="1213010"/>
        <a:ext cx="268972" cy="2778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889D64-EFF8-45F8-B690-CA94C275A577}">
      <dsp:nvSpPr>
        <dsp:cNvPr id="0" name=""/>
        <dsp:cNvSpPr/>
      </dsp:nvSpPr>
      <dsp:spPr>
        <a:xfrm>
          <a:off x="3419426" y="-7494"/>
          <a:ext cx="1428204" cy="1297712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00" b="1" kern="1200" dirty="0" smtClean="0"/>
            <a:t>bővül a fejlesztésben résztvevő pedagógusok száma</a:t>
          </a:r>
          <a:endParaRPr lang="hu-HU" sz="1000" b="1" kern="1200" dirty="0"/>
        </a:p>
      </dsp:txBody>
      <dsp:txXfrm>
        <a:off x="3628582" y="182552"/>
        <a:ext cx="1009892" cy="917620"/>
      </dsp:txXfrm>
    </dsp:sp>
    <dsp:sp modelId="{2642430A-89B7-43FC-A76F-21D6ABD6EFE9}">
      <dsp:nvSpPr>
        <dsp:cNvPr id="0" name=""/>
        <dsp:cNvSpPr/>
      </dsp:nvSpPr>
      <dsp:spPr>
        <a:xfrm rot="1388729">
          <a:off x="4795348" y="756072"/>
          <a:ext cx="45851" cy="3560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800" kern="1200"/>
        </a:p>
      </dsp:txBody>
      <dsp:txXfrm>
        <a:off x="4795902" y="824569"/>
        <a:ext cx="32096" cy="213601"/>
      </dsp:txXfrm>
    </dsp:sp>
    <dsp:sp modelId="{CC9BE75B-3E46-4D1E-8151-C7BEDCD805DB}">
      <dsp:nvSpPr>
        <dsp:cNvPr id="0" name=""/>
        <dsp:cNvSpPr/>
      </dsp:nvSpPr>
      <dsp:spPr>
        <a:xfrm>
          <a:off x="4789246" y="576366"/>
          <a:ext cx="1454121" cy="1312195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00" b="1" kern="1200" dirty="0" smtClean="0"/>
            <a:t>csökken a lemorzsolódó, a korai iskolaelhagyók aránya</a:t>
          </a:r>
          <a:endParaRPr lang="hu-HU" sz="1000" kern="1200" dirty="0"/>
        </a:p>
      </dsp:txBody>
      <dsp:txXfrm>
        <a:off x="5002197" y="768533"/>
        <a:ext cx="1028219" cy="927861"/>
      </dsp:txXfrm>
    </dsp:sp>
    <dsp:sp modelId="{3B956055-D545-4F09-B728-22346559E6C5}">
      <dsp:nvSpPr>
        <dsp:cNvPr id="0" name=""/>
        <dsp:cNvSpPr/>
      </dsp:nvSpPr>
      <dsp:spPr>
        <a:xfrm rot="4628571">
          <a:off x="5626048" y="1808241"/>
          <a:ext cx="124608" cy="3560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800" kern="1200"/>
        </a:p>
      </dsp:txBody>
      <dsp:txXfrm>
        <a:off x="5640580" y="1861219"/>
        <a:ext cx="87226" cy="213601"/>
      </dsp:txXfrm>
    </dsp:sp>
    <dsp:sp modelId="{DFFEAF96-1409-400E-B7EF-60FF2EFF1ACF}">
      <dsp:nvSpPr>
        <dsp:cNvPr id="0" name=""/>
        <dsp:cNvSpPr/>
      </dsp:nvSpPr>
      <dsp:spPr>
        <a:xfrm>
          <a:off x="5067075" y="2091659"/>
          <a:ext cx="1603008" cy="1368427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00" b="1" kern="1200" dirty="0" smtClean="0"/>
            <a:t>növekszik a tankötelezettségi koron belül az alapfokú végzettségű tanulók száma,</a:t>
          </a:r>
        </a:p>
      </dsp:txBody>
      <dsp:txXfrm>
        <a:off x="5301830" y="2292060"/>
        <a:ext cx="1133498" cy="967625"/>
      </dsp:txXfrm>
    </dsp:sp>
    <dsp:sp modelId="{3A2D87A0-5AE0-410A-8C07-78CB4EBE5E36}">
      <dsp:nvSpPr>
        <dsp:cNvPr id="0" name=""/>
        <dsp:cNvSpPr/>
      </dsp:nvSpPr>
      <dsp:spPr>
        <a:xfrm rot="7821608">
          <a:off x="5383687" y="3160764"/>
          <a:ext cx="13017" cy="3560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800" kern="1200"/>
        </a:p>
      </dsp:txBody>
      <dsp:txXfrm rot="10800000">
        <a:off x="5386904" y="3230476"/>
        <a:ext cx="9112" cy="213601"/>
      </dsp:txXfrm>
    </dsp:sp>
    <dsp:sp modelId="{E2FF4A47-68B9-4FF9-ACBC-51870249C151}">
      <dsp:nvSpPr>
        <dsp:cNvPr id="0" name=""/>
        <dsp:cNvSpPr/>
      </dsp:nvSpPr>
      <dsp:spPr>
        <a:xfrm>
          <a:off x="4132491" y="3249900"/>
          <a:ext cx="1620023" cy="1231290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00" b="1" kern="1200" dirty="0" smtClean="0"/>
            <a:t>növekszik a középfokú intézményt sikeresen elvégző diákok száma</a:t>
          </a:r>
          <a:endParaRPr lang="hu-HU" sz="1000" b="1" kern="1200" dirty="0"/>
        </a:p>
      </dsp:txBody>
      <dsp:txXfrm>
        <a:off x="4369738" y="3430218"/>
        <a:ext cx="1145529" cy="870654"/>
      </dsp:txXfrm>
    </dsp:sp>
    <dsp:sp modelId="{09F464CF-1A53-4FB5-A8D5-94FE62D52B4D}">
      <dsp:nvSpPr>
        <dsp:cNvPr id="0" name=""/>
        <dsp:cNvSpPr/>
      </dsp:nvSpPr>
      <dsp:spPr>
        <a:xfrm rot="10693034">
          <a:off x="4016232" y="3715088"/>
          <a:ext cx="82661" cy="3560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800" kern="1200"/>
        </a:p>
      </dsp:txBody>
      <dsp:txXfrm rot="10800000">
        <a:off x="4041024" y="3785902"/>
        <a:ext cx="57863" cy="213601"/>
      </dsp:txXfrm>
    </dsp:sp>
    <dsp:sp modelId="{7BAE7974-A383-4DC8-B801-9DEBCA41627D}">
      <dsp:nvSpPr>
        <dsp:cNvPr id="0" name=""/>
        <dsp:cNvSpPr/>
      </dsp:nvSpPr>
      <dsp:spPr>
        <a:xfrm>
          <a:off x="2549446" y="3302731"/>
          <a:ext cx="1428299" cy="1230140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00" b="1" kern="1200" dirty="0" smtClean="0"/>
            <a:t>nő a kompetencia mérések minimum szintjének nagyobb számú elérése,</a:t>
          </a:r>
        </a:p>
      </dsp:txBody>
      <dsp:txXfrm>
        <a:off x="2758616" y="3482881"/>
        <a:ext cx="1009959" cy="869840"/>
      </dsp:txXfrm>
    </dsp:sp>
    <dsp:sp modelId="{0D6BC231-A195-4562-A69A-7EA22033F339}">
      <dsp:nvSpPr>
        <dsp:cNvPr id="0" name=""/>
        <dsp:cNvSpPr/>
      </dsp:nvSpPr>
      <dsp:spPr>
        <a:xfrm rot="13810593">
          <a:off x="2777156" y="3195012"/>
          <a:ext cx="64321" cy="3560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800" kern="1200"/>
        </a:p>
      </dsp:txBody>
      <dsp:txXfrm rot="10800000">
        <a:off x="2792983" y="3273622"/>
        <a:ext cx="45025" cy="213601"/>
      </dsp:txXfrm>
    </dsp:sp>
    <dsp:sp modelId="{0CC8DCDC-45EE-4512-A49A-BD7A0109359B}">
      <dsp:nvSpPr>
        <dsp:cNvPr id="0" name=""/>
        <dsp:cNvSpPr/>
      </dsp:nvSpPr>
      <dsp:spPr>
        <a:xfrm>
          <a:off x="1559515" y="2083526"/>
          <a:ext cx="1503739" cy="1384692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00" b="1" kern="1200" dirty="0" smtClean="0"/>
            <a:t>növekszik a mérési eredményekre alapozott egyéni / csoportos fejlesztési tervek aránya,</a:t>
          </a:r>
        </a:p>
      </dsp:txBody>
      <dsp:txXfrm>
        <a:off x="1779732" y="2286309"/>
        <a:ext cx="1063305" cy="979126"/>
      </dsp:txXfrm>
    </dsp:sp>
    <dsp:sp modelId="{12658AF2-EA51-470F-A50E-6857A431AE60}">
      <dsp:nvSpPr>
        <dsp:cNvPr id="0" name=""/>
        <dsp:cNvSpPr/>
      </dsp:nvSpPr>
      <dsp:spPr>
        <a:xfrm rot="16971429">
          <a:off x="2433946" y="1823751"/>
          <a:ext cx="108252" cy="3560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800" kern="1200"/>
        </a:p>
      </dsp:txBody>
      <dsp:txXfrm>
        <a:off x="2446571" y="1910782"/>
        <a:ext cx="75776" cy="213601"/>
      </dsp:txXfrm>
    </dsp:sp>
    <dsp:sp modelId="{F421FEE0-C756-4C1F-9FA3-834F9CF6784E}">
      <dsp:nvSpPr>
        <dsp:cNvPr id="0" name=""/>
        <dsp:cNvSpPr/>
      </dsp:nvSpPr>
      <dsp:spPr>
        <a:xfrm>
          <a:off x="1932156" y="550813"/>
          <a:ext cx="1463002" cy="1363301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00" b="1" kern="1200" dirty="0" smtClean="0"/>
            <a:t>az iskolaértettségi vizsgálatok alapján nő az iskolába lépők száma</a:t>
          </a:r>
          <a:endParaRPr lang="hu-HU" sz="1000" b="1" kern="1200" dirty="0"/>
        </a:p>
      </dsp:txBody>
      <dsp:txXfrm>
        <a:off x="2146408" y="750464"/>
        <a:ext cx="1034498" cy="963999"/>
      </dsp:txXfrm>
    </dsp:sp>
    <dsp:sp modelId="{508BAE7F-66C6-4A53-9BC7-44FECBB1972A}">
      <dsp:nvSpPr>
        <dsp:cNvPr id="0" name=""/>
        <dsp:cNvSpPr/>
      </dsp:nvSpPr>
      <dsp:spPr>
        <a:xfrm rot="20285559">
          <a:off x="3364242" y="756043"/>
          <a:ext cx="82967" cy="3560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800" kern="1200"/>
        </a:p>
      </dsp:txBody>
      <dsp:txXfrm>
        <a:off x="3365141" y="831886"/>
        <a:ext cx="58077" cy="2136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27C435-0646-49C7-A218-799C36E3E8F9}">
      <dsp:nvSpPr>
        <dsp:cNvPr id="0" name=""/>
        <dsp:cNvSpPr/>
      </dsp:nvSpPr>
      <dsp:spPr>
        <a:xfrm>
          <a:off x="2080808" y="183578"/>
          <a:ext cx="3801808" cy="3801808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/>
            <a:t>Intézményi szint</a:t>
          </a:r>
          <a:endParaRPr lang="hu-HU" sz="1400" b="1" kern="1200" dirty="0"/>
        </a:p>
      </dsp:txBody>
      <dsp:txXfrm>
        <a:off x="4147815" y="885102"/>
        <a:ext cx="1289899" cy="1267269"/>
      </dsp:txXfrm>
    </dsp:sp>
    <dsp:sp modelId="{D50484B3-9EC5-4B6E-AB1E-369420DCCB42}">
      <dsp:nvSpPr>
        <dsp:cNvPr id="0" name=""/>
        <dsp:cNvSpPr/>
      </dsp:nvSpPr>
      <dsp:spPr>
        <a:xfrm>
          <a:off x="2129252" y="254717"/>
          <a:ext cx="3722883" cy="3694217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/>
            <a:t>Gyermek/tanuló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/>
            <a:t>szint</a:t>
          </a:r>
          <a:endParaRPr lang="hu-HU" sz="1200" b="1" kern="1200" dirty="0"/>
        </a:p>
      </dsp:txBody>
      <dsp:txXfrm>
        <a:off x="3148613" y="2585593"/>
        <a:ext cx="1684161" cy="1143448"/>
      </dsp:txXfrm>
    </dsp:sp>
    <dsp:sp modelId="{EEB76418-1671-486A-B915-8DBEC87BABC4}">
      <dsp:nvSpPr>
        <dsp:cNvPr id="0" name=""/>
        <dsp:cNvSpPr/>
      </dsp:nvSpPr>
      <dsp:spPr>
        <a:xfrm>
          <a:off x="2079144" y="184764"/>
          <a:ext cx="3801808" cy="3801808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/>
            <a:t>Csoportszobai/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err="1" smtClean="0"/>
            <a:t>osztálytermi</a:t>
          </a:r>
          <a:r>
            <a:rPr lang="hu-HU" sz="1200" b="1" kern="1200" dirty="0" smtClean="0"/>
            <a:t> szint</a:t>
          </a:r>
          <a:endParaRPr lang="hu-HU" sz="1200" b="1" kern="1200" dirty="0"/>
        </a:p>
      </dsp:txBody>
      <dsp:txXfrm>
        <a:off x="2486481" y="931548"/>
        <a:ext cx="1289899" cy="12672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945A52-7170-458F-8248-6FD3D8155EA8}">
      <dsp:nvSpPr>
        <dsp:cNvPr id="0" name=""/>
        <dsp:cNvSpPr/>
      </dsp:nvSpPr>
      <dsp:spPr>
        <a:xfrm>
          <a:off x="403092" y="0"/>
          <a:ext cx="5399349" cy="40640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168D78-9A64-478D-90FA-8F953BE1B004}">
      <dsp:nvSpPr>
        <dsp:cNvPr id="0" name=""/>
        <dsp:cNvSpPr/>
      </dsp:nvSpPr>
      <dsp:spPr>
        <a:xfrm>
          <a:off x="3117678" y="1030886"/>
          <a:ext cx="2753286" cy="406614"/>
        </a:xfrm>
        <a:prstGeom prst="round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00" b="1" kern="1200" dirty="0" smtClean="0"/>
            <a:t>Innovációs potenciál áttekintése</a:t>
          </a:r>
          <a:endParaRPr lang="hu-HU" sz="1000" b="1" kern="1200" dirty="0"/>
        </a:p>
      </dsp:txBody>
      <dsp:txXfrm>
        <a:off x="3137527" y="1050735"/>
        <a:ext cx="2713588" cy="366916"/>
      </dsp:txXfrm>
    </dsp:sp>
    <dsp:sp modelId="{B7D1F54A-7E0F-4A5B-8902-97570C3E17DD}">
      <dsp:nvSpPr>
        <dsp:cNvPr id="0" name=""/>
        <dsp:cNvSpPr/>
      </dsp:nvSpPr>
      <dsp:spPr>
        <a:xfrm>
          <a:off x="3118470" y="1430807"/>
          <a:ext cx="2739656" cy="443884"/>
        </a:xfrm>
        <a:prstGeom prst="round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00" b="1" kern="1200" dirty="0" smtClean="0"/>
            <a:t>Az esélyteremtést szolgáló szervezetfejlesztés megvalósítása</a:t>
          </a:r>
          <a:endParaRPr lang="hu-HU" sz="1000" b="1" kern="1200" dirty="0"/>
        </a:p>
      </dsp:txBody>
      <dsp:txXfrm>
        <a:off x="3140139" y="1452476"/>
        <a:ext cx="2696318" cy="400546"/>
      </dsp:txXfrm>
    </dsp:sp>
    <dsp:sp modelId="{95062ACC-E8CF-4756-AE84-2948E3B382A6}">
      <dsp:nvSpPr>
        <dsp:cNvPr id="0" name=""/>
        <dsp:cNvSpPr/>
      </dsp:nvSpPr>
      <dsp:spPr>
        <a:xfrm>
          <a:off x="3101538" y="1877221"/>
          <a:ext cx="2775898" cy="433740"/>
        </a:xfrm>
        <a:prstGeom prst="round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50" b="1" kern="1200" dirty="0" smtClean="0"/>
            <a:t>Kiépítjük az innovációs menedzsmentet</a:t>
          </a:r>
          <a:endParaRPr lang="hu-HU" sz="1050" b="1" kern="1200" dirty="0"/>
        </a:p>
      </dsp:txBody>
      <dsp:txXfrm>
        <a:off x="3122711" y="1898394"/>
        <a:ext cx="2733552" cy="391394"/>
      </dsp:txXfrm>
    </dsp:sp>
    <dsp:sp modelId="{C09201E6-5942-4435-B630-3220AB69FE70}">
      <dsp:nvSpPr>
        <dsp:cNvPr id="0" name=""/>
        <dsp:cNvSpPr/>
      </dsp:nvSpPr>
      <dsp:spPr>
        <a:xfrm>
          <a:off x="3101538" y="2301270"/>
          <a:ext cx="2775898" cy="438970"/>
        </a:xfrm>
        <a:prstGeom prst="round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00" b="1" kern="1200" dirty="0" smtClean="0"/>
            <a:t>Mivel hosszabb távú a fejlesztés, kijelöljük a fejlesztési szakaszokat (3-5 év)</a:t>
          </a:r>
          <a:endParaRPr lang="hu-HU" sz="1000" b="1" kern="1200" dirty="0"/>
        </a:p>
      </dsp:txBody>
      <dsp:txXfrm>
        <a:off x="3122967" y="2322699"/>
        <a:ext cx="2733040" cy="396112"/>
      </dsp:txXfrm>
    </dsp:sp>
    <dsp:sp modelId="{C6C6EC38-20BF-467B-A0AA-2FFB0E5B7AC6}">
      <dsp:nvSpPr>
        <dsp:cNvPr id="0" name=""/>
        <dsp:cNvSpPr/>
      </dsp:nvSpPr>
      <dsp:spPr>
        <a:xfrm>
          <a:off x="3127663" y="2729337"/>
          <a:ext cx="2788208" cy="394239"/>
        </a:xfrm>
        <a:prstGeom prst="round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00" b="1" kern="1200" dirty="0" smtClean="0"/>
            <a:t>Számba vesszük a tevékenységek elvégzésének feltételeit</a:t>
          </a:r>
          <a:endParaRPr lang="hu-HU" sz="1000" b="1" kern="1200" dirty="0"/>
        </a:p>
      </dsp:txBody>
      <dsp:txXfrm>
        <a:off x="3146908" y="2748582"/>
        <a:ext cx="2749718" cy="355749"/>
      </dsp:txXfrm>
    </dsp:sp>
    <dsp:sp modelId="{4738A520-C4EE-430A-B16A-07BE76E16253}">
      <dsp:nvSpPr>
        <dsp:cNvPr id="0" name=""/>
        <dsp:cNvSpPr/>
      </dsp:nvSpPr>
      <dsp:spPr>
        <a:xfrm>
          <a:off x="3103862" y="3133215"/>
          <a:ext cx="2775898" cy="456033"/>
        </a:xfrm>
        <a:prstGeom prst="round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00" b="1" kern="1200" dirty="0" smtClean="0"/>
            <a:t>A célok megvalósulását lehetővé tevő tevékenységek pontozása</a:t>
          </a:r>
          <a:endParaRPr lang="hu-HU" sz="1000" b="1" kern="1200" dirty="0"/>
        </a:p>
      </dsp:txBody>
      <dsp:txXfrm>
        <a:off x="3126124" y="3155477"/>
        <a:ext cx="2731374" cy="4115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C1EB33-AC46-463F-8C81-B991508EA482}">
      <dsp:nvSpPr>
        <dsp:cNvPr id="0" name=""/>
        <dsp:cNvSpPr/>
      </dsp:nvSpPr>
      <dsp:spPr>
        <a:xfrm>
          <a:off x="525716" y="645"/>
          <a:ext cx="2262336" cy="1357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>
              <a:solidFill>
                <a:schemeClr val="tx1"/>
              </a:solidFill>
            </a:rPr>
            <a:t>Tanulói teljesítményre összpontosít.</a:t>
          </a:r>
          <a:endParaRPr lang="hu-HU" sz="2700" b="1" kern="1200" dirty="0"/>
        </a:p>
      </dsp:txBody>
      <dsp:txXfrm>
        <a:off x="525716" y="645"/>
        <a:ext cx="2262336" cy="1357401"/>
      </dsp:txXfrm>
    </dsp:sp>
    <dsp:sp modelId="{05F09D51-3FFA-4165-A2DB-2B970FB40A97}">
      <dsp:nvSpPr>
        <dsp:cNvPr id="0" name=""/>
        <dsp:cNvSpPr/>
      </dsp:nvSpPr>
      <dsp:spPr>
        <a:xfrm>
          <a:off x="2960646" y="8300"/>
          <a:ext cx="2262336" cy="1357401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>
              <a:solidFill>
                <a:schemeClr val="tx1"/>
              </a:solidFill>
            </a:rPr>
            <a:t>Az érintettek aktív részvételére épít.</a:t>
          </a:r>
          <a:endParaRPr lang="hu-HU" sz="1400" b="1" kern="1200" dirty="0">
            <a:solidFill>
              <a:schemeClr val="tx1"/>
            </a:solidFill>
          </a:endParaRPr>
        </a:p>
      </dsp:txBody>
      <dsp:txXfrm>
        <a:off x="2960646" y="8300"/>
        <a:ext cx="2262336" cy="1357401"/>
      </dsp:txXfrm>
    </dsp:sp>
    <dsp:sp modelId="{9A83F60D-9938-4C83-AF22-87B5A60E0773}">
      <dsp:nvSpPr>
        <dsp:cNvPr id="0" name=""/>
        <dsp:cNvSpPr/>
      </dsp:nvSpPr>
      <dsp:spPr>
        <a:xfrm>
          <a:off x="5446071" y="645"/>
          <a:ext cx="2262336" cy="1357401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>
              <a:solidFill>
                <a:schemeClr val="tx1"/>
              </a:solidFill>
            </a:rPr>
            <a:t>Összefüggés – specifikus.</a:t>
          </a:r>
          <a:endParaRPr lang="hu-HU" sz="1400" kern="1200" dirty="0">
            <a:solidFill>
              <a:schemeClr val="tx1"/>
            </a:solidFill>
          </a:endParaRPr>
        </a:p>
      </dsp:txBody>
      <dsp:txXfrm>
        <a:off x="5446071" y="645"/>
        <a:ext cx="2262336" cy="1357401"/>
      </dsp:txXfrm>
    </dsp:sp>
    <dsp:sp modelId="{B326A8B8-5478-45C5-B199-40E20A1D1E90}">
      <dsp:nvSpPr>
        <dsp:cNvPr id="0" name=""/>
        <dsp:cNvSpPr/>
      </dsp:nvSpPr>
      <dsp:spPr>
        <a:xfrm>
          <a:off x="495061" y="1584280"/>
          <a:ext cx="2262336" cy="1357401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>
              <a:solidFill>
                <a:schemeClr val="tx1"/>
              </a:solidFill>
            </a:rPr>
            <a:t>Természetében rejlik a kapacitásépítés.</a:t>
          </a:r>
          <a:endParaRPr lang="hu-HU" sz="1400" kern="1200" dirty="0"/>
        </a:p>
      </dsp:txBody>
      <dsp:txXfrm>
        <a:off x="495061" y="1584280"/>
        <a:ext cx="2262336" cy="1357401"/>
      </dsp:txXfrm>
    </dsp:sp>
    <dsp:sp modelId="{5227A429-76F7-4BC6-A0D8-636E20A42671}">
      <dsp:nvSpPr>
        <dsp:cNvPr id="0" name=""/>
        <dsp:cNvSpPr/>
      </dsp:nvSpPr>
      <dsp:spPr>
        <a:xfrm>
          <a:off x="3021933" y="1568955"/>
          <a:ext cx="2262336" cy="1357401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>
              <a:solidFill>
                <a:schemeClr val="tx1"/>
              </a:solidFill>
            </a:rPr>
            <a:t>Az implementációra figyel.</a:t>
          </a:r>
          <a:endParaRPr lang="hu-HU" sz="2300" b="1" kern="1200" dirty="0">
            <a:solidFill>
              <a:schemeClr val="tx1"/>
            </a:solidFill>
          </a:endParaRPr>
        </a:p>
      </dsp:txBody>
      <dsp:txXfrm>
        <a:off x="3021933" y="1568955"/>
        <a:ext cx="2262336" cy="1357401"/>
      </dsp:txXfrm>
    </dsp:sp>
    <dsp:sp modelId="{462EB916-C346-47B8-808E-31B39B7898FA}">
      <dsp:nvSpPr>
        <dsp:cNvPr id="0" name=""/>
        <dsp:cNvSpPr/>
      </dsp:nvSpPr>
      <dsp:spPr>
        <a:xfrm>
          <a:off x="5472201" y="1584280"/>
          <a:ext cx="2262336" cy="1357401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>
              <a:solidFill>
                <a:schemeClr val="tx1"/>
              </a:solidFill>
            </a:rPr>
            <a:t>Stratégiai beavatkozásra épít.</a:t>
          </a:r>
          <a:endParaRPr lang="hu-HU" sz="1400" kern="1200" dirty="0">
            <a:solidFill>
              <a:schemeClr val="tx1"/>
            </a:solidFill>
          </a:endParaRPr>
        </a:p>
      </dsp:txBody>
      <dsp:txXfrm>
        <a:off x="5472201" y="1584280"/>
        <a:ext cx="2262336" cy="1357401"/>
      </dsp:txXfrm>
    </dsp:sp>
    <dsp:sp modelId="{1662F6A9-902D-436B-9A2B-BC93849EA21A}">
      <dsp:nvSpPr>
        <dsp:cNvPr id="0" name=""/>
        <dsp:cNvSpPr/>
      </dsp:nvSpPr>
      <dsp:spPr>
        <a:xfrm>
          <a:off x="1739346" y="3167916"/>
          <a:ext cx="2262336" cy="1357401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>
              <a:solidFill>
                <a:schemeClr val="tx1"/>
              </a:solidFill>
            </a:rPr>
            <a:t>Rendszerben gondolkodik</a:t>
          </a:r>
          <a:r>
            <a:rPr lang="hu-HU" sz="2500" b="1" kern="1200" dirty="0" smtClean="0">
              <a:solidFill>
                <a:schemeClr val="tx1"/>
              </a:solidFill>
            </a:rPr>
            <a:t>.</a:t>
          </a:r>
          <a:endParaRPr lang="hu-HU" sz="2500" b="1" kern="1200" dirty="0">
            <a:solidFill>
              <a:schemeClr val="tx1"/>
            </a:solidFill>
          </a:endParaRPr>
        </a:p>
      </dsp:txBody>
      <dsp:txXfrm>
        <a:off x="1739346" y="3167916"/>
        <a:ext cx="2262336" cy="1357401"/>
      </dsp:txXfrm>
    </dsp:sp>
    <dsp:sp modelId="{AE7B5FA9-E1C0-40E2-9CAF-9342718C479B}">
      <dsp:nvSpPr>
        <dsp:cNvPr id="0" name=""/>
        <dsp:cNvSpPr/>
      </dsp:nvSpPr>
      <dsp:spPr>
        <a:xfrm>
          <a:off x="4227916" y="3124370"/>
          <a:ext cx="2262336" cy="1357401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>
              <a:solidFill>
                <a:schemeClr val="tx1"/>
              </a:solidFill>
            </a:rPr>
            <a:t>Kívülről támogatott</a:t>
          </a:r>
          <a:endParaRPr lang="hu-HU" sz="1400" kern="1200" dirty="0">
            <a:solidFill>
              <a:schemeClr val="tx1"/>
            </a:solidFill>
          </a:endParaRPr>
        </a:p>
      </dsp:txBody>
      <dsp:txXfrm>
        <a:off x="4227916" y="3124370"/>
        <a:ext cx="2262336" cy="13574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D30179-9015-4955-B1F6-8C7A6258DA82}" type="datetimeFigureOut">
              <a:rPr lang="hu-HU" smtClean="0"/>
              <a:pPr/>
              <a:t>2018. 07. 05.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FFAE4D-FEDC-4399-AFBE-E6317BD27ED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666142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7F2B2A-A50D-4F62-ACB6-88D9778CDF88}" type="datetimeFigureOut">
              <a:rPr lang="hu-HU" smtClean="0"/>
              <a:pPr/>
              <a:t>2018. 07. 05.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5CF141-D78B-4BB0-9489-D217A1F7651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333086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A5C11E-540C-488B-B718-84796C0B45F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072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xmlns="" val="3428941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2018. 07. 05.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0911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2018. 07. 05.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515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2018. 07. 05.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9063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2018. 07. 05.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85756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2018. 07. 05.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581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2018. 07. 05.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8622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2018. 07. 05.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6145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2018. 07. 05.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04247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2018. 07. 05.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05688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2018. 07. 05.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29256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2018. 07. 05.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9390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90" y="44624"/>
            <a:ext cx="4700075" cy="936104"/>
          </a:xfrm>
        </p:spPr>
        <p:txBody>
          <a:bodyPr>
            <a:normAutofit/>
          </a:bodyPr>
          <a:lstStyle>
            <a:lvl1pPr algn="l">
              <a:defRPr sz="18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2018. 07. 05.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24552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2018. 07. 05.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4553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xmlns="" val="2345665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Click to edit Master text styles</a:t>
            </a:r>
          </a:p>
          <a:p>
            <a:pPr lvl="1"/>
            <a:r>
              <a:rPr lang="hu-HU" dirty="0" smtClean="0"/>
              <a:t>Second level</a:t>
            </a:r>
          </a:p>
          <a:p>
            <a:pPr lvl="2"/>
            <a:r>
              <a:rPr lang="hu-HU" dirty="0" smtClean="0"/>
              <a:t>Third level</a:t>
            </a:r>
          </a:p>
          <a:p>
            <a:pPr lvl="3"/>
            <a:r>
              <a:rPr lang="hu-HU" dirty="0" smtClean="0"/>
              <a:t>Fourth level</a:t>
            </a:r>
          </a:p>
          <a:p>
            <a:pPr lvl="4"/>
            <a:r>
              <a:rPr lang="hu-HU" dirty="0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34000" y="1600200"/>
            <a:ext cx="33528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691244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3610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4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142871-7357-434F-A8F3-CECC6D136A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2C4939-F161-2245-8138-B1FA9F0D3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381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hu-HU" sz="2400" b="1" cap="all" dirty="0" smtClean="0">
                <a:solidFill>
                  <a:srgbClr val="FFFFFF"/>
                </a:solidFill>
                <a:latin typeface="Arial"/>
                <a:cs typeface="Arial"/>
              </a:rPr>
              <a:t>Click to edit Master title style</a:t>
            </a:r>
            <a:endParaRPr lang="en-US" sz="2400" b="1" cap="all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21736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2018. 07. 05.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8592769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2018. 07. 05.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271258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2018. 07. 05.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6512435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2018. 07. 05.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2338422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2018. 07. 05.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621015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2018. 07. 05.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Mintacím szerkesztése</a:t>
            </a:r>
            <a:endParaRPr kumimoji="0" lang="hu-HU" sz="18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64960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2018. 07. 05.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0271479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2018. 07. 05.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9944073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2018. 07. 05.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3557077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2018. 07. 05.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4791244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2018. 07. 05.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1110497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2018. 07. 05.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8451971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Click to edit Master text styles</a:t>
            </a:r>
          </a:p>
          <a:p>
            <a:pPr lvl="1"/>
            <a:r>
              <a:rPr lang="hu-HU" dirty="0" smtClean="0"/>
              <a:t>Second level</a:t>
            </a:r>
          </a:p>
          <a:p>
            <a:pPr lvl="2"/>
            <a:r>
              <a:rPr lang="hu-HU" dirty="0" smtClean="0"/>
              <a:t>Third level</a:t>
            </a:r>
          </a:p>
          <a:p>
            <a:pPr lvl="3"/>
            <a:r>
              <a:rPr lang="hu-HU" dirty="0" smtClean="0"/>
              <a:t>Fourth level</a:t>
            </a:r>
          </a:p>
          <a:p>
            <a:pPr lvl="4"/>
            <a:r>
              <a:rPr lang="hu-HU" dirty="0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34000" y="1600200"/>
            <a:ext cx="33528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57470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35138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4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142871-7357-434F-A8F3-CECC6D136ADE}" type="datetimeFigureOut">
              <a:rPr lang="en-US" smtClean="0"/>
              <a:pPr/>
              <a:t>7/5/2018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2C4939-F161-2245-8138-B1FA9F0D34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381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Click to edit Master title style</a:t>
            </a:r>
            <a:endParaRPr kumimoji="0" lang="en-US" sz="2400" b="1" i="0" u="none" strike="noStrike" kern="1200" cap="all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4611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2018. 07. 05.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8376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2018. 07. 05.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7647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90" y="1628802"/>
            <a:ext cx="5111750" cy="46910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72633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2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2018. 07. 05.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450982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2018. 07. 05.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5403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33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385763" indent="-385763" algn="l">
              <a:spcAft>
                <a:spcPts val="45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xmlns="" val="601834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1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2018. 07. 05.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8846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</p:sldLayoutIdLst>
  <p:txStyles>
    <p:titleStyle>
      <a:lvl1pPr algn="l" defTabSz="685800" rtl="0" eaLnBrk="1" latinLnBrk="0" hangingPunct="1">
        <a:spcBef>
          <a:spcPct val="0"/>
        </a:spcBef>
        <a:buNone/>
        <a:defRPr sz="18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2018. 07. 05.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8" descr="prezentacio_2020_beliv_bg_ME.jpg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715" y="0"/>
            <a:ext cx="9142569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4388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pPr/>
              <a:t>2018. 07. 05.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4125451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ormany.hu/download/6/fe/20000/K%C3%B6znevel%C3%A9s-fejleszt%C3%A9s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844478" y="494050"/>
            <a:ext cx="6864126" cy="1440161"/>
          </a:xfrm>
        </p:spPr>
        <p:txBody>
          <a:bodyPr/>
          <a:lstStyle/>
          <a:p>
            <a:r>
              <a:rPr lang="hu-HU" sz="3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</a:t>
            </a:r>
            <a:r>
              <a:rPr lang="hu-HU" sz="3600" dirty="0"/>
              <a:t>SÉLY-</a:t>
            </a:r>
            <a:br>
              <a:rPr lang="hu-HU" sz="3600" dirty="0"/>
            </a:br>
            <a:r>
              <a:rPr lang="hu-HU" sz="3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T</a:t>
            </a:r>
            <a:r>
              <a:rPr lang="hu-HU" sz="3600" dirty="0" smtClean="0"/>
              <a:t>EREMTŐ</a:t>
            </a:r>
            <a:r>
              <a:rPr lang="hu-HU" sz="3600" dirty="0"/>
              <a:t/>
            </a:r>
            <a:br>
              <a:rPr lang="hu-HU" sz="3600" dirty="0"/>
            </a:br>
            <a:r>
              <a:rPr lang="hu-HU" sz="3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I</a:t>
            </a:r>
            <a:r>
              <a:rPr lang="hu-HU" sz="3600" dirty="0" smtClean="0"/>
              <a:t>NTÉZMÉNYFEJLESZTŐ</a:t>
            </a:r>
            <a:r>
              <a:rPr lang="hu-HU" sz="3600" dirty="0"/>
              <a:t/>
            </a:r>
            <a:br>
              <a:rPr lang="hu-HU" sz="3600" dirty="0"/>
            </a:br>
            <a:r>
              <a:rPr lang="hu-HU" sz="3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P</a:t>
            </a:r>
            <a:r>
              <a:rPr lang="hu-HU" sz="3600" dirty="0" smtClean="0"/>
              <a:t>ROGRAM </a:t>
            </a:r>
            <a:r>
              <a:rPr lang="hu-HU" sz="3600" dirty="0"/>
              <a:t>ÉS</a:t>
            </a:r>
            <a:br>
              <a:rPr lang="hu-HU" sz="3600" dirty="0"/>
            </a:br>
            <a:r>
              <a:rPr lang="hu-HU" sz="3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E</a:t>
            </a:r>
            <a:r>
              <a:rPr lang="hu-HU" sz="3600" dirty="0" smtClean="0"/>
              <a:t>SZKÖZRENDSZER</a:t>
            </a:r>
            <a:endParaRPr lang="hu-H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923277" y="6171611"/>
            <a:ext cx="63066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Esélyteremtés a köznevelésben</a:t>
            </a:r>
            <a:endParaRPr kumimoji="0" lang="hu-HU" sz="1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EFOP-3.1.7-16-2016-00001</a:t>
            </a:r>
            <a:endParaRPr kumimoji="0" lang="hu-HU" altLang="hu-HU" sz="1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923277" y="5338354"/>
            <a:ext cx="1645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bg1"/>
                </a:solidFill>
              </a:rPr>
              <a:t>Metka Katalin</a:t>
            </a:r>
          </a:p>
          <a:p>
            <a:r>
              <a:rPr lang="hu-HU" dirty="0">
                <a:solidFill>
                  <a:schemeClr val="bg1"/>
                </a:solidFill>
              </a:rPr>
              <a:t>s</a:t>
            </a:r>
            <a:r>
              <a:rPr lang="hu-HU" dirty="0" smtClean="0">
                <a:solidFill>
                  <a:schemeClr val="bg1"/>
                </a:solidFill>
              </a:rPr>
              <a:t>zakmai vezető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91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71600" y="494077"/>
            <a:ext cx="6400800" cy="918513"/>
          </a:xfrm>
        </p:spPr>
        <p:txBody>
          <a:bodyPr/>
          <a:lstStyle/>
          <a:p>
            <a:pPr algn="ctr"/>
            <a:r>
              <a:rPr lang="hu-HU" b="1" dirty="0" smtClean="0"/>
              <a:t>célcsoport</a:t>
            </a:r>
            <a:endParaRPr lang="hu-HU" b="1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0339" y="1430891"/>
            <a:ext cx="7283322" cy="4763665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68366" y="6097182"/>
            <a:ext cx="63066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hu-H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Esélyteremtés a köznevelésben</a:t>
            </a:r>
            <a:endParaRPr lang="hu-HU" sz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  <a:p>
            <a:r>
              <a:rPr lang="hu-H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EFOP-3.1.7-16-2016-00001</a:t>
            </a:r>
            <a:endParaRPr kumimoji="0" lang="hu-HU" altLang="hu-HU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4186453" y="4931005"/>
            <a:ext cx="300487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bg1"/>
                </a:solidFill>
              </a:rPr>
              <a:t>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3206893" y="4653754"/>
            <a:ext cx="311118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3470397" y="5514094"/>
            <a:ext cx="311118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bg1"/>
                </a:solidFill>
              </a:rPr>
              <a:t>4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3062176" y="5870348"/>
            <a:ext cx="300487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bg1"/>
                </a:solidFill>
              </a:rPr>
              <a:t>4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2271194" y="5166736"/>
            <a:ext cx="300487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2743199" y="4412512"/>
            <a:ext cx="318977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3681454" y="4982070"/>
            <a:ext cx="300487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4186453" y="4225344"/>
            <a:ext cx="300487" cy="37183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6101712" y="4657774"/>
            <a:ext cx="300487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bg1"/>
                </a:solidFill>
              </a:rPr>
              <a:t>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5769338" y="1345692"/>
            <a:ext cx="482606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bg1"/>
                </a:solidFill>
              </a:rPr>
              <a:t>24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5396789" y="5077185"/>
            <a:ext cx="300487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bg1"/>
                </a:solidFill>
              </a:rPr>
              <a:t>4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3327128" y="3401868"/>
            <a:ext cx="300487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0" name="Szövegdoboz 19"/>
          <p:cNvSpPr txBox="1"/>
          <p:nvPr/>
        </p:nvSpPr>
        <p:spPr>
          <a:xfrm>
            <a:off x="6598807" y="3443392"/>
            <a:ext cx="450579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bg1"/>
                </a:solidFill>
              </a:rPr>
              <a:t>12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5396788" y="2676970"/>
            <a:ext cx="300487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bg1"/>
                </a:solidFill>
              </a:rPr>
              <a:t>8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2" name="Szövegdoboz 21"/>
          <p:cNvSpPr txBox="1"/>
          <p:nvPr/>
        </p:nvSpPr>
        <p:spPr>
          <a:xfrm>
            <a:off x="5776806" y="3241510"/>
            <a:ext cx="300487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3" name="Szövegdoboz 22"/>
          <p:cNvSpPr txBox="1"/>
          <p:nvPr/>
        </p:nvSpPr>
        <p:spPr>
          <a:xfrm>
            <a:off x="4598571" y="1999964"/>
            <a:ext cx="300487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4" name="Szövegdoboz 23"/>
          <p:cNvSpPr txBox="1"/>
          <p:nvPr/>
        </p:nvSpPr>
        <p:spPr>
          <a:xfrm>
            <a:off x="7211042" y="2401472"/>
            <a:ext cx="465665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bg1"/>
                </a:solidFill>
              </a:rPr>
              <a:t>25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5" name="Szövegdoboz 24"/>
          <p:cNvSpPr txBox="1"/>
          <p:nvPr/>
        </p:nvSpPr>
        <p:spPr>
          <a:xfrm>
            <a:off x="5813715" y="2293601"/>
            <a:ext cx="318977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6" name="Szövegdoboz 25"/>
          <p:cNvSpPr txBox="1"/>
          <p:nvPr/>
        </p:nvSpPr>
        <p:spPr>
          <a:xfrm>
            <a:off x="5316968" y="4428786"/>
            <a:ext cx="300487" cy="37183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8" name="Szövegdoboz 27"/>
          <p:cNvSpPr txBox="1"/>
          <p:nvPr/>
        </p:nvSpPr>
        <p:spPr>
          <a:xfrm>
            <a:off x="6391986" y="2559104"/>
            <a:ext cx="311118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bg1"/>
                </a:solidFill>
              </a:rPr>
              <a:t>4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9" name="Szövegdoboz 28"/>
          <p:cNvSpPr txBox="1"/>
          <p:nvPr/>
        </p:nvSpPr>
        <p:spPr>
          <a:xfrm>
            <a:off x="5172585" y="2225343"/>
            <a:ext cx="300487" cy="37183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0" name="Szövegdoboz 29"/>
          <p:cNvSpPr txBox="1"/>
          <p:nvPr/>
        </p:nvSpPr>
        <p:spPr>
          <a:xfrm>
            <a:off x="5060399" y="2984624"/>
            <a:ext cx="300487" cy="37183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1" name="Szövegdoboz 30"/>
          <p:cNvSpPr txBox="1"/>
          <p:nvPr/>
        </p:nvSpPr>
        <p:spPr>
          <a:xfrm>
            <a:off x="5860397" y="4080865"/>
            <a:ext cx="300487" cy="37183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2" name="Szövegdoboz 31"/>
          <p:cNvSpPr txBox="1"/>
          <p:nvPr/>
        </p:nvSpPr>
        <p:spPr>
          <a:xfrm>
            <a:off x="4094235" y="2029638"/>
            <a:ext cx="300487" cy="37183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" name="Szövegdoboz 32"/>
          <p:cNvSpPr txBox="1"/>
          <p:nvPr/>
        </p:nvSpPr>
        <p:spPr>
          <a:xfrm>
            <a:off x="7293630" y="1671426"/>
            <a:ext cx="300487" cy="37183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4" name="Téglalap 33"/>
          <p:cNvSpPr/>
          <p:nvPr/>
        </p:nvSpPr>
        <p:spPr>
          <a:xfrm>
            <a:off x="168366" y="376687"/>
            <a:ext cx="231672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350" b="1" dirty="0">
                <a:solidFill>
                  <a:schemeClr val="bg1"/>
                </a:solidFill>
              </a:rPr>
              <a:t>EFOP 3.1.7-16-2016-00001</a:t>
            </a:r>
          </a:p>
        </p:txBody>
      </p:sp>
    </p:spTree>
    <p:extLst>
      <p:ext uri="{BB962C8B-B14F-4D97-AF65-F5344CB8AC3E}">
        <p14:creationId xmlns:p14="http://schemas.microsoft.com/office/powerpoint/2010/main" xmlns="" val="37143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85910" y="558631"/>
            <a:ext cx="6400800" cy="918513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/>
              <a:t>AZ Esélyteremtő intézményfejlesztési program </a:t>
            </a:r>
            <a:br>
              <a:rPr lang="hu-HU" dirty="0"/>
            </a:br>
            <a:r>
              <a:rPr lang="hu-HU" dirty="0"/>
              <a:t>(ETIP) </a:t>
            </a:r>
            <a:r>
              <a:rPr lang="hu-HU" dirty="0" smtClean="0"/>
              <a:t>célja</a:t>
            </a:r>
            <a:r>
              <a:rPr lang="hu-HU" dirty="0"/>
              <a:t/>
            </a:r>
            <a:br>
              <a:rPr lang="hu-HU" dirty="0"/>
            </a:br>
            <a:endParaRPr lang="hu-HU" b="1" dirty="0"/>
          </a:p>
        </p:txBody>
      </p:sp>
      <p:sp>
        <p:nvSpPr>
          <p:cNvPr id="7" name="Szövegdoboz 6"/>
          <p:cNvSpPr txBox="1"/>
          <p:nvPr/>
        </p:nvSpPr>
        <p:spPr>
          <a:xfrm rot="452303">
            <a:off x="5148653" y="2309407"/>
            <a:ext cx="3762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rgbClr val="FF00FF"/>
                </a:solidFill>
              </a:rPr>
              <a:t>munkaerőpiaci</a:t>
            </a:r>
            <a:r>
              <a:rPr lang="hu-HU" dirty="0">
                <a:solidFill>
                  <a:srgbClr val="FF00FF"/>
                </a:solidFill>
              </a:rPr>
              <a:t> </a:t>
            </a:r>
            <a:r>
              <a:rPr lang="hu-HU" b="1" dirty="0">
                <a:solidFill>
                  <a:srgbClr val="FF00FF"/>
                </a:solidFill>
              </a:rPr>
              <a:t>esélyek növelése</a:t>
            </a:r>
          </a:p>
        </p:txBody>
      </p:sp>
      <p:sp>
        <p:nvSpPr>
          <p:cNvPr id="8" name="Szövegdoboz 7"/>
          <p:cNvSpPr txBox="1"/>
          <p:nvPr/>
        </p:nvSpPr>
        <p:spPr>
          <a:xfrm rot="20408448">
            <a:off x="749064" y="2299748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egyéni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b="1" dirty="0">
                <a:solidFill>
                  <a:srgbClr val="FF0000"/>
                </a:solidFill>
              </a:rPr>
              <a:t>fejlesztés</a:t>
            </a:r>
          </a:p>
        </p:txBody>
      </p:sp>
      <p:sp>
        <p:nvSpPr>
          <p:cNvPr id="9" name="Szövegdoboz 8"/>
          <p:cNvSpPr txBox="1"/>
          <p:nvPr/>
        </p:nvSpPr>
        <p:spPr>
          <a:xfrm rot="21099880">
            <a:off x="3210669" y="258636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rgbClr val="92D050"/>
                </a:solidFill>
              </a:rPr>
              <a:t>esélyteremtés</a:t>
            </a:r>
          </a:p>
        </p:txBody>
      </p:sp>
      <p:sp>
        <p:nvSpPr>
          <p:cNvPr id="10" name="Szövegdoboz 9"/>
          <p:cNvSpPr txBox="1"/>
          <p:nvPr/>
        </p:nvSpPr>
        <p:spPr>
          <a:xfrm rot="21252932">
            <a:off x="960158" y="3342936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rgbClr val="FFC000"/>
                </a:solidFill>
              </a:rPr>
              <a:t>eredményesség</a:t>
            </a:r>
          </a:p>
        </p:txBody>
      </p:sp>
      <p:sp>
        <p:nvSpPr>
          <p:cNvPr id="11" name="Szövegdoboz 10"/>
          <p:cNvSpPr txBox="1"/>
          <p:nvPr/>
        </p:nvSpPr>
        <p:spPr>
          <a:xfrm rot="20510117">
            <a:off x="5142207" y="2968428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chemeClr val="accent6">
                    <a:lumMod val="75000"/>
                  </a:schemeClr>
                </a:solidFill>
              </a:rPr>
              <a:t>kölcsönös</a:t>
            </a:r>
            <a:r>
              <a:rPr lang="hu-HU" dirty="0"/>
              <a:t> </a:t>
            </a:r>
            <a:r>
              <a:rPr lang="hu-HU" b="1" dirty="0">
                <a:solidFill>
                  <a:schemeClr val="accent6">
                    <a:lumMod val="75000"/>
                  </a:schemeClr>
                </a:solidFill>
              </a:rPr>
              <a:t>tisztelet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3393089" y="3403961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partnerek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6391995" y="3443236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chemeClr val="accent2">
                    <a:lumMod val="50000"/>
                  </a:schemeClr>
                </a:solidFill>
              </a:rPr>
              <a:t>tudatosság</a:t>
            </a:r>
          </a:p>
        </p:txBody>
      </p:sp>
      <p:sp>
        <p:nvSpPr>
          <p:cNvPr id="14" name="Szövegdoboz 13"/>
          <p:cNvSpPr txBox="1"/>
          <p:nvPr/>
        </p:nvSpPr>
        <p:spPr>
          <a:xfrm rot="21174663">
            <a:off x="2917177" y="1936914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rgbClr val="0070C0"/>
                </a:solidFill>
              </a:rPr>
              <a:t>felelősségvállalás</a:t>
            </a:r>
          </a:p>
        </p:txBody>
      </p:sp>
      <p:sp>
        <p:nvSpPr>
          <p:cNvPr id="15" name="Szövegdoboz 14"/>
          <p:cNvSpPr txBox="1"/>
          <p:nvPr/>
        </p:nvSpPr>
        <p:spPr>
          <a:xfrm rot="717184">
            <a:off x="4216729" y="472796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rgbClr val="FF99CC"/>
                </a:solidFill>
              </a:rPr>
              <a:t>méltányosság</a:t>
            </a:r>
          </a:p>
        </p:txBody>
      </p:sp>
      <p:sp>
        <p:nvSpPr>
          <p:cNvPr id="16" name="Szövegdoboz 15"/>
          <p:cNvSpPr txBox="1"/>
          <p:nvPr/>
        </p:nvSpPr>
        <p:spPr>
          <a:xfrm rot="20648877">
            <a:off x="6215620" y="5085082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rgbClr val="66FFFF"/>
                </a:solidFill>
              </a:rPr>
              <a:t>rendszerszemlélet</a:t>
            </a:r>
          </a:p>
        </p:txBody>
      </p:sp>
      <p:sp>
        <p:nvSpPr>
          <p:cNvPr id="17" name="Szövegdoboz 16"/>
          <p:cNvSpPr txBox="1"/>
          <p:nvPr/>
        </p:nvSpPr>
        <p:spPr>
          <a:xfrm rot="20763672">
            <a:off x="479300" y="4118249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rgbClr val="7030A0"/>
                </a:solidFill>
              </a:rPr>
              <a:t>proaktivitás</a:t>
            </a:r>
          </a:p>
        </p:txBody>
      </p:sp>
      <p:sp>
        <p:nvSpPr>
          <p:cNvPr id="18" name="Szövegdoboz 17"/>
          <p:cNvSpPr txBox="1"/>
          <p:nvPr/>
        </p:nvSpPr>
        <p:spPr>
          <a:xfrm rot="1246099">
            <a:off x="1177314" y="4917694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rgbClr val="3333FF"/>
                </a:solidFill>
              </a:rPr>
              <a:t>személyes</a:t>
            </a:r>
            <a:r>
              <a:rPr lang="hu-HU" dirty="0"/>
              <a:t> </a:t>
            </a:r>
            <a:r>
              <a:rPr lang="hu-HU" b="1" dirty="0">
                <a:solidFill>
                  <a:srgbClr val="3333FF"/>
                </a:solidFill>
              </a:rPr>
              <a:t>figyelem</a:t>
            </a:r>
          </a:p>
        </p:txBody>
      </p:sp>
      <p:sp>
        <p:nvSpPr>
          <p:cNvPr id="19" name="Szövegdoboz 18"/>
          <p:cNvSpPr txBox="1"/>
          <p:nvPr/>
        </p:nvSpPr>
        <p:spPr>
          <a:xfrm rot="21138554">
            <a:off x="2082156" y="4022337"/>
            <a:ext cx="3980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rgbClr val="00B0F0"/>
                </a:solidFill>
              </a:rPr>
              <a:t>szociális kompetenciák fejlesztése</a:t>
            </a:r>
          </a:p>
        </p:txBody>
      </p:sp>
      <p:sp>
        <p:nvSpPr>
          <p:cNvPr id="20" name="Szövegdoboz 19"/>
          <p:cNvSpPr txBox="1"/>
          <p:nvPr/>
        </p:nvSpPr>
        <p:spPr>
          <a:xfrm rot="20627655">
            <a:off x="6436549" y="4208393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chemeClr val="accent5">
                    <a:lumMod val="75000"/>
                  </a:schemeClr>
                </a:solidFill>
              </a:rPr>
              <a:t>komplexitás</a:t>
            </a: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168366" y="6097182"/>
            <a:ext cx="63066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hu-H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Esélyteremtés a köznevelésben</a:t>
            </a:r>
            <a:endParaRPr lang="hu-HU" sz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  <a:p>
            <a:r>
              <a:rPr lang="hu-H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EFOP-3.1.7-16-2016-00001</a:t>
            </a:r>
            <a:endParaRPr kumimoji="0" lang="hu-HU" altLang="hu-HU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579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250"/>
                            </p:stCondLst>
                            <p:childTnLst>
                              <p:par>
                                <p:cTn id="8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250"/>
                            </p:stCondLst>
                            <p:childTnLst>
                              <p:par>
                                <p:cTn id="90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10" grpId="0"/>
      <p:bldP spid="11" grpId="0"/>
      <p:bldP spid="11" grpId="1"/>
      <p:bldP spid="12" grpId="0"/>
      <p:bldP spid="13" grpId="0"/>
      <p:bldP spid="15" grpId="0"/>
      <p:bldP spid="16" grpId="0"/>
      <p:bldP spid="16" grpId="1"/>
      <p:bldP spid="17" grpId="0"/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36709" y="480694"/>
            <a:ext cx="5720053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/>
              <a:t>AZ Esélyteremtő intézményfejlesztési program </a:t>
            </a:r>
            <a:r>
              <a:rPr lang="hu-HU" dirty="0" err="1" smtClean="0"/>
              <a:t>Tartalm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(ETIPE) </a:t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0326" y="2032884"/>
            <a:ext cx="8229600" cy="4525963"/>
          </a:xfrm>
        </p:spPr>
        <p:txBody>
          <a:bodyPr>
            <a:normAutofit/>
          </a:bodyPr>
          <a:lstStyle/>
          <a:p>
            <a:pPr lvl="0" defTabSz="457200">
              <a:spcBef>
                <a:spcPts val="400"/>
              </a:spcBef>
              <a:defRPr/>
            </a:pPr>
            <a:r>
              <a:rPr lang="hu-HU" sz="1800" b="1" dirty="0">
                <a:solidFill>
                  <a:prstClr val="black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 program rövid összefoglalása, ajánlás.</a:t>
            </a:r>
          </a:p>
          <a:p>
            <a:pPr lvl="0" defTabSz="457200">
              <a:spcBef>
                <a:spcPts val="400"/>
              </a:spcBef>
              <a:defRPr/>
            </a:pPr>
            <a:r>
              <a:rPr lang="hu-HU" sz="1800" b="1" dirty="0">
                <a:solidFill>
                  <a:prstClr val="black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 program szükségességének, indokoltsága.</a:t>
            </a:r>
          </a:p>
          <a:p>
            <a:pPr lvl="0" defTabSz="457200">
              <a:spcBef>
                <a:spcPts val="400"/>
              </a:spcBef>
              <a:defRPr/>
            </a:pPr>
            <a:r>
              <a:rPr lang="hu-HU" sz="1800" b="1" dirty="0">
                <a:solidFill>
                  <a:prstClr val="black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 program jogszabályi környezete.</a:t>
            </a:r>
          </a:p>
          <a:p>
            <a:pPr lvl="0" defTabSz="457200">
              <a:spcBef>
                <a:spcPts val="400"/>
              </a:spcBef>
              <a:defRPr/>
            </a:pPr>
            <a:r>
              <a:rPr lang="hu-HU" sz="1800" b="1" dirty="0">
                <a:solidFill>
                  <a:prstClr val="black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 program célcsoportjainak, céljai.</a:t>
            </a:r>
          </a:p>
          <a:p>
            <a:pPr lvl="0" defTabSz="457200">
              <a:spcBef>
                <a:spcPts val="400"/>
              </a:spcBef>
              <a:defRPr/>
            </a:pPr>
            <a:r>
              <a:rPr lang="hu-HU" sz="1800" b="1" dirty="0">
                <a:solidFill>
                  <a:prstClr val="black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Az autentikus intézményfejlesztés koncepciójának figyelembe vétele.</a:t>
            </a:r>
          </a:p>
          <a:p>
            <a:pPr lvl="0" defTabSz="457200">
              <a:spcBef>
                <a:spcPts val="400"/>
              </a:spcBef>
              <a:defRPr/>
            </a:pPr>
            <a:r>
              <a:rPr lang="hu-HU" sz="1800" b="1" dirty="0">
                <a:solidFill>
                  <a:prstClr val="black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Az intézményfejlesztés területeinek, folyamatának (intézményi önértékelés, intézményfejlesztési terv elkészítése, implementáció, értékelés és visszacsatolás) leírása, módszertani eszközrendszerének bemutatása intézményi, csoportszobai/osztálytermi szinten és a gyermek/tanuló szintjén.</a:t>
            </a:r>
            <a:r>
              <a:rPr lang="hu-HU" sz="1800" dirty="0">
                <a:solidFill>
                  <a:prstClr val="black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endParaRPr lang="hu-HU" sz="2200" dirty="0"/>
          </a:p>
        </p:txBody>
      </p:sp>
      <p:sp>
        <p:nvSpPr>
          <p:cNvPr id="4" name="Téglalap 3"/>
          <p:cNvSpPr/>
          <p:nvPr/>
        </p:nvSpPr>
        <p:spPr>
          <a:xfrm>
            <a:off x="106428" y="330653"/>
            <a:ext cx="112082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350" b="1" dirty="0" smtClean="0">
                <a:solidFill>
                  <a:schemeClr val="bg1"/>
                </a:solidFill>
              </a:rPr>
              <a:t>TARTALMA</a:t>
            </a:r>
            <a:endParaRPr lang="hu-HU" sz="1350" b="1" dirty="0">
              <a:solidFill>
                <a:schemeClr val="bg1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68366" y="6097182"/>
            <a:ext cx="63066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hu-H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Esélyteremtés a köznevelésben</a:t>
            </a:r>
            <a:endParaRPr lang="hu-HU" sz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  <a:p>
            <a:r>
              <a:rPr lang="hu-H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EFOP-3.1.7-16-2016-00001</a:t>
            </a:r>
            <a:endParaRPr kumimoji="0" lang="hu-HU" altLang="hu-HU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482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21921"/>
            <a:ext cx="7672753" cy="937184"/>
          </a:xfrm>
        </p:spPr>
        <p:txBody>
          <a:bodyPr>
            <a:normAutofit fontScale="90000"/>
          </a:bodyPr>
          <a:lstStyle/>
          <a:p>
            <a:r>
              <a:rPr lang="hu-HU" dirty="0"/>
              <a:t>AZ Esélyteremtő intézményfejlesztési program </a:t>
            </a:r>
            <a:r>
              <a:rPr lang="hu-HU" dirty="0" smtClean="0"/>
              <a:t>            EZKÖZRENDSZERE </a:t>
            </a:r>
            <a:r>
              <a:rPr lang="hu-HU" dirty="0"/>
              <a:t>elemei</a:t>
            </a:r>
            <a:br>
              <a:rPr lang="hu-HU" dirty="0"/>
            </a:br>
            <a:r>
              <a:rPr lang="hu-HU" dirty="0"/>
              <a:t>(ETIPE) </a:t>
            </a:r>
            <a:br>
              <a:rPr lang="hu-HU" dirty="0"/>
            </a:br>
            <a:r>
              <a:rPr lang="hu-HU" dirty="0" smtClean="0"/>
              <a:t> 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98112240"/>
              </p:ext>
            </p:extLst>
          </p:nvPr>
        </p:nvGraphicFramePr>
        <p:xfrm>
          <a:off x="457200" y="160020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zövegdoboz 6"/>
          <p:cNvSpPr txBox="1"/>
          <p:nvPr/>
        </p:nvSpPr>
        <p:spPr>
          <a:xfrm>
            <a:off x="5808617" y="1854926"/>
            <a:ext cx="3399591" cy="5435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100" b="1" dirty="0" smtClean="0"/>
              <a:t>Az intézményvezetés kompetenciái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100" b="1" dirty="0" smtClean="0"/>
              <a:t>A</a:t>
            </a:r>
            <a:r>
              <a:rPr lang="hu-HU" sz="1100" dirty="0" smtClean="0"/>
              <a:t> </a:t>
            </a:r>
            <a:r>
              <a:rPr lang="hu-HU" sz="1100" b="1" dirty="0" smtClean="0"/>
              <a:t>szervezeti változások menedzselése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100" b="1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mérési-értékelési kultúra fejlődését és a mérés-értékelés</a:t>
            </a:r>
            <a:r>
              <a:rPr lang="hu-HU" sz="1100" b="1" dirty="0" smtClean="0"/>
              <a:t> </a:t>
            </a:r>
            <a:r>
              <a:rPr lang="hu-HU" sz="1100" b="1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megvalósítását támogató eszközök rendszere</a:t>
            </a:r>
            <a:r>
              <a:rPr lang="hu-HU" sz="1100" b="1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 marL="171450" lvl="0" indent="-1714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hu-HU" sz="1100" b="1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 pedagógus személyes fejlődésének támogatási </a:t>
            </a:r>
            <a:r>
              <a:rPr lang="hu-HU" sz="1100" b="1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lehetőségei; 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hu-HU" sz="1100" b="1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differenciáló intézmény jellemzői</a:t>
            </a:r>
            <a:r>
              <a:rPr lang="hu-HU" sz="1100" b="1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hu-HU" sz="1100" b="1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team-munka</a:t>
            </a:r>
            <a:r>
              <a:rPr lang="hu-HU" sz="1100" b="1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hu-HU" sz="1100" b="1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esetmegbeszélés módszertana</a:t>
            </a:r>
            <a:r>
              <a:rPr lang="hu-HU" sz="1100" b="1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  <a:endParaRPr lang="hu-HU" sz="1100" b="1" dirty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hu-HU" sz="1100" b="1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eredményes eszközök a szülők </a:t>
            </a:r>
            <a:r>
              <a:rPr lang="hu-HU" sz="1100" b="1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bevonására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hu-HU" sz="1100" b="1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intézményi külső és belső kapcsolatrendszerek és </a:t>
            </a:r>
            <a:r>
              <a:rPr lang="hu-HU" sz="1100" b="1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működtetése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hu-HU" sz="1100" b="1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 gyermekek/tanulók </a:t>
            </a:r>
            <a:r>
              <a:rPr lang="hu-HU" sz="1100" b="1" dirty="0" err="1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szociabilitását</a:t>
            </a:r>
            <a:r>
              <a:rPr lang="hu-HU" sz="1100" b="1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fejlesztő intézményi </a:t>
            </a:r>
            <a:r>
              <a:rPr lang="hu-HU" sz="1100" b="1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jellemzők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hu-HU" sz="1100" b="1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egészségfejlesztési terv készítésének módszertana</a:t>
            </a:r>
            <a:r>
              <a:rPr lang="hu-HU" sz="1050" b="1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u-HU" sz="1050" b="1" dirty="0"/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hu-HU" sz="1050" dirty="0" smtClean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hu-HU" sz="1050" dirty="0" smtClean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hu-HU" sz="1050" dirty="0" smtClean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hu-HU" sz="1200" dirty="0"/>
          </a:p>
          <a:p>
            <a:pPr marL="171450" lvl="0" indent="-1714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hu-HU" sz="1050" dirty="0" smtClean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lvl="0" indent="-1714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hu-HU" sz="1050" dirty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20000"/>
              </a:lnSpc>
              <a:defRPr/>
            </a:pPr>
            <a:endParaRPr lang="hu-HU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hu-HU" sz="1050" b="1" dirty="0" smtClean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hu-HU" sz="1050" b="1" dirty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hu-HU" sz="1050" dirty="0"/>
          </a:p>
        </p:txBody>
      </p:sp>
      <p:sp>
        <p:nvSpPr>
          <p:cNvPr id="9" name="Szövegdoboz 8"/>
          <p:cNvSpPr txBox="1"/>
          <p:nvPr/>
        </p:nvSpPr>
        <p:spPr>
          <a:xfrm>
            <a:off x="191589" y="1600203"/>
            <a:ext cx="2734491" cy="432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hu-HU" sz="1100" b="1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eredményes csoportszobai/</a:t>
            </a:r>
            <a:r>
              <a:rPr lang="hu-HU" sz="1100" b="1" dirty="0" err="1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osztálytermi</a:t>
            </a:r>
            <a:r>
              <a:rPr lang="hu-HU" sz="1100" b="1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tanulásszervezési eljárások, módszerek és technikák</a:t>
            </a:r>
            <a:r>
              <a:rPr lang="hu-HU" sz="1100" b="1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hu-HU" sz="1100" b="1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differenciáló tanulásszervezési modellek</a:t>
            </a:r>
            <a:r>
              <a:rPr lang="hu-HU" sz="1100" b="1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hu-HU" sz="1100" b="1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zökkenőmentes átmenet(</a:t>
            </a:r>
            <a:r>
              <a:rPr lang="hu-HU" sz="1100" b="1" dirty="0" err="1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ek</a:t>
            </a:r>
            <a:r>
              <a:rPr lang="hu-HU" sz="1100" b="1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)et támogató módszerek, eszközök</a:t>
            </a:r>
            <a:r>
              <a:rPr lang="hu-HU" sz="1100" b="1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hu-HU" sz="1100" b="1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 szociális és társas kapcsolatok és kompetenciák fejlesztését támogató eszközök</a:t>
            </a:r>
            <a:r>
              <a:rPr lang="hu-HU" sz="1100" b="1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hu-HU" sz="1100" b="1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intézményen kívüli tanulás lehetőségei</a:t>
            </a:r>
            <a:r>
              <a:rPr lang="hu-HU" sz="1100" b="1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hu-HU" sz="1100" b="1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az egészséges életmód kialakítását támogató módszerek és eszközök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hu-HU" sz="1100" b="1" dirty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hu-HU" sz="1100" b="1" dirty="0" smtClean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hu-HU" sz="1050" dirty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hu-HU" sz="1050" dirty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hu-HU" sz="1050" dirty="0" smtClean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hu-HU" sz="1050" dirty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2281646" y="5207727"/>
            <a:ext cx="6790636" cy="192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100" b="1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hatékony gyermek/tanuló megismerési </a:t>
            </a:r>
            <a:r>
              <a:rPr lang="hu-HU" sz="1100" b="1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technikák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100" b="1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differenciáló tanulásszervezési </a:t>
            </a:r>
            <a:r>
              <a:rPr lang="hu-HU" sz="1100" b="1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modellek megtapasztalása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100" b="1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fejlesztő értékelés</a:t>
            </a:r>
            <a:r>
              <a:rPr lang="hu-HU" sz="1100" b="1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 marL="171450" indent="-1714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1100" b="1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 lemorzsolódással veszélyeztetett tanulók egyéni figyelemmel kísérését, a megelőzést és a </a:t>
            </a:r>
            <a:r>
              <a:rPr lang="hu-HU" sz="1100" b="1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az</a:t>
            </a:r>
            <a:r>
              <a:rPr lang="hu-HU" sz="1100" b="1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 megelőzést és a csökkentést támogató lehetőségek rendszerét bemutató </a:t>
            </a:r>
            <a:r>
              <a:rPr lang="hu-HU" sz="1100" b="1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eszközcsomag</a:t>
            </a:r>
            <a:endParaRPr lang="hu-HU" sz="14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100" b="1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100" b="1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országos kompetenciamérés eredményének tanulói szintű elemzéséhez kapcsolódó eszközök;</a:t>
            </a:r>
          </a:p>
          <a:p>
            <a:r>
              <a:rPr lang="hu-HU" sz="1100" b="1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    csökkentést </a:t>
            </a:r>
            <a:r>
              <a:rPr lang="hu-HU" sz="1100" b="1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támogató lehetőségek rendszerét bemutató eszközcsomag</a:t>
            </a:r>
            <a:r>
              <a:rPr lang="hu-HU" sz="1100" b="1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hu-HU" sz="1100" b="1" dirty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hu-HU" sz="1100" b="1" dirty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hu-HU" sz="1100" dirty="0"/>
          </a:p>
        </p:txBody>
      </p:sp>
    </p:spTree>
    <p:extLst>
      <p:ext uri="{BB962C8B-B14F-4D97-AF65-F5344CB8AC3E}">
        <p14:creationId xmlns:p14="http://schemas.microsoft.com/office/powerpoint/2010/main" xmlns="" val="131713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xfrm>
            <a:off x="0" y="12576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hu-HU" b="1" cap="all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hu-HU" b="1" cap="all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hu-HU" b="1" cap="all" dirty="0" smtClean="0">
                <a:solidFill>
                  <a:schemeClr val="bg1"/>
                </a:solidFill>
                <a:latin typeface="Arial"/>
                <a:cs typeface="Arial"/>
              </a:rPr>
              <a:t> az innovációs folyamat hat lépése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1756619558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Szövegdoboz 7"/>
          <p:cNvSpPr txBox="1"/>
          <p:nvPr/>
        </p:nvSpPr>
        <p:spPr>
          <a:xfrm flipH="1">
            <a:off x="3683726" y="2726918"/>
            <a:ext cx="5138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 </a:t>
            </a:r>
            <a:r>
              <a:rPr lang="hu-HU" b="1" dirty="0" smtClean="0">
                <a:latin typeface="New times"/>
              </a:rPr>
              <a:t>I</a:t>
            </a:r>
          </a:p>
          <a:p>
            <a:r>
              <a:rPr lang="hu-HU" b="1" dirty="0" smtClean="0">
                <a:latin typeface="New times"/>
              </a:rPr>
              <a:t>N</a:t>
            </a:r>
          </a:p>
          <a:p>
            <a:r>
              <a:rPr lang="hu-HU" b="1" dirty="0" smtClean="0">
                <a:latin typeface="New times"/>
              </a:rPr>
              <a:t>N</a:t>
            </a:r>
          </a:p>
          <a:p>
            <a:r>
              <a:rPr lang="hu-HU" b="1" dirty="0" smtClean="0">
                <a:latin typeface="New times"/>
              </a:rPr>
              <a:t>O</a:t>
            </a:r>
          </a:p>
          <a:p>
            <a:r>
              <a:rPr lang="hu-HU" b="1" dirty="0" smtClean="0">
                <a:latin typeface="New times"/>
              </a:rPr>
              <a:t>V</a:t>
            </a:r>
          </a:p>
          <a:p>
            <a:r>
              <a:rPr lang="hu-HU" b="1" dirty="0" smtClean="0">
                <a:latin typeface="New times"/>
              </a:rPr>
              <a:t>Á</a:t>
            </a:r>
          </a:p>
          <a:p>
            <a:r>
              <a:rPr lang="hu-HU" b="1" dirty="0" smtClean="0">
                <a:latin typeface="New times"/>
              </a:rPr>
              <a:t>C</a:t>
            </a:r>
          </a:p>
          <a:p>
            <a:r>
              <a:rPr lang="hu-HU" b="1" dirty="0">
                <a:latin typeface="New times"/>
              </a:rPr>
              <a:t> </a:t>
            </a:r>
            <a:r>
              <a:rPr lang="hu-HU" b="1" dirty="0" smtClean="0">
                <a:latin typeface="New times"/>
              </a:rPr>
              <a:t>I</a:t>
            </a:r>
          </a:p>
          <a:p>
            <a:r>
              <a:rPr lang="hu-HU" b="1" dirty="0" smtClean="0">
                <a:latin typeface="New times"/>
              </a:rPr>
              <a:t>Ó</a:t>
            </a:r>
          </a:p>
          <a:p>
            <a:r>
              <a:rPr lang="hu-HU" b="1" dirty="0" smtClean="0"/>
              <a:t>  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xmlns="" val="197466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90" y="44623"/>
            <a:ext cx="6318570" cy="1061365"/>
          </a:xfrm>
        </p:spPr>
        <p:txBody>
          <a:bodyPr/>
          <a:lstStyle/>
          <a:p>
            <a:r>
              <a:rPr lang="hu-HU" dirty="0"/>
              <a:t>Autentikus iskolafejlesztés Jellemzői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52070889"/>
              </p:ext>
            </p:extLst>
          </p:nvPr>
        </p:nvGraphicFramePr>
        <p:xfrm>
          <a:off x="457200" y="160020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21918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72493" y="525322"/>
            <a:ext cx="6400800" cy="918513"/>
          </a:xfrm>
        </p:spPr>
        <p:txBody>
          <a:bodyPr>
            <a:normAutofit/>
          </a:bodyPr>
          <a:lstStyle/>
          <a:p>
            <a:pPr algn="ctr"/>
            <a:r>
              <a:rPr lang="hu-HU" b="1" dirty="0" smtClean="0"/>
              <a:t>Folyamat menedzselés</a:t>
            </a:r>
            <a:endParaRPr lang="hu-HU" b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743755" y="2262107"/>
            <a:ext cx="6906296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1500" b="1" dirty="0"/>
          </a:p>
          <a:p>
            <a:endParaRPr lang="hu-HU" sz="1500" b="1" dirty="0"/>
          </a:p>
          <a:p>
            <a:pPr algn="ctr"/>
            <a:r>
              <a:rPr lang="hu-HU" sz="3300" b="1" dirty="0"/>
              <a:t>V=(A+B+C)&gt; X</a:t>
            </a:r>
          </a:p>
          <a:p>
            <a:endParaRPr lang="hu-HU" sz="1500" b="1" dirty="0"/>
          </a:p>
          <a:p>
            <a:pPr>
              <a:spcBef>
                <a:spcPts val="400"/>
              </a:spcBef>
            </a:pPr>
            <a:endParaRPr lang="hu-HU" b="1" dirty="0"/>
          </a:p>
          <a:p>
            <a:pPr>
              <a:spcBef>
                <a:spcPts val="400"/>
              </a:spcBef>
            </a:pPr>
            <a:r>
              <a:rPr lang="hu-HU" b="1" dirty="0"/>
              <a:t>V = TERVEZETT VÁLTOZÁS</a:t>
            </a:r>
          </a:p>
          <a:p>
            <a:pPr>
              <a:spcBef>
                <a:spcPts val="400"/>
              </a:spcBef>
            </a:pPr>
            <a:r>
              <a:rPr lang="hu-HU" b="1" dirty="0"/>
              <a:t>A = A HELYZETTEL VALÓ ELÉGEDETTSÉG MÉRTÉKE</a:t>
            </a:r>
          </a:p>
          <a:p>
            <a:pPr>
              <a:spcBef>
                <a:spcPts val="400"/>
              </a:spcBef>
            </a:pPr>
            <a:r>
              <a:rPr lang="hu-HU" b="1" dirty="0"/>
              <a:t>B = A VÁLTOZÁS ÁLTAL ELÉRNI KÍVÁNT JÖVŐKÉP</a:t>
            </a:r>
          </a:p>
          <a:p>
            <a:pPr>
              <a:spcBef>
                <a:spcPts val="400"/>
              </a:spcBef>
            </a:pPr>
            <a:r>
              <a:rPr lang="hu-HU" b="1" dirty="0"/>
              <a:t>C = GYAKORLATI MEGVALÓSÍTHATÓSÁG</a:t>
            </a:r>
          </a:p>
          <a:p>
            <a:pPr>
              <a:spcBef>
                <a:spcPts val="400"/>
              </a:spcBef>
            </a:pPr>
            <a:r>
              <a:rPr lang="hu-HU" b="1" dirty="0"/>
              <a:t>X =  A VÁLTOZÁS ÁRA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68366" y="6097182"/>
            <a:ext cx="63066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hu-H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Esélyteremtés a köznevelésben</a:t>
            </a:r>
            <a:endParaRPr lang="hu-HU" sz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  <a:p>
            <a:r>
              <a:rPr lang="hu-H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EFOP-3.1.7-16-2016-00001</a:t>
            </a:r>
            <a:endParaRPr kumimoji="0" lang="hu-HU" altLang="hu-HU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523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82546" y="539907"/>
            <a:ext cx="6400800" cy="918513"/>
          </a:xfrm>
        </p:spPr>
        <p:txBody>
          <a:bodyPr>
            <a:normAutofit/>
          </a:bodyPr>
          <a:lstStyle/>
          <a:p>
            <a:pPr algn="ctr"/>
            <a:r>
              <a:rPr lang="hu-HU" b="1" dirty="0" smtClean="0"/>
              <a:t>A Folyamat lépései</a:t>
            </a:r>
            <a:endParaRPr lang="hu-HU" b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1915599" y="2264973"/>
            <a:ext cx="3061952" cy="2667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</a:pPr>
            <a:r>
              <a:rPr lang="hu-HU" dirty="0"/>
              <a:t>1.Tájékozódás</a:t>
            </a:r>
          </a:p>
          <a:p>
            <a:pPr>
              <a:spcBef>
                <a:spcPts val="400"/>
              </a:spcBef>
            </a:pPr>
            <a:r>
              <a:rPr lang="hu-HU" dirty="0"/>
              <a:t>2. Elemzés</a:t>
            </a:r>
          </a:p>
          <a:p>
            <a:pPr>
              <a:spcBef>
                <a:spcPts val="400"/>
              </a:spcBef>
            </a:pPr>
            <a:r>
              <a:rPr lang="hu-HU" dirty="0"/>
              <a:t>3. Célmegfogalmazás</a:t>
            </a:r>
          </a:p>
          <a:p>
            <a:pPr>
              <a:spcBef>
                <a:spcPts val="400"/>
              </a:spcBef>
            </a:pPr>
            <a:r>
              <a:rPr lang="hu-HU" dirty="0"/>
              <a:t>4. Döntés</a:t>
            </a:r>
          </a:p>
          <a:p>
            <a:pPr>
              <a:spcBef>
                <a:spcPts val="400"/>
              </a:spcBef>
            </a:pPr>
            <a:r>
              <a:rPr lang="hu-HU" dirty="0"/>
              <a:t>5. Előkészítés</a:t>
            </a:r>
          </a:p>
          <a:p>
            <a:pPr>
              <a:spcBef>
                <a:spcPts val="400"/>
              </a:spcBef>
            </a:pPr>
            <a:r>
              <a:rPr lang="hu-HU" dirty="0"/>
              <a:t>6. Megvalósítás</a:t>
            </a:r>
          </a:p>
          <a:p>
            <a:pPr>
              <a:spcBef>
                <a:spcPts val="400"/>
              </a:spcBef>
            </a:pPr>
            <a:r>
              <a:rPr lang="hu-HU" dirty="0"/>
              <a:t>7. Komplex értékelés</a:t>
            </a:r>
          </a:p>
          <a:p>
            <a:pPr>
              <a:spcBef>
                <a:spcPts val="400"/>
              </a:spcBef>
            </a:pPr>
            <a:r>
              <a:rPr lang="hu-HU" dirty="0"/>
              <a:t>8. Beépítés</a:t>
            </a:r>
          </a:p>
        </p:txBody>
      </p:sp>
      <p:sp>
        <p:nvSpPr>
          <p:cNvPr id="8" name="Jobb oldali kapcsos zárójel 7"/>
          <p:cNvSpPr/>
          <p:nvPr/>
        </p:nvSpPr>
        <p:spPr>
          <a:xfrm>
            <a:off x="5207827" y="2354419"/>
            <a:ext cx="637505" cy="1127335"/>
          </a:xfrm>
          <a:prstGeom prst="rightBrace">
            <a:avLst>
              <a:gd name="adj1" fmla="val 8333"/>
              <a:gd name="adj2" fmla="val 51639"/>
            </a:avLst>
          </a:prstGeom>
          <a:ln w="3810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 sz="13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Jobb oldali kapcsos zárójel 8"/>
          <p:cNvSpPr/>
          <p:nvPr/>
        </p:nvSpPr>
        <p:spPr>
          <a:xfrm>
            <a:off x="5218972" y="3481754"/>
            <a:ext cx="637505" cy="1005189"/>
          </a:xfrm>
          <a:prstGeom prst="rightBrace">
            <a:avLst>
              <a:gd name="adj1" fmla="val 8333"/>
              <a:gd name="adj2" fmla="val 51639"/>
            </a:avLst>
          </a:prstGeom>
          <a:ln w="3810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 sz="13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Jobb oldali kapcsos zárójel 9"/>
          <p:cNvSpPr/>
          <p:nvPr/>
        </p:nvSpPr>
        <p:spPr>
          <a:xfrm>
            <a:off x="5230117" y="4486944"/>
            <a:ext cx="637505" cy="382540"/>
          </a:xfrm>
          <a:prstGeom prst="rightBrace">
            <a:avLst>
              <a:gd name="adj1" fmla="val 8333"/>
              <a:gd name="adj2" fmla="val 51639"/>
            </a:avLst>
          </a:prstGeom>
          <a:ln w="3810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 sz="13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6075608" y="2799142"/>
            <a:ext cx="2457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Kezdeményezés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6075607" y="3775166"/>
            <a:ext cx="2457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Alkalmazás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6097898" y="4500151"/>
            <a:ext cx="2457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Intézményesítés</a:t>
            </a: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68366" y="6097182"/>
            <a:ext cx="63066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hu-H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Esélyteremtés a köznevelésben</a:t>
            </a:r>
            <a:endParaRPr lang="hu-HU" sz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  <a:p>
            <a:r>
              <a:rPr lang="hu-H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EFOP-3.1.7-16-2016-00001</a:t>
            </a:r>
            <a:endParaRPr kumimoji="0" lang="hu-HU" altLang="hu-HU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993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17200" y="557757"/>
            <a:ext cx="6400800" cy="918513"/>
          </a:xfrm>
        </p:spPr>
        <p:txBody>
          <a:bodyPr>
            <a:normAutofit/>
          </a:bodyPr>
          <a:lstStyle/>
          <a:p>
            <a:pPr algn="ctr"/>
            <a:r>
              <a:rPr lang="hu-HU" b="1" dirty="0" smtClean="0"/>
              <a:t>Fejlesztendő terület</a:t>
            </a:r>
            <a:endParaRPr lang="hu-HU" b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645700" y="1572876"/>
            <a:ext cx="7543799" cy="5160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Pedagógus szintjén vizsgálható</a:t>
            </a:r>
          </a:p>
          <a:p>
            <a:endParaRPr lang="hu-HU" b="1" dirty="0"/>
          </a:p>
          <a:p>
            <a:pPr marL="214313" indent="-214313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hu-HU" b="1" dirty="0"/>
              <a:t>az óra/foglalkozás-látogatások tapasztalatai alapján a befogadó szemlélet, a fejlesztő értékelés megnyilvánulása,  </a:t>
            </a:r>
          </a:p>
          <a:p>
            <a:pPr marL="214313" indent="-214313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hu-HU" b="1" dirty="0"/>
              <a:t>a gyermekek/tanulók önmagukhoz mért fejlődésének értékelésének módja,  motiváló hatása, </a:t>
            </a:r>
          </a:p>
          <a:p>
            <a:pPr marL="214313" indent="-214313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hu-HU" b="1" dirty="0"/>
              <a:t>a tanár-diák viszony milyensége, a gyermek/tanuló emberi méltóságának, személyiségének tiszteletben tartása, </a:t>
            </a:r>
          </a:p>
          <a:p>
            <a:pPr marL="214313" indent="-214313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hu-HU" b="1" dirty="0"/>
              <a:t>a komplex egyéni fejlesztések differenciált tervezési, megvalósítási jellemzői, </a:t>
            </a:r>
          </a:p>
          <a:p>
            <a:pPr marL="214313" indent="-214313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hu-HU" b="1" dirty="0"/>
              <a:t>a tanulás személyre szóló támogatásának eredményessége, </a:t>
            </a:r>
          </a:p>
          <a:p>
            <a:pPr marL="214313" indent="-214313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hu-HU" b="1" dirty="0"/>
              <a:t>a szociális kompetencia fejlődését elősegítő tevékenységek, </a:t>
            </a:r>
          </a:p>
          <a:p>
            <a:pPr marL="214313" indent="-214313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hu-HU" b="1" dirty="0"/>
              <a:t> az egyéb esélyteremtést szolgáló tevékenységek (kollégákkal, családokkal és ágazatközi partnerekkel való együttműködés, stb.) minősége.</a:t>
            </a:r>
          </a:p>
          <a:p>
            <a:endParaRPr lang="hu-HU" b="1" dirty="0"/>
          </a:p>
          <a:p>
            <a:endParaRPr lang="hu-HU" b="1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68366" y="6097182"/>
            <a:ext cx="63066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hu-H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Esélyteremtés a köznevelésben</a:t>
            </a:r>
            <a:endParaRPr lang="hu-HU" sz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  <a:p>
            <a:r>
              <a:rPr lang="hu-H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EFOP-3.1.7-16-2016-00001</a:t>
            </a:r>
            <a:endParaRPr kumimoji="0" lang="hu-HU" altLang="hu-HU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716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40549" y="526493"/>
            <a:ext cx="6400800" cy="918513"/>
          </a:xfrm>
        </p:spPr>
        <p:txBody>
          <a:bodyPr>
            <a:normAutofit/>
          </a:bodyPr>
          <a:lstStyle/>
          <a:p>
            <a:pPr algn="ctr"/>
            <a:r>
              <a:rPr lang="hu-HU" b="1" dirty="0" smtClean="0"/>
              <a:t>Esélyteremtő intézményfejlesztés eredményesség</a:t>
            </a:r>
            <a:endParaRPr lang="hu-HU" b="1" dirty="0"/>
          </a:p>
        </p:txBody>
      </p:sp>
      <p:pic>
        <p:nvPicPr>
          <p:cNvPr id="1026" name="Picture 2" descr="Képtalálat a következőre: „PDCA ciklus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8967" y="1758346"/>
            <a:ext cx="5734253" cy="390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1887489" y="2050179"/>
            <a:ext cx="2048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Tervezd meg!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7239681" y="1813507"/>
            <a:ext cx="2048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Valósítsd meg!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6242980" y="4888675"/>
            <a:ext cx="2772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Ellenőrizd  és értékeld az eredményeket!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0" y="4241664"/>
            <a:ext cx="2881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Intézkedj az eredmények alapján!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68366" y="6097182"/>
            <a:ext cx="63066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hu-H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Esélyteremtés a köznevelésben</a:t>
            </a:r>
            <a:endParaRPr lang="hu-HU" sz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  <a:p>
            <a:r>
              <a:rPr lang="hu-H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EFOP-3.1.7-16-2016-00001</a:t>
            </a:r>
            <a:endParaRPr kumimoji="0" lang="hu-HU" altLang="hu-HU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668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90" y="287382"/>
            <a:ext cx="6179233" cy="693345"/>
          </a:xfrm>
        </p:spPr>
        <p:txBody>
          <a:bodyPr/>
          <a:lstStyle/>
          <a:p>
            <a:r>
              <a:rPr lang="hu-HU" dirty="0" smtClean="0"/>
              <a:t>ESÉLYTEREMTŐ INTÉZMÉNY hatása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47990" y="159149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1800" b="1" dirty="0" smtClean="0"/>
              <a:t>Milyen az esélyteremtő intézmény?</a:t>
            </a:r>
            <a:endParaRPr lang="hu-HU" sz="1800" b="1" dirty="0"/>
          </a:p>
        </p:txBody>
      </p:sp>
      <p:sp>
        <p:nvSpPr>
          <p:cNvPr id="4" name="Ellipszis 3"/>
          <p:cNvSpPr/>
          <p:nvPr/>
        </p:nvSpPr>
        <p:spPr>
          <a:xfrm>
            <a:off x="1158240" y="2900885"/>
            <a:ext cx="2908663" cy="28816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/>
              <a:t>Diák</a:t>
            </a:r>
            <a:r>
              <a:rPr lang="hu-HU" sz="1400" dirty="0"/>
              <a:t>		</a:t>
            </a:r>
            <a:r>
              <a:rPr lang="hu-HU" dirty="0"/>
              <a:t>	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100" b="1" dirty="0"/>
              <a:t>jól érzi magát,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100" b="1" dirty="0"/>
              <a:t>hasznos dolgokat tanul,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100" b="1" dirty="0"/>
              <a:t>megtanítják őket tanulni,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100" b="1" dirty="0"/>
              <a:t>iskolai közös értékrenddel rendelkezik</a:t>
            </a:r>
          </a:p>
        </p:txBody>
      </p:sp>
      <p:sp>
        <p:nvSpPr>
          <p:cNvPr id="5" name="Ellipszis 4"/>
          <p:cNvSpPr/>
          <p:nvPr/>
        </p:nvSpPr>
        <p:spPr>
          <a:xfrm>
            <a:off x="5242560" y="2900886"/>
            <a:ext cx="3021874" cy="2881605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80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hu-HU" sz="1400" dirty="0" smtClean="0">
                <a:solidFill>
                  <a:schemeClr val="bg1"/>
                </a:solidFill>
              </a:rPr>
              <a:t>Pedagógus</a:t>
            </a:r>
            <a:endParaRPr lang="hu-HU" sz="2800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u-HU" sz="1100" b="1" dirty="0">
                <a:solidFill>
                  <a:schemeClr val="bg1"/>
                </a:solidFill>
              </a:rPr>
              <a:t>jól érzi magát,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1100" b="1" dirty="0">
                <a:solidFill>
                  <a:schemeClr val="bg1"/>
                </a:solidFill>
              </a:rPr>
              <a:t>hasznos dolgokat tanít,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1100" b="1" dirty="0">
                <a:solidFill>
                  <a:schemeClr val="bg1"/>
                </a:solidFill>
              </a:rPr>
              <a:t>a tanulói szükségletekhez alkalmazkodó tanulásszervezési módszereket alkalmaz,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1100" b="1" dirty="0">
                <a:solidFill>
                  <a:schemeClr val="bg1"/>
                </a:solidFill>
              </a:rPr>
              <a:t>elfogadó, egyéni fejlődést biztosító pedagógiai munkát folytat</a:t>
            </a:r>
            <a:endParaRPr lang="hu-HU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2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15610" y="601156"/>
            <a:ext cx="6400800" cy="918513"/>
          </a:xfrm>
        </p:spPr>
        <p:txBody>
          <a:bodyPr>
            <a:normAutofit/>
          </a:bodyPr>
          <a:lstStyle/>
          <a:p>
            <a:pPr algn="ctr"/>
            <a:r>
              <a:rPr lang="hu-HU" dirty="0" smtClean="0"/>
              <a:t>A </a:t>
            </a:r>
            <a:r>
              <a:rPr lang="hu-HU" b="1" dirty="0" smtClean="0"/>
              <a:t>Siker titka</a:t>
            </a:r>
            <a:endParaRPr lang="hu-HU" b="1" dirty="0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68366" y="6097182"/>
            <a:ext cx="63066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hu-H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Esélyteremtés a köznevelésben</a:t>
            </a:r>
            <a:endParaRPr lang="hu-HU" sz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  <a:p>
            <a:r>
              <a:rPr lang="hu-H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EFOP-3.1.7-16-2016-00001</a:t>
            </a:r>
            <a:endParaRPr kumimoji="0" lang="hu-HU" altLang="hu-HU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" name="Picture 2" descr="Képtalálat a következőre: „csapatépítés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0334" y="2088566"/>
            <a:ext cx="6334863" cy="362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1006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31416"/>
            <a:ext cx="8051799" cy="936104"/>
          </a:xfrm>
        </p:spPr>
        <p:txBody>
          <a:bodyPr>
            <a:normAutofit/>
          </a:bodyPr>
          <a:lstStyle/>
          <a:p>
            <a:pPr algn="ctr"/>
            <a:r>
              <a:rPr lang="hu-HU" dirty="0" smtClean="0"/>
              <a:t>Képzés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9699" y="1255244"/>
            <a:ext cx="8686800" cy="48419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u-HU" sz="1800" dirty="0" smtClean="0"/>
              <a:t>A továbbképzés címe: </a:t>
            </a:r>
          </a:p>
          <a:p>
            <a:pPr marL="0" indent="0">
              <a:buNone/>
            </a:pPr>
            <a:r>
              <a:rPr lang="hu-HU" sz="1800" dirty="0"/>
              <a:t> </a:t>
            </a:r>
            <a:r>
              <a:rPr lang="hu-HU" sz="1800" dirty="0" smtClean="0"/>
              <a:t>   	</a:t>
            </a:r>
            <a:r>
              <a:rPr lang="hu-HU" sz="1800" b="1" dirty="0" smtClean="0"/>
              <a:t>Esélyteremtő </a:t>
            </a:r>
            <a:r>
              <a:rPr lang="hu-HU" sz="1800" b="1" dirty="0"/>
              <a:t>intézményfejlesztési program és </a:t>
            </a:r>
            <a:r>
              <a:rPr lang="hu-HU" sz="1800" b="1" dirty="0" smtClean="0"/>
              <a:t>eszközrendszer</a:t>
            </a:r>
          </a:p>
          <a:p>
            <a:pPr marL="0" indent="0">
              <a:buNone/>
            </a:pPr>
            <a:endParaRPr lang="hu-HU" sz="1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hu-HU" sz="1800" dirty="0"/>
              <a:t> </a:t>
            </a:r>
            <a:r>
              <a:rPr lang="hu-HU" sz="1800" dirty="0" smtClean="0"/>
              <a:t>A továbbképzés óraszáma: </a:t>
            </a:r>
            <a:r>
              <a:rPr lang="hu-HU" sz="1800" b="1" dirty="0" smtClean="0"/>
              <a:t>30 óra</a:t>
            </a:r>
          </a:p>
          <a:p>
            <a:pPr marL="0" indent="0">
              <a:buNone/>
            </a:pPr>
            <a:endParaRPr lang="hu-HU" sz="1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hu-HU" sz="1800" dirty="0" smtClean="0"/>
              <a:t>A továbbképzés célcsoportja: </a:t>
            </a:r>
          </a:p>
          <a:p>
            <a:pPr marL="0" indent="0">
              <a:buNone/>
            </a:pPr>
            <a:r>
              <a:rPr lang="hu-HU" sz="1800" b="1" dirty="0" smtClean="0"/>
              <a:t>    	Hátrányos és halmozottan hátrányos helyzetű tanulókat iskolában és       	kollégiumban nevelő pedagógusok</a:t>
            </a:r>
          </a:p>
          <a:p>
            <a:pPr marL="0" indent="0">
              <a:buNone/>
            </a:pPr>
            <a:endParaRPr lang="hu-HU" dirty="0" smtClean="0"/>
          </a:p>
          <a:p>
            <a:endParaRPr lang="hu-HU" dirty="0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68366" y="6097182"/>
            <a:ext cx="63066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hu-H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Esélyteremtés a köznevelésben</a:t>
            </a:r>
            <a:endParaRPr lang="hu-HU" sz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  <a:p>
            <a:r>
              <a:rPr lang="hu-H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EFOP-3.1.7-16-2016-00001</a:t>
            </a:r>
            <a:endParaRPr kumimoji="0" lang="hu-HU" altLang="hu-HU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2856205" y="3930055"/>
            <a:ext cx="2422072" cy="26125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400" b="1" u="sng" dirty="0" smtClean="0">
                <a:solidFill>
                  <a:schemeClr val="tx1"/>
                </a:solidFill>
              </a:rPr>
              <a:t>Munkakörök </a:t>
            </a:r>
            <a:r>
              <a:rPr lang="hu-HU" sz="1400" b="1" u="sng" dirty="0">
                <a:solidFill>
                  <a:schemeClr val="tx1"/>
                </a:solidFill>
              </a:rPr>
              <a:t>szerint</a:t>
            </a:r>
            <a:r>
              <a:rPr lang="hu-HU" sz="1400" b="1" u="sng" dirty="0" smtClean="0">
                <a:solidFill>
                  <a:schemeClr val="tx1"/>
                </a:solidFill>
              </a:rPr>
              <a:t>:</a:t>
            </a:r>
          </a:p>
          <a:p>
            <a:r>
              <a:rPr lang="hu-HU" sz="1400" dirty="0" smtClean="0">
                <a:solidFill>
                  <a:schemeClr val="tx1"/>
                </a:solidFill>
              </a:rPr>
              <a:t>tanító</a:t>
            </a:r>
            <a:r>
              <a:rPr lang="hu-HU" sz="1400" dirty="0">
                <a:solidFill>
                  <a:schemeClr val="tx1"/>
                </a:solidFill>
              </a:rPr>
              <a:t>, tanár, gyógypedagógus, konduktor, logopédus, kollégiumi nevelő, pszichológus, szociálpedagógus, könyvtáros tanár, szakoktató, gyakorlati oktató, fejlesztő pedagógus</a:t>
            </a:r>
          </a:p>
        </p:txBody>
      </p:sp>
      <p:sp>
        <p:nvSpPr>
          <p:cNvPr id="7" name="Téglalap 6"/>
          <p:cNvSpPr/>
          <p:nvPr/>
        </p:nvSpPr>
        <p:spPr>
          <a:xfrm>
            <a:off x="5669513" y="3882864"/>
            <a:ext cx="2503558" cy="26597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400" b="1" u="sng" dirty="0">
                <a:solidFill>
                  <a:schemeClr val="tx1"/>
                </a:solidFill>
              </a:rPr>
              <a:t>Megbízatások, funkciók szerint, beosztások szerint</a:t>
            </a:r>
            <a:r>
              <a:rPr lang="hu-HU" sz="1400" dirty="0">
                <a:solidFill>
                  <a:schemeClr val="tx1"/>
                </a:solidFill>
              </a:rPr>
              <a:t>: intézményvezető, intézményvezetőhelyettes, diákönkormányzatot segítő pedagógus, gyermekvédelmi felelős, munkaközösségvezető, osztályfőnök, rendszergazda, szabadidő-szervező, gyakorlóiskolai </a:t>
            </a:r>
            <a:r>
              <a:rPr lang="hu-HU" sz="1200" dirty="0">
                <a:solidFill>
                  <a:schemeClr val="tx1"/>
                </a:solidFill>
              </a:rPr>
              <a:t>vezető tanár, </a:t>
            </a:r>
            <a:r>
              <a:rPr lang="hu-HU" sz="1400" dirty="0">
                <a:solidFill>
                  <a:schemeClr val="tx1"/>
                </a:solidFill>
              </a:rPr>
              <a:t>óvodai szakvezető</a:t>
            </a:r>
          </a:p>
        </p:txBody>
      </p:sp>
    </p:spTree>
    <p:extLst>
      <p:ext uri="{BB962C8B-B14F-4D97-AF65-F5344CB8AC3E}">
        <p14:creationId xmlns:p14="http://schemas.microsoft.com/office/powerpoint/2010/main" xmlns="" val="375424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31416"/>
            <a:ext cx="8051799" cy="936104"/>
          </a:xfrm>
        </p:spPr>
        <p:txBody>
          <a:bodyPr>
            <a:normAutofit/>
          </a:bodyPr>
          <a:lstStyle/>
          <a:p>
            <a:pPr algn="ctr"/>
            <a:r>
              <a:rPr lang="hu-HU" dirty="0" smtClean="0"/>
              <a:t>A </a:t>
            </a:r>
            <a:r>
              <a:rPr lang="hu-HU" dirty="0" err="1" smtClean="0"/>
              <a:t>továbbKépzés</a:t>
            </a:r>
            <a:r>
              <a:rPr lang="hu-HU" dirty="0" smtClean="0"/>
              <a:t> célja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8366" y="1641763"/>
            <a:ext cx="8686800" cy="199058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dirty="0" smtClean="0"/>
              <a:t>A résztvevő pedagógusok/nevelőtestületek </a:t>
            </a:r>
            <a:r>
              <a:rPr lang="hu-HU" b="1" dirty="0" smtClean="0"/>
              <a:t>felkészítése</a:t>
            </a:r>
            <a:r>
              <a:rPr lang="hu-HU" dirty="0" smtClean="0"/>
              <a:t> az esélyteremtő intézményfejlesztés elindítására, illetve a jelenlegi intézményi gyakorlat felülvizsgálatára a hátrányos helyzetű tanulók </a:t>
            </a:r>
            <a:r>
              <a:rPr lang="hu-HU" b="1" dirty="0" smtClean="0"/>
              <a:t>optimális fejlődését biztosítani képes intézményi működés</a:t>
            </a:r>
            <a:r>
              <a:rPr lang="hu-HU" dirty="0" smtClean="0"/>
              <a:t> kialakítása érdekében.</a:t>
            </a:r>
            <a:endParaRPr lang="hu-HU" dirty="0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68366" y="6097182"/>
            <a:ext cx="63066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hu-H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Esélyteremtés a köznevelésben</a:t>
            </a:r>
            <a:endParaRPr lang="hu-HU" sz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  <a:p>
            <a:r>
              <a:rPr lang="hu-H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EFOP-3.1.7-16-2016-00001</a:t>
            </a:r>
            <a:endParaRPr kumimoji="0" lang="hu-HU" altLang="hu-HU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026" name="Picture 2" descr="KÃ©ptalÃ¡lat a kÃ¶vetkezÅre: âsocial networkâ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0637" y="4009216"/>
            <a:ext cx="2683820" cy="254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4871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31416"/>
            <a:ext cx="8051799" cy="936104"/>
          </a:xfrm>
        </p:spPr>
        <p:txBody>
          <a:bodyPr>
            <a:normAutofit/>
          </a:bodyPr>
          <a:lstStyle/>
          <a:p>
            <a:pPr algn="ctr"/>
            <a:r>
              <a:rPr lang="hu-HU" dirty="0" smtClean="0"/>
              <a:t>A </a:t>
            </a:r>
            <a:r>
              <a:rPr lang="hu-HU" dirty="0" err="1" smtClean="0"/>
              <a:t>továbbKépzés</a:t>
            </a:r>
            <a:r>
              <a:rPr lang="hu-HU" dirty="0" smtClean="0"/>
              <a:t> részcéljai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8366" y="1340386"/>
            <a:ext cx="8686800" cy="4756796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hu-HU" dirty="0" smtClean="0"/>
              <a:t> </a:t>
            </a:r>
            <a:r>
              <a:rPr lang="hu-HU" sz="2000" dirty="0" smtClean="0"/>
              <a:t>Az esélyteremtő intézményfejlesztési program </a:t>
            </a:r>
            <a:r>
              <a:rPr lang="hu-HU" sz="2000" b="1" dirty="0" smtClean="0"/>
              <a:t>szükségességének és indokoltságának megértése.</a:t>
            </a:r>
          </a:p>
          <a:p>
            <a:pPr marL="0" indent="0" algn="just">
              <a:buNone/>
            </a:pPr>
            <a:endParaRPr lang="hu-HU" sz="2000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sz="2000" dirty="0"/>
              <a:t> </a:t>
            </a:r>
            <a:r>
              <a:rPr lang="hu-HU" sz="2000" dirty="0" smtClean="0"/>
              <a:t> Az esélyteremtő és az </a:t>
            </a:r>
            <a:r>
              <a:rPr lang="hu-HU" sz="2000" b="1" dirty="0" smtClean="0"/>
              <a:t>autentikus intézményfejlesztés koncepciójának</a:t>
            </a:r>
            <a:r>
              <a:rPr lang="hu-HU" sz="2000" dirty="0" smtClean="0"/>
              <a:t>   és eszközrendszerének megismertetése.</a:t>
            </a:r>
          </a:p>
          <a:p>
            <a:pPr marL="0" indent="0" algn="just">
              <a:buNone/>
            </a:pPr>
            <a:endParaRPr lang="hu-HU" sz="2000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sz="2000" dirty="0"/>
              <a:t> </a:t>
            </a:r>
            <a:r>
              <a:rPr lang="hu-HU" sz="2000" dirty="0" smtClean="0"/>
              <a:t>A </a:t>
            </a:r>
            <a:r>
              <a:rPr lang="hu-HU" sz="2000" b="1" dirty="0" smtClean="0"/>
              <a:t>tudatos intézményfejlesztés folyamatának</a:t>
            </a:r>
            <a:r>
              <a:rPr lang="hu-HU" sz="2000" dirty="0" smtClean="0"/>
              <a:t>, annak az egyes szintekhez (intézmény, osztályterem, tanuló) kapcsolódó </a:t>
            </a:r>
            <a:r>
              <a:rPr lang="hu-HU" sz="2000" dirty="0"/>
              <a:t>a</a:t>
            </a:r>
            <a:r>
              <a:rPr lang="hu-HU" sz="2000" dirty="0" smtClean="0"/>
              <a:t>dekvát eszközrendszerének megismertetése.</a:t>
            </a:r>
          </a:p>
          <a:p>
            <a:pPr marL="0" indent="0" algn="just">
              <a:buNone/>
            </a:pPr>
            <a:endParaRPr lang="hu-HU" sz="2000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sz="2000" dirty="0"/>
              <a:t> </a:t>
            </a:r>
            <a:r>
              <a:rPr lang="hu-HU" sz="2000" dirty="0" smtClean="0"/>
              <a:t>A résztvevők képessé tétele a tanfelügyeleti önértékelési standard releváns elemeinek felhasználásával, fejleszthető terület és a hozzá kapcsolódó </a:t>
            </a:r>
            <a:r>
              <a:rPr lang="hu-HU" sz="2000" b="1" dirty="0" smtClean="0"/>
              <a:t>célok, fejlesztési feladatok, felelősök meghatározására</a:t>
            </a:r>
            <a:r>
              <a:rPr lang="hu-HU" sz="2000" dirty="0" smtClean="0"/>
              <a:t>, mindhárom szinten.</a:t>
            </a:r>
          </a:p>
          <a:p>
            <a:pPr marL="0" indent="0" algn="just">
              <a:buNone/>
            </a:pPr>
            <a:endParaRPr lang="hu-HU" sz="2000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sz="2000" dirty="0" smtClean="0"/>
              <a:t>A résztvevők </a:t>
            </a:r>
            <a:r>
              <a:rPr lang="hu-HU" sz="2000" b="1" dirty="0" smtClean="0"/>
              <a:t>rendszerben való gondolkodási </a:t>
            </a:r>
            <a:r>
              <a:rPr lang="hu-HU" sz="2000" dirty="0" smtClean="0"/>
              <a:t>képességeinek fejlesztése</a:t>
            </a:r>
          </a:p>
          <a:p>
            <a:pPr>
              <a:buFont typeface="Wingdings" panose="05000000000000000000" pitchFamily="2" charset="2"/>
              <a:buChar char="Ø"/>
            </a:pPr>
            <a:endParaRPr lang="hu-HU" dirty="0" smtClean="0"/>
          </a:p>
          <a:p>
            <a:pPr>
              <a:buFont typeface="Wingdings" panose="05000000000000000000" pitchFamily="2" charset="2"/>
              <a:buChar char="Ø"/>
            </a:pPr>
            <a:endParaRPr lang="hu-HU" dirty="0" smtClean="0"/>
          </a:p>
          <a:p>
            <a:pPr>
              <a:buFont typeface="Wingdings" panose="05000000000000000000" pitchFamily="2" charset="2"/>
              <a:buChar char="Ø"/>
            </a:pPr>
            <a:endParaRPr lang="hu-HU" dirty="0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68366" y="6097182"/>
            <a:ext cx="63066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hu-H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Esélyteremtés a köznevelésben</a:t>
            </a:r>
            <a:endParaRPr lang="hu-HU" sz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  <a:p>
            <a:r>
              <a:rPr lang="hu-H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EFOP-3.1.7-16-2016-00001</a:t>
            </a:r>
            <a:endParaRPr kumimoji="0" lang="hu-HU" altLang="hu-HU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79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31416"/>
            <a:ext cx="8051799" cy="936104"/>
          </a:xfrm>
        </p:spPr>
        <p:txBody>
          <a:bodyPr>
            <a:normAutofit/>
          </a:bodyPr>
          <a:lstStyle/>
          <a:p>
            <a:pPr algn="ctr"/>
            <a:r>
              <a:rPr lang="hu-HU" dirty="0" smtClean="0"/>
              <a:t>A </a:t>
            </a:r>
            <a:r>
              <a:rPr lang="hu-HU" dirty="0" err="1" smtClean="0"/>
              <a:t>továbbKépzés</a:t>
            </a:r>
            <a:r>
              <a:rPr lang="hu-HU" dirty="0" smtClean="0"/>
              <a:t> végére teljesítendő tartalmi követelmények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8366" y="1340386"/>
            <a:ext cx="8686800" cy="4987628"/>
          </a:xfrm>
        </p:spPr>
        <p:txBody>
          <a:bodyPr>
            <a:normAutofit fontScale="775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hu-HU" sz="2300" dirty="0" smtClean="0"/>
              <a:t>Ismerjék a </a:t>
            </a:r>
            <a:r>
              <a:rPr lang="hu-HU" sz="2300" b="1" dirty="0" smtClean="0"/>
              <a:t>hátrányos helyzetű rétegek problémáit</a:t>
            </a:r>
            <a:r>
              <a:rPr lang="hu-HU" sz="2300" dirty="0" smtClean="0"/>
              <a:t>, szükségleteit, a </a:t>
            </a:r>
            <a:r>
              <a:rPr lang="hu-HU" sz="2300" b="1" dirty="0" smtClean="0"/>
              <a:t>befogadó és segítő pedagógiai szemlélet </a:t>
            </a:r>
            <a:r>
              <a:rPr lang="hu-HU" sz="2300" dirty="0" smtClean="0"/>
              <a:t>jellemzőit.</a:t>
            </a:r>
          </a:p>
          <a:p>
            <a:pPr marL="0" indent="0" algn="just">
              <a:buNone/>
            </a:pPr>
            <a:endParaRPr lang="hu-HU" sz="2300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sz="2300" dirty="0" smtClean="0"/>
              <a:t>Ismerjék az </a:t>
            </a:r>
            <a:r>
              <a:rPr lang="hu-HU" sz="2300" b="1" dirty="0" smtClean="0"/>
              <a:t>esélyteremtő és autentikus intézményfejlesztés </a:t>
            </a:r>
            <a:r>
              <a:rPr lang="hu-HU" sz="2300" dirty="0" smtClean="0"/>
              <a:t>elmélet alapjait.</a:t>
            </a:r>
          </a:p>
          <a:p>
            <a:pPr marL="0" indent="0" algn="just">
              <a:buNone/>
            </a:pPr>
            <a:endParaRPr lang="hu-HU" sz="2300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sz="2300" dirty="0" smtClean="0"/>
              <a:t>Legyenek képesek reflektálni az </a:t>
            </a:r>
            <a:r>
              <a:rPr lang="hu-HU" sz="2300" b="1" dirty="0" smtClean="0"/>
              <a:t>intézményi hátránykompenzáló gyakorlat </a:t>
            </a:r>
            <a:r>
              <a:rPr lang="hu-HU" sz="2300" dirty="0" smtClean="0"/>
              <a:t>hatékonyságára és eredményességére.</a:t>
            </a:r>
          </a:p>
          <a:p>
            <a:pPr marL="0" indent="0" algn="just">
              <a:buNone/>
            </a:pPr>
            <a:endParaRPr lang="hu-HU" sz="2300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sz="2300" dirty="0" smtClean="0"/>
              <a:t>Legyenek képesek a </a:t>
            </a:r>
            <a:r>
              <a:rPr lang="hu-HU" sz="2300" b="1" dirty="0" smtClean="0"/>
              <a:t>célcsoport szükségleteihez igazodva, a tanfelügyeleti  önértékelési standard mentén</a:t>
            </a:r>
            <a:r>
              <a:rPr lang="hu-HU" sz="2300" dirty="0" smtClean="0"/>
              <a:t>, a saját intézményükre nézve – az intézmény, az osztályterem és a tanuló szintjén – legalább egy </a:t>
            </a:r>
            <a:r>
              <a:rPr lang="hu-HU" sz="2300" b="1" dirty="0" smtClean="0"/>
              <a:t>fejleszthető terület, </a:t>
            </a:r>
            <a:r>
              <a:rPr lang="hu-HU" sz="2300" dirty="0" smtClean="0"/>
              <a:t>a hozzá kapcsolódó </a:t>
            </a:r>
            <a:r>
              <a:rPr lang="hu-HU" sz="2300" b="1" dirty="0" smtClean="0"/>
              <a:t>célok, fejlesztési feladatok és felelősök meghatározása</a:t>
            </a:r>
          </a:p>
          <a:p>
            <a:pPr marL="0" indent="0" algn="just">
              <a:buNone/>
            </a:pPr>
            <a:endParaRPr lang="hu-HU" sz="2200" dirty="0" smtClean="0"/>
          </a:p>
          <a:p>
            <a:pPr marL="0" indent="0" algn="ctr">
              <a:buNone/>
            </a:pPr>
            <a:r>
              <a:rPr lang="hu-HU" sz="2200" b="1" dirty="0" smtClean="0"/>
              <a:t>Záróellenőrzés: </a:t>
            </a:r>
          </a:p>
          <a:p>
            <a:pPr marL="0" indent="0" algn="ctr">
              <a:buNone/>
            </a:pPr>
            <a:endParaRPr lang="hu-HU" sz="2200" b="1" dirty="0" smtClean="0"/>
          </a:p>
          <a:p>
            <a:pPr marL="0" indent="0" algn="just">
              <a:buNone/>
            </a:pPr>
            <a:r>
              <a:rPr lang="hu-HU" sz="2200" b="1" dirty="0"/>
              <a:t>Z</a:t>
            </a:r>
            <a:r>
              <a:rPr lang="hu-HU" sz="2200" b="1" dirty="0" smtClean="0"/>
              <a:t>áródolgozat,</a:t>
            </a:r>
            <a:r>
              <a:rPr lang="hu-HU" sz="2200" dirty="0" smtClean="0"/>
              <a:t> a képzés során elkészült szakmai anyagok felhasználásával, egy – a saját  intézménye számára releváns – terület fejlesztési céljainak, vezetői/pedagógusi feladatainak és felelőseinek megfogalmazása három szinten (intézmény, osztályterem, tanuló)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hu-HU" dirty="0" smtClean="0"/>
          </a:p>
          <a:p>
            <a:pPr>
              <a:buFont typeface="Wingdings" panose="05000000000000000000" pitchFamily="2" charset="2"/>
              <a:buChar char="Ø"/>
            </a:pPr>
            <a:endParaRPr lang="hu-HU" dirty="0" smtClean="0"/>
          </a:p>
          <a:p>
            <a:pPr>
              <a:buFont typeface="Wingdings" panose="05000000000000000000" pitchFamily="2" charset="2"/>
              <a:buChar char="Ø"/>
            </a:pPr>
            <a:endParaRPr lang="hu-HU" dirty="0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68366" y="6097182"/>
            <a:ext cx="63066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hu-H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Esélyteremtés a köznevelésben</a:t>
            </a:r>
            <a:endParaRPr lang="hu-HU" sz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  <a:p>
            <a:r>
              <a:rPr lang="hu-H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EFOP-3.1.7-16-2016-00001</a:t>
            </a:r>
            <a:endParaRPr kumimoji="0" lang="hu-HU" altLang="hu-HU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24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827584" y="1412775"/>
            <a:ext cx="4419600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KÖSZÖNÖM </a:t>
            </a:r>
            <a:br>
              <a:rPr kumimoji="0" lang="hu-HU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hu-HU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 FIGYELMET!</a:t>
            </a:r>
            <a:endParaRPr kumimoji="0" lang="hu-HU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827584" y="5661247"/>
            <a:ext cx="63066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Esélyteremtés a köznevelésben</a:t>
            </a:r>
            <a:endParaRPr kumimoji="0" lang="hu-HU" sz="1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EFOP-3.1.7-16-2016-00001</a:t>
            </a:r>
            <a:endParaRPr kumimoji="0" lang="hu-HU" altLang="hu-HU" sz="1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855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62979" y="316903"/>
            <a:ext cx="6400800" cy="1130300"/>
          </a:xfrm>
        </p:spPr>
        <p:txBody>
          <a:bodyPr/>
          <a:lstStyle/>
          <a:p>
            <a:pPr algn="ctr"/>
            <a:r>
              <a:rPr lang="hu-HU" b="1" dirty="0" smtClean="0"/>
              <a:t>Esélyteremtő intézmény jellemzői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4923" y="2283933"/>
            <a:ext cx="7569558" cy="2711450"/>
          </a:xfrm>
        </p:spPr>
        <p:txBody>
          <a:bodyPr>
            <a:noAutofit/>
          </a:bodyPr>
          <a:lstStyle/>
          <a:p>
            <a:pPr>
              <a:spcBef>
                <a:spcPts val="400"/>
              </a:spcBef>
            </a:pPr>
            <a:r>
              <a:rPr lang="hu-HU" sz="1800" b="1" dirty="0"/>
              <a:t>b</a:t>
            </a:r>
            <a:r>
              <a:rPr lang="hu-HU" sz="1800" b="1" dirty="0" smtClean="0"/>
              <a:t>efogadó szervezeti klíma,</a:t>
            </a:r>
          </a:p>
          <a:p>
            <a:pPr>
              <a:spcBef>
                <a:spcPts val="400"/>
              </a:spcBef>
            </a:pPr>
            <a:r>
              <a:rPr lang="hu-HU" sz="1800" b="1" dirty="0"/>
              <a:t>d</a:t>
            </a:r>
            <a:r>
              <a:rPr lang="hu-HU" sz="1800" b="1" dirty="0" smtClean="0"/>
              <a:t>ifferenciált és adekvát </a:t>
            </a:r>
            <a:r>
              <a:rPr lang="hu-HU" sz="1800" b="1" dirty="0"/>
              <a:t>komplex egyéni </a:t>
            </a:r>
            <a:r>
              <a:rPr lang="hu-HU" sz="1800" b="1" dirty="0" smtClean="0"/>
              <a:t>fejlesztés,</a:t>
            </a:r>
          </a:p>
          <a:p>
            <a:pPr>
              <a:spcBef>
                <a:spcPts val="400"/>
              </a:spcBef>
            </a:pPr>
            <a:r>
              <a:rPr lang="hu-HU" sz="1800" b="1" dirty="0"/>
              <a:t>h</a:t>
            </a:r>
            <a:r>
              <a:rPr lang="hu-HU" sz="1800" b="1" dirty="0" smtClean="0"/>
              <a:t>átránykompenzáció,</a:t>
            </a:r>
          </a:p>
          <a:p>
            <a:pPr>
              <a:spcBef>
                <a:spcPts val="400"/>
              </a:spcBef>
            </a:pPr>
            <a:r>
              <a:rPr lang="hu-HU" sz="1800" b="1" dirty="0"/>
              <a:t>t</a:t>
            </a:r>
            <a:r>
              <a:rPr lang="hu-HU" sz="1800" b="1" dirty="0" smtClean="0"/>
              <a:t>ehetségfejlesztés,</a:t>
            </a:r>
          </a:p>
          <a:p>
            <a:pPr>
              <a:spcBef>
                <a:spcPts val="400"/>
              </a:spcBef>
            </a:pPr>
            <a:r>
              <a:rPr lang="hu-HU" sz="1800" b="1" dirty="0"/>
              <a:t>h</a:t>
            </a:r>
            <a:r>
              <a:rPr lang="hu-HU" sz="1800" b="1" dirty="0" smtClean="0"/>
              <a:t>átrányújratermelődés mechanizmusának fékezése,</a:t>
            </a:r>
          </a:p>
          <a:p>
            <a:pPr>
              <a:spcBef>
                <a:spcPts val="400"/>
              </a:spcBef>
            </a:pPr>
            <a:r>
              <a:rPr lang="hu-HU" sz="1800" b="1" dirty="0" smtClean="0"/>
              <a:t>együttműködő, kooperáló tanulásépítő folyamat,</a:t>
            </a:r>
          </a:p>
          <a:p>
            <a:pPr>
              <a:spcBef>
                <a:spcPts val="400"/>
              </a:spcBef>
            </a:pPr>
            <a:r>
              <a:rPr lang="hu-HU" sz="1800" b="1" dirty="0" smtClean="0"/>
              <a:t>tevékenységközpontú, problémamegoldó, tapasztalatokra épülő,</a:t>
            </a:r>
          </a:p>
          <a:p>
            <a:pPr>
              <a:spcBef>
                <a:spcPts val="400"/>
              </a:spcBef>
            </a:pPr>
            <a:r>
              <a:rPr lang="hu-HU" sz="1800" b="1" dirty="0"/>
              <a:t>v</a:t>
            </a:r>
            <a:r>
              <a:rPr lang="hu-HU" sz="1800" b="1" dirty="0" smtClean="0"/>
              <a:t>áltozatos értékelési formák,</a:t>
            </a:r>
          </a:p>
          <a:p>
            <a:pPr>
              <a:spcBef>
                <a:spcPts val="400"/>
              </a:spcBef>
            </a:pPr>
            <a:r>
              <a:rPr lang="hu-HU" sz="1800" b="1" dirty="0"/>
              <a:t>p</a:t>
            </a:r>
            <a:r>
              <a:rPr lang="hu-HU" sz="1800" b="1" dirty="0" smtClean="0"/>
              <a:t>artnerek bevonása, erőforrásainak beépítése a mindennapi életbe</a:t>
            </a:r>
          </a:p>
          <a:p>
            <a:endParaRPr lang="hu-HU" sz="1800" b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1636260" y="1618667"/>
            <a:ext cx="6054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AUTONÓM, </a:t>
            </a:r>
            <a:r>
              <a:rPr lang="hu-H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u-HU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KÉPES A MEGÚJULÁSRA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68366" y="6097182"/>
            <a:ext cx="63066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hu-H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Esélyteremtés a köznevelésben</a:t>
            </a:r>
            <a:endParaRPr lang="hu-HU" sz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  <a:p>
            <a:r>
              <a:rPr lang="hu-H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EFOP-3.1.7-16-2016-00001</a:t>
            </a:r>
            <a:endParaRPr kumimoji="0" lang="hu-HU" altLang="hu-HU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512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90" y="44624"/>
            <a:ext cx="8382501" cy="1113616"/>
          </a:xfrm>
        </p:spPr>
        <p:txBody>
          <a:bodyPr/>
          <a:lstStyle/>
          <a:p>
            <a:r>
              <a:rPr lang="hu-HU" dirty="0" smtClean="0"/>
              <a:t>Esélyteremtő intézményfejlesztés Feladatai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39366132"/>
              </p:ext>
            </p:extLst>
          </p:nvPr>
        </p:nvGraphicFramePr>
        <p:xfrm>
          <a:off x="178525" y="1471750"/>
          <a:ext cx="8229600" cy="4545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6418217" y="6017623"/>
            <a:ext cx="2481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/>
              <a:t>A tanuló számára előnyös</a:t>
            </a:r>
            <a:r>
              <a:rPr lang="hu-HU" sz="1600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xmlns="" val="11103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90" y="365760"/>
            <a:ext cx="7459393" cy="614968"/>
          </a:xfrm>
        </p:spPr>
        <p:txBody>
          <a:bodyPr/>
          <a:lstStyle/>
          <a:p>
            <a:r>
              <a:rPr lang="hu-HU" dirty="0" smtClean="0"/>
              <a:t>Esélyteremtő intézmény lehetséges eredményessége</a:t>
            </a:r>
            <a:endParaRPr lang="hu-HU" dirty="0"/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49120458"/>
              </p:ext>
            </p:extLst>
          </p:nvPr>
        </p:nvGraphicFramePr>
        <p:xfrm>
          <a:off x="447990" y="155666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zövegdoboz 6"/>
          <p:cNvSpPr txBox="1"/>
          <p:nvPr/>
        </p:nvSpPr>
        <p:spPr>
          <a:xfrm>
            <a:off x="3439886" y="3213462"/>
            <a:ext cx="24215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b="1" dirty="0" smtClean="0"/>
              <a:t>akkor eredményes, ha: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b="1" dirty="0"/>
              <a:t>g</a:t>
            </a:r>
            <a:r>
              <a:rPr lang="hu-HU" sz="1200" b="1" dirty="0" smtClean="0"/>
              <a:t>yermek önértékelése fejlődik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b="1" dirty="0"/>
              <a:t>ö</a:t>
            </a:r>
            <a:r>
              <a:rPr lang="hu-HU" sz="1200" b="1" dirty="0" smtClean="0"/>
              <a:t>nbizalmuk és tanulási motivációjuk erősödik,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b="1" dirty="0" smtClean="0"/>
              <a:t>szociális, személyes kompetenciáik, attitűdjeik gazdagodnak</a:t>
            </a:r>
            <a:endParaRPr lang="hu-HU" sz="1200" b="1" dirty="0"/>
          </a:p>
        </p:txBody>
      </p:sp>
    </p:spTree>
    <p:extLst>
      <p:ext uri="{BB962C8B-B14F-4D97-AF65-F5344CB8AC3E}">
        <p14:creationId xmlns:p14="http://schemas.microsoft.com/office/powerpoint/2010/main" xmlns="" val="329634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53889" y="324991"/>
            <a:ext cx="6400800" cy="1130300"/>
          </a:xfrm>
        </p:spPr>
        <p:txBody>
          <a:bodyPr/>
          <a:lstStyle/>
          <a:p>
            <a:pPr algn="ctr"/>
            <a:r>
              <a:rPr lang="hu-HU" b="1" dirty="0"/>
              <a:t>Hátránycsökkentést célzó fejlesztési </a:t>
            </a:r>
            <a:r>
              <a:rPr lang="hu-HU" b="1" dirty="0" smtClean="0"/>
              <a:t>program indokoltsága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5831" y="1592111"/>
            <a:ext cx="8084009" cy="768317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hu-HU" b="1" dirty="0" smtClean="0"/>
              <a:t>Országos kompetenciamérés eredményeiben megjelenő problématerületek </a:t>
            </a:r>
          </a:p>
          <a:p>
            <a:pPr marL="0" indent="0" algn="ctr">
              <a:buNone/>
            </a:pPr>
            <a:r>
              <a:rPr lang="hu-HU" sz="1050" dirty="0"/>
              <a:t>(https://www.oktatas.hu/pub_bin/dload/sajtoszoba/okm2016_infografika.pdf)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585" y="2360428"/>
            <a:ext cx="8290502" cy="3817088"/>
          </a:xfrm>
          <a:prstGeom prst="rect">
            <a:avLst/>
          </a:prstGeom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10917" y="6247687"/>
            <a:ext cx="63066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hu-H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Esélyteremtés a köznevelésben</a:t>
            </a:r>
            <a:endParaRPr lang="hu-HU" sz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  <a:p>
            <a:r>
              <a:rPr lang="hu-H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EFOP-3.1.7-16-2016-00001</a:t>
            </a:r>
            <a:endParaRPr kumimoji="0" lang="hu-HU" altLang="hu-HU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484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77435" y="319725"/>
            <a:ext cx="6400800" cy="1130300"/>
          </a:xfrm>
        </p:spPr>
        <p:txBody>
          <a:bodyPr/>
          <a:lstStyle/>
          <a:p>
            <a:pPr algn="ctr"/>
            <a:r>
              <a:rPr lang="hu-HU" b="1" dirty="0"/>
              <a:t>Hátránycsökkentést célzó fejlesztési program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3105" y="1504682"/>
            <a:ext cx="8084009" cy="4230944"/>
          </a:xfrm>
        </p:spPr>
        <p:txBody>
          <a:bodyPr>
            <a:noAutofit/>
          </a:bodyPr>
          <a:lstStyle/>
          <a:p>
            <a:pPr marL="0" indent="0">
              <a:spcBef>
                <a:spcPts val="400"/>
              </a:spcBef>
              <a:buNone/>
            </a:pPr>
            <a:r>
              <a:rPr lang="hu-HU" sz="1800" b="1" dirty="0" smtClean="0"/>
              <a:t>Köznevelésfejlesztési stratégia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hu-HU" sz="1800" dirty="0">
                <a:hlinkClick r:id="rId2"/>
              </a:rPr>
              <a:t>http://www.kormany.hu/download/6/fe/20000/K%C3%B6znevel%C3%A9s-fejleszt%C3%A9s.pdf</a:t>
            </a:r>
            <a:endParaRPr lang="hu-HU" sz="1800" dirty="0"/>
          </a:p>
          <a:p>
            <a:pPr marL="0" indent="0">
              <a:spcBef>
                <a:spcPts val="400"/>
              </a:spcBef>
              <a:buNone/>
            </a:pPr>
            <a:r>
              <a:rPr lang="hu-HU" sz="1800" b="1" dirty="0" smtClean="0"/>
              <a:t>Európai Tanács, 2010</a:t>
            </a:r>
            <a:r>
              <a:rPr lang="hu-HU" sz="1800" b="1" dirty="0"/>
              <a:t>. </a:t>
            </a:r>
            <a:r>
              <a:rPr lang="hu-HU" sz="1800" b="1" dirty="0" smtClean="0"/>
              <a:t>június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hu-HU" sz="1800" b="1" dirty="0" smtClean="0"/>
              <a:t>Cél: versenyképesség és foglalkoztatás növelése</a:t>
            </a:r>
          </a:p>
          <a:p>
            <a:pPr marL="0" indent="0">
              <a:spcBef>
                <a:spcPts val="400"/>
              </a:spcBef>
              <a:buNone/>
            </a:pPr>
            <a:endParaRPr lang="hu-HU" sz="1800" b="1" dirty="0" smtClean="0"/>
          </a:p>
          <a:p>
            <a:pPr marL="0" indent="0">
              <a:spcBef>
                <a:spcPts val="400"/>
              </a:spcBef>
              <a:buNone/>
            </a:pPr>
            <a:r>
              <a:rPr lang="hu-HU" sz="1800" b="1" dirty="0" smtClean="0"/>
              <a:t>Az oktatást közvetve </a:t>
            </a:r>
            <a:r>
              <a:rPr lang="hu-HU" sz="1800" b="1" dirty="0"/>
              <a:t>és </a:t>
            </a:r>
            <a:r>
              <a:rPr lang="hu-HU" sz="1800" b="1" dirty="0" smtClean="0"/>
              <a:t>közvetlenül érintő számszerűsített célkitűzések</a:t>
            </a:r>
          </a:p>
          <a:p>
            <a:pPr>
              <a:spcBef>
                <a:spcPts val="400"/>
              </a:spcBef>
            </a:pPr>
            <a:r>
              <a:rPr lang="hu-HU" sz="1800" b="1" dirty="0" smtClean="0"/>
              <a:t>a </a:t>
            </a:r>
            <a:r>
              <a:rPr lang="hu-HU" sz="1800" b="1" dirty="0"/>
              <a:t>szegénységben vagy </a:t>
            </a:r>
            <a:r>
              <a:rPr lang="hu-HU" sz="1800" b="1" dirty="0" smtClean="0"/>
              <a:t>társadalmi </a:t>
            </a:r>
            <a:r>
              <a:rPr lang="hu-HU" sz="1800" b="1" dirty="0"/>
              <a:t>kirekesztettségben </a:t>
            </a:r>
            <a:r>
              <a:rPr lang="hu-HU" sz="1800" b="1" dirty="0" smtClean="0"/>
              <a:t>élő </a:t>
            </a:r>
            <a:r>
              <a:rPr lang="hu-HU" sz="1800" b="1" dirty="0"/>
              <a:t>népesség </a:t>
            </a:r>
            <a:r>
              <a:rPr lang="hu-HU" sz="1800" b="1" dirty="0" smtClean="0"/>
              <a:t>számának csökkentése,</a:t>
            </a:r>
            <a:endParaRPr lang="hu-HU" sz="1800" b="1" dirty="0"/>
          </a:p>
          <a:p>
            <a:pPr>
              <a:spcBef>
                <a:spcPts val="400"/>
              </a:spcBef>
            </a:pPr>
            <a:r>
              <a:rPr lang="hu-HU" sz="1800" b="1" dirty="0" smtClean="0"/>
              <a:t>a </a:t>
            </a:r>
            <a:r>
              <a:rPr lang="hu-HU" sz="1800" b="1" dirty="0"/>
              <a:t>20-64 </a:t>
            </a:r>
            <a:r>
              <a:rPr lang="hu-HU" sz="1800" b="1" dirty="0" smtClean="0"/>
              <a:t>korú népesség foglalkoztatási </a:t>
            </a:r>
            <a:r>
              <a:rPr lang="hu-HU" sz="1800" b="1" dirty="0"/>
              <a:t>szintjének emelése (69%-</a:t>
            </a:r>
            <a:r>
              <a:rPr lang="hu-HU" sz="1800" b="1" dirty="0" smtClean="0"/>
              <a:t>ról </a:t>
            </a:r>
            <a:r>
              <a:rPr lang="hu-HU" sz="1800" b="1" dirty="0"/>
              <a:t>75%-ra</a:t>
            </a:r>
            <a:r>
              <a:rPr lang="hu-HU" sz="1800" b="1" dirty="0" smtClean="0"/>
              <a:t>),</a:t>
            </a:r>
            <a:endParaRPr lang="hu-HU" sz="1800" b="1" dirty="0"/>
          </a:p>
          <a:p>
            <a:pPr>
              <a:spcBef>
                <a:spcPts val="400"/>
              </a:spcBef>
            </a:pPr>
            <a:r>
              <a:rPr lang="hu-HU" sz="1800" b="1" dirty="0" smtClean="0"/>
              <a:t>a </a:t>
            </a:r>
            <a:r>
              <a:rPr lang="hu-HU" sz="1800" b="1" dirty="0"/>
              <a:t>képzettségi szint </a:t>
            </a:r>
            <a:r>
              <a:rPr lang="hu-HU" sz="1800" b="1" dirty="0" smtClean="0"/>
              <a:t>javítása: </a:t>
            </a:r>
            <a:r>
              <a:rPr lang="hu-HU" sz="1800" b="1" dirty="0"/>
              <a:t>a korai </a:t>
            </a:r>
            <a:r>
              <a:rPr lang="hu-HU" sz="1800" b="1" dirty="0" smtClean="0"/>
              <a:t>iskolaelhagyás 10</a:t>
            </a:r>
            <a:r>
              <a:rPr lang="hu-HU" sz="1800" b="1" dirty="0"/>
              <a:t>% </a:t>
            </a:r>
            <a:r>
              <a:rPr lang="hu-HU" sz="1800" b="1" dirty="0" smtClean="0"/>
              <a:t>alá csökkentése</a:t>
            </a:r>
            <a:r>
              <a:rPr lang="hu-HU" sz="1800" b="1" dirty="0"/>
              <a:t>, </a:t>
            </a:r>
            <a:endParaRPr lang="hu-HU" sz="1800" b="1" dirty="0" smtClean="0"/>
          </a:p>
          <a:p>
            <a:pPr>
              <a:spcBef>
                <a:spcPts val="400"/>
              </a:spcBef>
            </a:pPr>
            <a:r>
              <a:rPr lang="hu-HU" sz="1800" b="1" dirty="0" smtClean="0"/>
              <a:t>továbbá </a:t>
            </a:r>
            <a:r>
              <a:rPr lang="hu-HU" sz="1800" b="1" dirty="0"/>
              <a:t>a 30-34 éves korcsoportban a </a:t>
            </a:r>
            <a:r>
              <a:rPr lang="hu-HU" sz="1800" b="1" dirty="0" smtClean="0"/>
              <a:t>felsőfokú végzettséggel rendelkezők növelése </a:t>
            </a:r>
            <a:r>
              <a:rPr lang="hu-HU" sz="1800" b="1" dirty="0"/>
              <a:t>40%-</a:t>
            </a:r>
            <a:r>
              <a:rPr lang="hu-HU" sz="1800" b="1" dirty="0" smtClean="0"/>
              <a:t>ra.</a:t>
            </a:r>
            <a:endParaRPr lang="hu-HU" sz="1800" b="1" dirty="0"/>
          </a:p>
        </p:txBody>
      </p:sp>
      <p:sp>
        <p:nvSpPr>
          <p:cNvPr id="5" name="Téglalap 4"/>
          <p:cNvSpPr/>
          <p:nvPr/>
        </p:nvSpPr>
        <p:spPr>
          <a:xfrm>
            <a:off x="202667" y="265068"/>
            <a:ext cx="1781257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350" b="1" dirty="0" smtClean="0">
                <a:solidFill>
                  <a:schemeClr val="bg1"/>
                </a:solidFill>
              </a:rPr>
              <a:t>SZAKMAPOLITIKAI</a:t>
            </a:r>
          </a:p>
          <a:p>
            <a:r>
              <a:rPr lang="hu-HU" sz="1350" b="1" dirty="0" smtClean="0">
                <a:solidFill>
                  <a:schemeClr val="bg1"/>
                </a:solidFill>
              </a:rPr>
              <a:t>ÁTTEKINTÉS</a:t>
            </a:r>
          </a:p>
          <a:p>
            <a:endParaRPr lang="hu-HU" sz="1350" b="1" dirty="0">
              <a:solidFill>
                <a:schemeClr val="bg1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02667" y="6150345"/>
            <a:ext cx="63066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hu-H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Esélyteremtés a köznevelésben</a:t>
            </a:r>
            <a:endParaRPr lang="hu-HU" sz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  <a:p>
            <a:r>
              <a:rPr lang="hu-H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EFOP-3.1.7-16-2016-00001</a:t>
            </a:r>
            <a:endParaRPr kumimoji="0" lang="hu-HU" altLang="hu-HU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260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52497" y="308105"/>
            <a:ext cx="6400800" cy="1130300"/>
          </a:xfrm>
        </p:spPr>
        <p:txBody>
          <a:bodyPr/>
          <a:lstStyle/>
          <a:p>
            <a:pPr algn="ctr"/>
            <a:r>
              <a:rPr lang="hu-HU" b="1" dirty="0" smtClean="0"/>
              <a:t>Célcsoport</a:t>
            </a:r>
            <a:endParaRPr lang="hu-HU" b="1" dirty="0"/>
          </a:p>
        </p:txBody>
      </p:sp>
      <p:sp>
        <p:nvSpPr>
          <p:cNvPr id="8" name="Tartalom helye 2"/>
          <p:cNvSpPr>
            <a:spLocks noGrp="1"/>
          </p:cNvSpPr>
          <p:nvPr>
            <p:ph idx="1"/>
          </p:nvPr>
        </p:nvSpPr>
        <p:spPr>
          <a:xfrm>
            <a:off x="383420" y="2181497"/>
            <a:ext cx="8664262" cy="25818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b="1" dirty="0" smtClean="0"/>
              <a:t>Az </a:t>
            </a:r>
            <a:r>
              <a:rPr lang="hu-HU" b="1" dirty="0"/>
              <a:t>EFOP </a:t>
            </a:r>
            <a:r>
              <a:rPr lang="hu-HU" b="1" dirty="0" smtClean="0"/>
              <a:t>3.1.7-16-2016-00001 „Esélyteremtés a köznevelésben” című </a:t>
            </a:r>
            <a:r>
              <a:rPr lang="hu-HU" b="1" dirty="0"/>
              <a:t>kiemelt projekt </a:t>
            </a:r>
            <a:endParaRPr lang="hu-HU" b="1" dirty="0" smtClean="0"/>
          </a:p>
          <a:p>
            <a:pPr marL="0" indent="0" algn="ctr">
              <a:buNone/>
            </a:pPr>
            <a:r>
              <a:rPr lang="hu-HU" b="1" dirty="0" smtClean="0"/>
              <a:t>elsősorban </a:t>
            </a:r>
            <a:r>
              <a:rPr lang="hu-HU" b="1" dirty="0"/>
              <a:t>azokra az intézményekre </a:t>
            </a:r>
            <a:r>
              <a:rPr lang="hu-HU" b="1" dirty="0" smtClean="0"/>
              <a:t>fókuszál</a:t>
            </a:r>
            <a:r>
              <a:rPr lang="hu-HU" b="1" dirty="0"/>
              <a:t>, melyek a komplex </a:t>
            </a:r>
            <a:r>
              <a:rPr lang="hu-HU" b="1" dirty="0" smtClean="0"/>
              <a:t>programmal fejlesztendő </a:t>
            </a:r>
            <a:r>
              <a:rPr lang="hu-HU" b="1" dirty="0"/>
              <a:t>járásokban helyezkednek el.</a:t>
            </a:r>
          </a:p>
          <a:p>
            <a:pPr marL="0" indent="0" algn="ctr">
              <a:buNone/>
            </a:pPr>
            <a:r>
              <a:rPr lang="hu-HU" sz="1400" b="1" dirty="0" smtClean="0"/>
              <a:t>(290/2014</a:t>
            </a:r>
            <a:r>
              <a:rPr lang="hu-HU" sz="1400" b="1" dirty="0"/>
              <a:t>. (XI.26) Korm. </a:t>
            </a:r>
            <a:r>
              <a:rPr lang="hu-HU" sz="1400" b="1" dirty="0" smtClean="0"/>
              <a:t>Rendelet, 3.sz</a:t>
            </a:r>
            <a:r>
              <a:rPr lang="hu-HU" sz="1400" b="1" dirty="0"/>
              <a:t>. melléklet</a:t>
            </a:r>
            <a:r>
              <a:rPr lang="hu-HU" sz="1400" b="1" dirty="0" smtClean="0"/>
              <a:t>)</a:t>
            </a:r>
            <a:endParaRPr lang="hu-HU" sz="1400" b="1" dirty="0"/>
          </a:p>
          <a:p>
            <a:pPr marL="0" indent="0">
              <a:buNone/>
            </a:pPr>
            <a:endParaRPr lang="hu-HU" b="1" dirty="0" smtClean="0"/>
          </a:p>
          <a:p>
            <a:pPr marL="0" indent="0">
              <a:buNone/>
            </a:pPr>
            <a:endParaRPr lang="hu-HU" b="1" dirty="0"/>
          </a:p>
          <a:p>
            <a:pPr marL="0" indent="0">
              <a:buNone/>
            </a:pPr>
            <a:endParaRPr lang="hu-HU" b="1" dirty="0"/>
          </a:p>
        </p:txBody>
      </p:sp>
      <p:sp>
        <p:nvSpPr>
          <p:cNvPr id="5" name="Téglalap 4"/>
          <p:cNvSpPr/>
          <p:nvPr/>
        </p:nvSpPr>
        <p:spPr>
          <a:xfrm>
            <a:off x="168366" y="308105"/>
            <a:ext cx="1335687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350" b="1" dirty="0" smtClean="0">
                <a:solidFill>
                  <a:schemeClr val="bg1"/>
                </a:solidFill>
              </a:rPr>
              <a:t>EFOP 3.1.7-16</a:t>
            </a:r>
            <a:endParaRPr lang="hu-HU" sz="1350" b="1" dirty="0">
              <a:solidFill>
                <a:schemeClr val="bg1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68366" y="6097182"/>
            <a:ext cx="63066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hu-H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Esélyteremtés a köznevelésben</a:t>
            </a:r>
            <a:endParaRPr lang="hu-HU" sz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  <a:p>
            <a:r>
              <a:rPr lang="hu-H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EFOP-3.1.7-16-2016-00001</a:t>
            </a:r>
            <a:endParaRPr kumimoji="0" lang="hu-HU" altLang="hu-HU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857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31384" y="407557"/>
            <a:ext cx="6400800" cy="1130300"/>
          </a:xfrm>
        </p:spPr>
        <p:txBody>
          <a:bodyPr/>
          <a:lstStyle/>
          <a:p>
            <a:pPr algn="ctr"/>
            <a:r>
              <a:rPr lang="hu-HU" b="1" dirty="0" smtClean="0"/>
              <a:t>célcsoport</a:t>
            </a:r>
            <a:endParaRPr lang="hu-HU" b="1" dirty="0"/>
          </a:p>
        </p:txBody>
      </p:sp>
      <p:sp>
        <p:nvSpPr>
          <p:cNvPr id="8" name="Tartalom helye 2"/>
          <p:cNvSpPr>
            <a:spLocks noGrp="1"/>
          </p:cNvSpPr>
          <p:nvPr>
            <p:ph idx="1"/>
          </p:nvPr>
        </p:nvSpPr>
        <p:spPr>
          <a:xfrm>
            <a:off x="508732" y="1537857"/>
            <a:ext cx="8084009" cy="3814023"/>
          </a:xfrm>
        </p:spPr>
        <p:txBody>
          <a:bodyPr>
            <a:noAutofit/>
          </a:bodyPr>
          <a:lstStyle/>
          <a:p>
            <a:pPr marL="342900" indent="-342900">
              <a:spcBef>
                <a:spcPts val="400"/>
              </a:spcBef>
              <a:buFont typeface="+mj-lt"/>
              <a:buAutoNum type="arabicPeriod"/>
            </a:pPr>
            <a:r>
              <a:rPr lang="hu-HU" sz="1600" b="1" dirty="0"/>
              <a:t>N</a:t>
            </a:r>
            <a:r>
              <a:rPr lang="hu-HU" sz="1600" b="1" dirty="0" smtClean="0"/>
              <a:t>em </a:t>
            </a:r>
            <a:r>
              <a:rPr lang="hu-HU" sz="1600" b="1" dirty="0"/>
              <a:t>állami fenntartású intézmények, melyekben a </a:t>
            </a:r>
            <a:r>
              <a:rPr lang="hu-HU" sz="1600" b="1" dirty="0" smtClean="0"/>
              <a:t>2015-ös </a:t>
            </a:r>
            <a:r>
              <a:rPr lang="hu-HU" sz="1600" b="1" dirty="0"/>
              <a:t>októberi </a:t>
            </a:r>
            <a:r>
              <a:rPr lang="hu-HU" sz="1600" b="1" dirty="0" smtClean="0"/>
              <a:t>statisztikai  adatok </a:t>
            </a:r>
            <a:r>
              <a:rPr lang="hu-HU" sz="1600" b="1" dirty="0"/>
              <a:t>alapján a hátrányos helyzetű tanulók aránya </a:t>
            </a:r>
            <a:r>
              <a:rPr lang="hu-HU" sz="1600" b="1" dirty="0" smtClean="0"/>
              <a:t>20% feletti.</a:t>
            </a:r>
            <a:endParaRPr lang="hu-HU" sz="1600" b="1" dirty="0"/>
          </a:p>
          <a:p>
            <a:pPr marL="342900" indent="-342900">
              <a:spcBef>
                <a:spcPts val="400"/>
              </a:spcBef>
              <a:buFont typeface="+mj-lt"/>
              <a:buAutoNum type="arabicPeriod"/>
            </a:pPr>
            <a:r>
              <a:rPr lang="hu-HU" sz="1600" b="1" dirty="0"/>
              <a:t>Á</a:t>
            </a:r>
            <a:r>
              <a:rPr lang="hu-HU" sz="1600" b="1" dirty="0" smtClean="0"/>
              <a:t>llami </a:t>
            </a:r>
            <a:r>
              <a:rPr lang="hu-HU" sz="1600" b="1" dirty="0"/>
              <a:t>fenntartású intézmények, amelyek részt vettek a TAMOP 3.3.13 </a:t>
            </a:r>
            <a:r>
              <a:rPr lang="hu-HU" sz="1600" b="1" dirty="0" smtClean="0"/>
              <a:t>projektben.</a:t>
            </a:r>
            <a:endParaRPr lang="hu-HU" sz="1600" b="1" dirty="0"/>
          </a:p>
          <a:p>
            <a:pPr marL="342900" indent="-342900">
              <a:spcBef>
                <a:spcPts val="400"/>
              </a:spcBef>
              <a:buFont typeface="+mj-lt"/>
              <a:buAutoNum type="arabicPeriod"/>
            </a:pPr>
            <a:r>
              <a:rPr lang="hu-HU" sz="1600" b="1" dirty="0"/>
              <a:t>Á</a:t>
            </a:r>
            <a:r>
              <a:rPr lang="hu-HU" sz="1600" b="1" dirty="0" smtClean="0"/>
              <a:t>llami </a:t>
            </a:r>
            <a:r>
              <a:rPr lang="hu-HU" sz="1600" b="1" dirty="0"/>
              <a:t>fenntartású </a:t>
            </a:r>
            <a:r>
              <a:rPr lang="hu-HU" sz="1600" b="1" dirty="0" smtClean="0"/>
              <a:t>intézmények, </a:t>
            </a:r>
            <a:r>
              <a:rPr lang="hu-HU" sz="1600" b="1" dirty="0"/>
              <a:t>melyekben a hátrányos helyzetű </a:t>
            </a:r>
            <a:r>
              <a:rPr lang="hu-HU" sz="1600" b="1" dirty="0" smtClean="0"/>
              <a:t>gyermekek</a:t>
            </a:r>
            <a:r>
              <a:rPr lang="hu-HU" sz="1600" b="1" dirty="0"/>
              <a:t>, tanulók aránya a </a:t>
            </a:r>
            <a:r>
              <a:rPr lang="hu-HU" sz="1600" b="1" dirty="0" smtClean="0"/>
              <a:t>2015-ös </a:t>
            </a:r>
            <a:r>
              <a:rPr lang="hu-HU" sz="1600" b="1" dirty="0"/>
              <a:t>októberi statisztikai adatok alapján </a:t>
            </a:r>
            <a:r>
              <a:rPr lang="hu-HU" sz="1600" b="1" dirty="0" smtClean="0"/>
              <a:t>meghaladja </a:t>
            </a:r>
            <a:r>
              <a:rPr lang="hu-HU" sz="1600" b="1" dirty="0"/>
              <a:t>a 20</a:t>
            </a:r>
            <a:r>
              <a:rPr lang="hu-HU" sz="1600" b="1" dirty="0" smtClean="0"/>
              <a:t>%-</a:t>
            </a:r>
            <a:r>
              <a:rPr lang="hu-HU" sz="1600" b="1" dirty="0" err="1" smtClean="0"/>
              <a:t>ot</a:t>
            </a:r>
            <a:r>
              <a:rPr lang="hu-HU" sz="1600" b="1" dirty="0" smtClean="0"/>
              <a:t>,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hu-HU" sz="1600" b="1" dirty="0" smtClean="0"/>
              <a:t>és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hu-HU" sz="1600" b="1" dirty="0" smtClean="0"/>
              <a:t>        a) az </a:t>
            </a:r>
            <a:r>
              <a:rPr lang="hu-HU" sz="1600" b="1" dirty="0"/>
              <a:t>intézmény </a:t>
            </a:r>
            <a:r>
              <a:rPr lang="hu-HU" sz="1600" b="1" dirty="0" smtClean="0"/>
              <a:t>településén </a:t>
            </a:r>
            <a:r>
              <a:rPr lang="hu-HU" sz="1600" b="1" dirty="0"/>
              <a:t>van 18 év alatti </a:t>
            </a:r>
            <a:r>
              <a:rPr lang="hu-HU" sz="1600" b="1" dirty="0" smtClean="0"/>
              <a:t>nyilvántartott álláskereső, 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hu-HU" sz="1600" b="1" dirty="0" smtClean="0"/>
              <a:t>vagy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hu-HU" sz="1600" b="1" dirty="0" smtClean="0"/>
              <a:t>        b) három </a:t>
            </a:r>
            <a:r>
              <a:rPr lang="hu-HU" sz="1600" b="1" dirty="0"/>
              <a:t>év </a:t>
            </a:r>
            <a:r>
              <a:rPr lang="hu-HU" sz="1600" b="1" dirty="0" smtClean="0"/>
              <a:t>viszonylatában</a:t>
            </a:r>
            <a:r>
              <a:rPr lang="hu-HU" sz="1600" b="1" dirty="0"/>
              <a:t>, a 6. évfolyam kompetenciamérés </a:t>
            </a:r>
            <a:r>
              <a:rPr lang="hu-HU" sz="1600" b="1" dirty="0" smtClean="0"/>
              <a:t>   	eredményein a </a:t>
            </a:r>
            <a:r>
              <a:rPr lang="hu-HU" sz="1600" b="1" dirty="0"/>
              <a:t>mért </a:t>
            </a:r>
            <a:r>
              <a:rPr lang="hu-HU" sz="1600" b="1" dirty="0" smtClean="0"/>
              <a:t>populáció legalább 40%-a </a:t>
            </a:r>
            <a:r>
              <a:rPr lang="hu-HU" sz="1600" b="1" dirty="0"/>
              <a:t>nem érte el a 2. </a:t>
            </a:r>
            <a:r>
              <a:rPr lang="hu-HU" sz="1600" b="1" dirty="0" smtClean="0"/>
              <a:t>	képességszintet</a:t>
            </a:r>
            <a:r>
              <a:rPr lang="hu-HU" sz="1600" b="1" dirty="0"/>
              <a:t>, </a:t>
            </a:r>
            <a:r>
              <a:rPr lang="hu-HU" sz="1600" b="1" dirty="0" smtClean="0"/>
              <a:t>legalább </a:t>
            </a:r>
            <a:r>
              <a:rPr lang="hu-HU" sz="1600" b="1" dirty="0"/>
              <a:t>egy kompetencia </a:t>
            </a:r>
            <a:r>
              <a:rPr lang="hu-HU" sz="1600" b="1" dirty="0" smtClean="0"/>
              <a:t>területen</a:t>
            </a:r>
            <a:r>
              <a:rPr lang="hu-HU" sz="1600" b="1" dirty="0"/>
              <a:t>, </a:t>
            </a:r>
            <a:endParaRPr lang="hu-HU" sz="1600" b="1" dirty="0" smtClean="0"/>
          </a:p>
          <a:p>
            <a:pPr marL="0" indent="0">
              <a:spcBef>
                <a:spcPts val="400"/>
              </a:spcBef>
              <a:buNone/>
            </a:pPr>
            <a:r>
              <a:rPr lang="hu-HU" sz="1600" b="1" dirty="0"/>
              <a:t>v</a:t>
            </a:r>
            <a:r>
              <a:rPr lang="hu-HU" sz="1600" b="1" dirty="0" smtClean="0"/>
              <a:t>agy</a:t>
            </a:r>
            <a:endParaRPr lang="hu-HU" sz="1600" b="1" dirty="0"/>
          </a:p>
          <a:p>
            <a:pPr marL="0" indent="0">
              <a:spcBef>
                <a:spcPts val="400"/>
              </a:spcBef>
              <a:buNone/>
            </a:pPr>
            <a:r>
              <a:rPr lang="hu-HU" sz="1600" b="1" dirty="0"/>
              <a:t> </a:t>
            </a:r>
            <a:r>
              <a:rPr lang="hu-HU" sz="1600" b="1" dirty="0" smtClean="0"/>
              <a:t>       c) </a:t>
            </a:r>
            <a:r>
              <a:rPr lang="hu-HU" sz="1600" b="1" dirty="0"/>
              <a:t>az </a:t>
            </a:r>
            <a:r>
              <a:rPr lang="hu-HU" sz="1600" b="1" dirty="0" smtClean="0"/>
              <a:t>intézmény/feladatelIátási /telephely településén </a:t>
            </a:r>
            <a:r>
              <a:rPr lang="hu-HU" sz="1600" b="1" dirty="0"/>
              <a:t>Tanoda </a:t>
            </a:r>
            <a:r>
              <a:rPr lang="hu-HU" sz="1600" b="1" dirty="0" smtClean="0"/>
              <a:t>pályázaton    	tanoda működött/működik</a:t>
            </a:r>
            <a:r>
              <a:rPr lang="hu-HU" sz="1600" b="1" dirty="0"/>
              <a:t>.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68366" y="6097182"/>
            <a:ext cx="63066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hu-H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Esélyteremtés a köznevelésben</a:t>
            </a:r>
            <a:endParaRPr lang="hu-HU" sz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  <a:p>
            <a:r>
              <a:rPr lang="hu-H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EFOP-3.1.7-16-2016-00001</a:t>
            </a:r>
            <a:endParaRPr kumimoji="0" lang="hu-HU" altLang="hu-HU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168366" y="308105"/>
            <a:ext cx="231672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350" b="1" dirty="0">
                <a:solidFill>
                  <a:schemeClr val="bg1"/>
                </a:solidFill>
              </a:rPr>
              <a:t>EFOP 3.1.7-16-2016-00001</a:t>
            </a:r>
          </a:p>
        </p:txBody>
      </p:sp>
    </p:spTree>
    <p:extLst>
      <p:ext uri="{BB962C8B-B14F-4D97-AF65-F5344CB8AC3E}">
        <p14:creationId xmlns:p14="http://schemas.microsoft.com/office/powerpoint/2010/main" xmlns="" val="183633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1ABD177D38260B4CA795B3F2BE6D05E4" ma:contentTypeVersion="1" ma:contentTypeDescription="Új dokumentum létrehozása." ma:contentTypeScope="" ma:versionID="1166b138cd23266bab590bc36aa5e93f">
  <xsd:schema xmlns:xsd="http://www.w3.org/2001/XMLSchema" xmlns:xs="http://www.w3.org/2001/XMLSchema" xmlns:p="http://schemas.microsoft.com/office/2006/metadata/properties" xmlns:ns2="48720cb8-3ff5-4bfc-8272-a3c3c2ef3125" targetNamespace="http://schemas.microsoft.com/office/2006/metadata/properties" ma:root="true" ma:fieldsID="89ca6b7ae6b00882864f3ce1503bb8c2" ns2:_="">
    <xsd:import namespace="48720cb8-3ff5-4bfc-8272-a3c3c2ef3125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20cb8-3ff5-4bfc-8272-a3c3c2ef312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Résztvevők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6E52D96-289F-4458-9625-9E1488815F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20cb8-3ff5-4bfc-8272-a3c3c2ef31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7796CB6-1129-434D-8EB1-06590D02F8F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D713766-615F-4E8E-992C-B218E15B1A18}">
  <ds:schemaRefs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48720cb8-3ff5-4bfc-8272-a3c3c2ef3125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6137</TotalTime>
  <Words>1375</Words>
  <Application>Microsoft Office PowerPoint</Application>
  <PresentationFormat>Diavetítés a képernyőre (4:3 oldalarány)</PresentationFormat>
  <Paragraphs>313</Paragraphs>
  <Slides>25</Slides>
  <Notes>2</Notes>
  <HiddenSlides>0</HiddenSlides>
  <MMClips>0</MMClips>
  <ScaleCrop>false</ScaleCrop>
  <HeadingPairs>
    <vt:vector size="4" baseType="variant">
      <vt:variant>
        <vt:lpstr>Téma</vt:lpstr>
      </vt:variant>
      <vt:variant>
        <vt:i4>3</vt:i4>
      </vt:variant>
      <vt:variant>
        <vt:lpstr>Diacímek</vt:lpstr>
      </vt:variant>
      <vt:variant>
        <vt:i4>25</vt:i4>
      </vt:variant>
    </vt:vector>
  </HeadingPairs>
  <TitlesOfParts>
    <vt:vector size="28" baseType="lpstr">
      <vt:lpstr>Office-téma</vt:lpstr>
      <vt:lpstr>1_Office-téma</vt:lpstr>
      <vt:lpstr>2_Office-téma</vt:lpstr>
      <vt:lpstr>ESÉLY- TEREMTŐ INTÉZMÉNYFEJLESZTŐ PROGRAM ÉS ESZKÖZRENDSZER</vt:lpstr>
      <vt:lpstr>ESÉLYTEREMTŐ INTÉZMÉNY hatása</vt:lpstr>
      <vt:lpstr>Esélyteremtő intézmény jellemzői</vt:lpstr>
      <vt:lpstr>Esélyteremtő intézményfejlesztés Feladatai</vt:lpstr>
      <vt:lpstr>Esélyteremtő intézmény lehetséges eredményessége</vt:lpstr>
      <vt:lpstr>Hátránycsökkentést célzó fejlesztési program indokoltsága</vt:lpstr>
      <vt:lpstr>Hátránycsökkentést célzó fejlesztési program</vt:lpstr>
      <vt:lpstr>Célcsoport</vt:lpstr>
      <vt:lpstr>célcsoport</vt:lpstr>
      <vt:lpstr>célcsoport</vt:lpstr>
      <vt:lpstr>AZ Esélyteremtő intézményfejlesztési program  (ETIP) célja </vt:lpstr>
      <vt:lpstr>AZ Esélyteremtő intézményfejlesztési program Tartalm (ETIPE)  </vt:lpstr>
      <vt:lpstr>AZ Esélyteremtő intézményfejlesztési program             EZKÖZRENDSZERE elemei (ETIPE)   </vt:lpstr>
      <vt:lpstr>  az innovációs folyamat hat lépése</vt:lpstr>
      <vt:lpstr>Autentikus iskolafejlesztés Jellemzői</vt:lpstr>
      <vt:lpstr>Folyamat menedzselés</vt:lpstr>
      <vt:lpstr>A Folyamat lépései</vt:lpstr>
      <vt:lpstr>Fejlesztendő terület</vt:lpstr>
      <vt:lpstr>Esélyteremtő intézményfejlesztés eredményesség</vt:lpstr>
      <vt:lpstr>A Siker titka</vt:lpstr>
      <vt:lpstr>Képzés</vt:lpstr>
      <vt:lpstr>A továbbKépzés célja</vt:lpstr>
      <vt:lpstr>A továbbKépzés részcéljai</vt:lpstr>
      <vt:lpstr>A továbbKépzés végére teljesítendő tartalmi követelmények</vt:lpstr>
      <vt:lpstr>25. dia</vt:lpstr>
    </vt:vector>
  </TitlesOfParts>
  <Company>okev.hu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ETIPE</dc:title>
  <dc:creator>Fábián Ildikó</dc:creator>
  <cp:lastModifiedBy>Felhasználó</cp:lastModifiedBy>
  <cp:revision>201</cp:revision>
  <cp:lastPrinted>2017-08-14T06:53:10Z</cp:lastPrinted>
  <dcterms:created xsi:type="dcterms:W3CDTF">2017-01-19T12:05:48Z</dcterms:created>
  <dcterms:modified xsi:type="dcterms:W3CDTF">2018-07-05T08:15:32Z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0x0101001ABD177D38260B4CA795B3F2BE6D05E4</vt:lpwstr>
  </property>
</Properties>
</file>