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25"/>
  </p:notesMasterIdLst>
  <p:sldIdLst>
    <p:sldId id="278" r:id="rId5"/>
    <p:sldId id="354" r:id="rId6"/>
    <p:sldId id="355" r:id="rId7"/>
    <p:sldId id="356" r:id="rId8"/>
    <p:sldId id="266" r:id="rId9"/>
    <p:sldId id="358" r:id="rId10"/>
    <p:sldId id="380" r:id="rId11"/>
    <p:sldId id="368" r:id="rId12"/>
    <p:sldId id="386" r:id="rId13"/>
    <p:sldId id="344" r:id="rId14"/>
    <p:sldId id="326" r:id="rId15"/>
    <p:sldId id="327" r:id="rId16"/>
    <p:sldId id="330" r:id="rId17"/>
    <p:sldId id="385" r:id="rId18"/>
    <p:sldId id="381" r:id="rId19"/>
    <p:sldId id="382" r:id="rId20"/>
    <p:sldId id="383" r:id="rId21"/>
    <p:sldId id="384" r:id="rId22"/>
    <p:sldId id="314" r:id="rId23"/>
    <p:sldId id="258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8" autoAdjust="0"/>
    <p:restoredTop sz="94595" autoAdjust="0"/>
  </p:normalViewPr>
  <p:slideViewPr>
    <p:cSldViewPr snapToObjects="1">
      <p:cViewPr varScale="1">
        <p:scale>
          <a:sx n="169" d="100"/>
          <a:sy n="169" d="100"/>
        </p:scale>
        <p:origin x="26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823DAB-BB7E-6D47-B06A-EA12307E63D0}" type="doc">
      <dgm:prSet loTypeId="urn:microsoft.com/office/officeart/2005/8/layout/venn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DF85C64-A5D6-7843-8A60-725DDF8AD2A9}">
      <dgm:prSet phldrT="[Text]"/>
      <dgm:spPr/>
      <dgm:t>
        <a:bodyPr/>
        <a:lstStyle/>
        <a:p>
          <a:r>
            <a:rPr lang="en-US" dirty="0">
              <a:effectLst/>
            </a:rPr>
            <a:t>IT </a:t>
          </a:r>
          <a:r>
            <a:rPr lang="en-US" dirty="0" err="1">
              <a:effectLst/>
            </a:rPr>
            <a:t>mentes</a:t>
          </a:r>
          <a:r>
            <a:rPr lang="en-US" dirty="0">
              <a:effectLst/>
            </a:rPr>
            <a:t> </a:t>
          </a:r>
          <a:r>
            <a:rPr lang="en-US" dirty="0" err="1">
              <a:effectLst/>
            </a:rPr>
            <a:t>munka</a:t>
          </a:r>
          <a:r>
            <a:rPr lang="en-US" dirty="0">
              <a:effectLst/>
            </a:rPr>
            <a:t> </a:t>
          </a:r>
          <a:r>
            <a:rPr lang="en-US" dirty="0" err="1">
              <a:effectLst/>
            </a:rPr>
            <a:t>környezet</a:t>
          </a:r>
          <a:endParaRPr lang="en-US" dirty="0">
            <a:effectLst/>
          </a:endParaRPr>
        </a:p>
      </dgm:t>
    </dgm:pt>
    <dgm:pt modelId="{AED4E44B-75F9-E145-9A1A-BAFBFAB7365A}" type="parTrans" cxnId="{7D1CF67B-F37D-CC49-A3F8-5DD81FEDD371}">
      <dgm:prSet/>
      <dgm:spPr/>
      <dgm:t>
        <a:bodyPr/>
        <a:lstStyle/>
        <a:p>
          <a:endParaRPr lang="en-US"/>
        </a:p>
      </dgm:t>
    </dgm:pt>
    <dgm:pt modelId="{EB09C413-F771-DC4E-B86E-77430F5D29D4}" type="sibTrans" cxnId="{7D1CF67B-F37D-CC49-A3F8-5DD81FEDD371}">
      <dgm:prSet/>
      <dgm:spPr/>
      <dgm:t>
        <a:bodyPr/>
        <a:lstStyle/>
        <a:p>
          <a:endParaRPr lang="en-US"/>
        </a:p>
      </dgm:t>
    </dgm:pt>
    <dgm:pt modelId="{FE7B0781-1947-5349-B5D0-E3F2468442EC}">
      <dgm:prSet phldrT="[Text]"/>
      <dgm:spPr/>
      <dgm:t>
        <a:bodyPr/>
        <a:lstStyle/>
        <a:p>
          <a:r>
            <a:rPr lang="en-US">
              <a:effectLst/>
            </a:rPr>
            <a:t>IT környezetben végzett munka</a:t>
          </a:r>
        </a:p>
      </dgm:t>
    </dgm:pt>
    <dgm:pt modelId="{49687B2C-5FB4-964F-95D8-AE226F370739}" type="parTrans" cxnId="{79F7080F-F121-214A-8D2F-E9D60763E543}">
      <dgm:prSet/>
      <dgm:spPr/>
      <dgm:t>
        <a:bodyPr/>
        <a:lstStyle/>
        <a:p>
          <a:endParaRPr lang="en-US"/>
        </a:p>
      </dgm:t>
    </dgm:pt>
    <dgm:pt modelId="{D9013B81-5BB8-2D4A-A296-58D55FED295F}" type="sibTrans" cxnId="{79F7080F-F121-214A-8D2F-E9D60763E543}">
      <dgm:prSet/>
      <dgm:spPr/>
      <dgm:t>
        <a:bodyPr/>
        <a:lstStyle/>
        <a:p>
          <a:endParaRPr lang="en-US"/>
        </a:p>
      </dgm:t>
    </dgm:pt>
    <dgm:pt modelId="{778547BB-A496-9740-9A53-DE3146A64450}">
      <dgm:prSet phldrT="[Text]"/>
      <dgm:spPr/>
      <dgm:t>
        <a:bodyPr/>
        <a:lstStyle/>
        <a:p>
          <a:r>
            <a:rPr lang="hu-HU">
              <a:effectLst/>
            </a:rPr>
            <a:t>IT</a:t>
          </a:r>
          <a:r>
            <a:rPr lang="en-US">
              <a:effectLst/>
            </a:rPr>
            <a:t> megoldást is használó munka</a:t>
          </a:r>
        </a:p>
      </dgm:t>
    </dgm:pt>
    <dgm:pt modelId="{D3F74407-1922-A544-AAD5-D515864F52F1}" type="parTrans" cxnId="{5884DF39-A05D-7243-B1FF-B2BA7E6C80F0}">
      <dgm:prSet/>
      <dgm:spPr/>
      <dgm:t>
        <a:bodyPr/>
        <a:lstStyle/>
        <a:p>
          <a:endParaRPr lang="en-US"/>
        </a:p>
      </dgm:t>
    </dgm:pt>
    <dgm:pt modelId="{7B2EB9C5-0A82-3041-BF25-B31835035FB1}" type="sibTrans" cxnId="{5884DF39-A05D-7243-B1FF-B2BA7E6C80F0}">
      <dgm:prSet/>
      <dgm:spPr/>
      <dgm:t>
        <a:bodyPr/>
        <a:lstStyle/>
        <a:p>
          <a:endParaRPr lang="en-US"/>
        </a:p>
      </dgm:t>
    </dgm:pt>
    <dgm:pt modelId="{0102450D-51EA-7A49-98D0-8309FBA5A00E}">
      <dgm:prSet phldrT="[Text]"/>
      <dgm:spPr/>
      <dgm:t>
        <a:bodyPr/>
        <a:lstStyle/>
        <a:p>
          <a:r>
            <a:rPr lang="hu-HU">
              <a:effectLst/>
            </a:rPr>
            <a:t>IT szakértelmet igénylő munka</a:t>
          </a:r>
          <a:endParaRPr lang="en-US">
            <a:effectLst/>
          </a:endParaRPr>
        </a:p>
      </dgm:t>
    </dgm:pt>
    <dgm:pt modelId="{F16CB25F-2AFB-C542-A6E8-5A833C89FD94}" type="parTrans" cxnId="{D54112EA-7D37-3640-972B-63A2DD0DF8EF}">
      <dgm:prSet/>
      <dgm:spPr/>
      <dgm:t>
        <a:bodyPr/>
        <a:lstStyle/>
        <a:p>
          <a:endParaRPr lang="en-US"/>
        </a:p>
      </dgm:t>
    </dgm:pt>
    <dgm:pt modelId="{D7E57683-5848-0548-AA34-401B21EB7F99}" type="sibTrans" cxnId="{D54112EA-7D37-3640-972B-63A2DD0DF8EF}">
      <dgm:prSet/>
      <dgm:spPr/>
      <dgm:t>
        <a:bodyPr/>
        <a:lstStyle/>
        <a:p>
          <a:endParaRPr lang="en-US"/>
        </a:p>
      </dgm:t>
    </dgm:pt>
    <dgm:pt modelId="{74E69D7A-999B-4286-8D64-4C1390421304}">
      <dgm:prSet/>
      <dgm:spPr/>
      <dgm:t>
        <a:bodyPr/>
        <a:lstStyle/>
        <a:p>
          <a:r>
            <a:rPr lang="hu-HU"/>
            <a:t>IT mérnöki tudást igénylő munka</a:t>
          </a:r>
        </a:p>
      </dgm:t>
    </dgm:pt>
    <dgm:pt modelId="{5A078DBC-3721-443D-9B79-3D559B67707E}" type="parTrans" cxnId="{B217A632-6DFC-466E-970C-4F1C8C3A5B3C}">
      <dgm:prSet/>
      <dgm:spPr/>
      <dgm:t>
        <a:bodyPr/>
        <a:lstStyle/>
        <a:p>
          <a:endParaRPr lang="hu-HU"/>
        </a:p>
      </dgm:t>
    </dgm:pt>
    <dgm:pt modelId="{AB9DBC1B-B1A7-4890-BA5C-BD65C8F01DD1}" type="sibTrans" cxnId="{B217A632-6DFC-466E-970C-4F1C8C3A5B3C}">
      <dgm:prSet/>
      <dgm:spPr/>
      <dgm:t>
        <a:bodyPr/>
        <a:lstStyle/>
        <a:p>
          <a:endParaRPr lang="hu-HU"/>
        </a:p>
      </dgm:t>
    </dgm:pt>
    <dgm:pt modelId="{0612D652-7598-CF4E-97D1-AFC5A1920773}" type="pres">
      <dgm:prSet presAssocID="{8B823DAB-BB7E-6D47-B06A-EA12307E63D0}" presName="Name0" presStyleCnt="0">
        <dgm:presLayoutVars>
          <dgm:dir/>
          <dgm:resizeHandles val="exact"/>
        </dgm:presLayoutVars>
      </dgm:prSet>
      <dgm:spPr/>
    </dgm:pt>
    <dgm:pt modelId="{98F4CD9E-E61E-5449-AA10-83DA02315B1C}" type="pres">
      <dgm:prSet presAssocID="{CDF85C64-A5D6-7843-8A60-725DDF8AD2A9}" presName="Name5" presStyleLbl="vennNode1" presStyleIdx="0" presStyleCnt="5">
        <dgm:presLayoutVars>
          <dgm:bulletEnabled val="1"/>
        </dgm:presLayoutVars>
      </dgm:prSet>
      <dgm:spPr/>
    </dgm:pt>
    <dgm:pt modelId="{6F6B97B6-C3EB-B149-958E-521D6D0A163C}" type="pres">
      <dgm:prSet presAssocID="{EB09C413-F771-DC4E-B86E-77430F5D29D4}" presName="space" presStyleCnt="0"/>
      <dgm:spPr/>
    </dgm:pt>
    <dgm:pt modelId="{5B9A9AF7-B207-1642-85B1-B2AF64EA1E0A}" type="pres">
      <dgm:prSet presAssocID="{FE7B0781-1947-5349-B5D0-E3F2468442EC}" presName="Name5" presStyleLbl="vennNode1" presStyleIdx="1" presStyleCnt="5">
        <dgm:presLayoutVars>
          <dgm:bulletEnabled val="1"/>
        </dgm:presLayoutVars>
      </dgm:prSet>
      <dgm:spPr/>
    </dgm:pt>
    <dgm:pt modelId="{9BB52CA4-2796-9C41-A127-33CFBC009BB9}" type="pres">
      <dgm:prSet presAssocID="{D9013B81-5BB8-2D4A-A296-58D55FED295F}" presName="space" presStyleCnt="0"/>
      <dgm:spPr/>
    </dgm:pt>
    <dgm:pt modelId="{1C3AF979-CA9E-6443-8A39-50D5B38CADAD}" type="pres">
      <dgm:prSet presAssocID="{778547BB-A496-9740-9A53-DE3146A64450}" presName="Name5" presStyleLbl="vennNode1" presStyleIdx="2" presStyleCnt="5">
        <dgm:presLayoutVars>
          <dgm:bulletEnabled val="1"/>
        </dgm:presLayoutVars>
      </dgm:prSet>
      <dgm:spPr/>
    </dgm:pt>
    <dgm:pt modelId="{D4DEE67B-2BDB-504E-B190-1419F6F3A283}" type="pres">
      <dgm:prSet presAssocID="{7B2EB9C5-0A82-3041-BF25-B31835035FB1}" presName="space" presStyleCnt="0"/>
      <dgm:spPr/>
    </dgm:pt>
    <dgm:pt modelId="{349DEE80-2CF3-7648-9281-226041995CC4}" type="pres">
      <dgm:prSet presAssocID="{0102450D-51EA-7A49-98D0-8309FBA5A00E}" presName="Name5" presStyleLbl="vennNode1" presStyleIdx="3" presStyleCnt="5">
        <dgm:presLayoutVars>
          <dgm:bulletEnabled val="1"/>
        </dgm:presLayoutVars>
      </dgm:prSet>
      <dgm:spPr/>
    </dgm:pt>
    <dgm:pt modelId="{9B1A90B7-35AF-412B-B7E3-F01957CD5843}" type="pres">
      <dgm:prSet presAssocID="{D7E57683-5848-0548-AA34-401B21EB7F99}" presName="space" presStyleCnt="0"/>
      <dgm:spPr/>
    </dgm:pt>
    <dgm:pt modelId="{17865580-F9DF-4901-A346-942F5D0889C7}" type="pres">
      <dgm:prSet presAssocID="{74E69D7A-999B-4286-8D64-4C1390421304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79F7080F-F121-214A-8D2F-E9D60763E543}" srcId="{8B823DAB-BB7E-6D47-B06A-EA12307E63D0}" destId="{FE7B0781-1947-5349-B5D0-E3F2468442EC}" srcOrd="1" destOrd="0" parTransId="{49687B2C-5FB4-964F-95D8-AE226F370739}" sibTransId="{D9013B81-5BB8-2D4A-A296-58D55FED295F}"/>
    <dgm:cxn modelId="{35E30D1A-E107-BA46-B59D-D54A06B4173A}" type="presOf" srcId="{74E69D7A-999B-4286-8D64-4C1390421304}" destId="{17865580-F9DF-4901-A346-942F5D0889C7}" srcOrd="0" destOrd="0" presId="urn:microsoft.com/office/officeart/2005/8/layout/venn3"/>
    <dgm:cxn modelId="{6823CE2D-422F-5E4B-9BDD-4C8B0C764DEA}" type="presOf" srcId="{FE7B0781-1947-5349-B5D0-E3F2468442EC}" destId="{5B9A9AF7-B207-1642-85B1-B2AF64EA1E0A}" srcOrd="0" destOrd="0" presId="urn:microsoft.com/office/officeart/2005/8/layout/venn3"/>
    <dgm:cxn modelId="{FBF37631-CA7B-DC47-B2E8-DF3D7B317C0D}" type="presOf" srcId="{CDF85C64-A5D6-7843-8A60-725DDF8AD2A9}" destId="{98F4CD9E-E61E-5449-AA10-83DA02315B1C}" srcOrd="0" destOrd="0" presId="urn:microsoft.com/office/officeart/2005/8/layout/venn3"/>
    <dgm:cxn modelId="{B217A632-6DFC-466E-970C-4F1C8C3A5B3C}" srcId="{8B823DAB-BB7E-6D47-B06A-EA12307E63D0}" destId="{74E69D7A-999B-4286-8D64-4C1390421304}" srcOrd="4" destOrd="0" parTransId="{5A078DBC-3721-443D-9B79-3D559B67707E}" sibTransId="{AB9DBC1B-B1A7-4890-BA5C-BD65C8F01DD1}"/>
    <dgm:cxn modelId="{5884DF39-A05D-7243-B1FF-B2BA7E6C80F0}" srcId="{8B823DAB-BB7E-6D47-B06A-EA12307E63D0}" destId="{778547BB-A496-9740-9A53-DE3146A64450}" srcOrd="2" destOrd="0" parTransId="{D3F74407-1922-A544-AAD5-D515864F52F1}" sibTransId="{7B2EB9C5-0A82-3041-BF25-B31835035FB1}"/>
    <dgm:cxn modelId="{7CBB2C48-3404-A243-AC05-2AE47E57BFA0}" type="presOf" srcId="{0102450D-51EA-7A49-98D0-8309FBA5A00E}" destId="{349DEE80-2CF3-7648-9281-226041995CC4}" srcOrd="0" destOrd="0" presId="urn:microsoft.com/office/officeart/2005/8/layout/venn3"/>
    <dgm:cxn modelId="{7D1CF67B-F37D-CC49-A3F8-5DD81FEDD371}" srcId="{8B823DAB-BB7E-6D47-B06A-EA12307E63D0}" destId="{CDF85C64-A5D6-7843-8A60-725DDF8AD2A9}" srcOrd="0" destOrd="0" parTransId="{AED4E44B-75F9-E145-9A1A-BAFBFAB7365A}" sibTransId="{EB09C413-F771-DC4E-B86E-77430F5D29D4}"/>
    <dgm:cxn modelId="{CFFBEAB9-8A36-9944-966C-2C6E31843487}" type="presOf" srcId="{8B823DAB-BB7E-6D47-B06A-EA12307E63D0}" destId="{0612D652-7598-CF4E-97D1-AFC5A1920773}" srcOrd="0" destOrd="0" presId="urn:microsoft.com/office/officeart/2005/8/layout/venn3"/>
    <dgm:cxn modelId="{3A9A45DC-03C5-D343-B47D-A8FF53C2F569}" type="presOf" srcId="{778547BB-A496-9740-9A53-DE3146A64450}" destId="{1C3AF979-CA9E-6443-8A39-50D5B38CADAD}" srcOrd="0" destOrd="0" presId="urn:microsoft.com/office/officeart/2005/8/layout/venn3"/>
    <dgm:cxn modelId="{D54112EA-7D37-3640-972B-63A2DD0DF8EF}" srcId="{8B823DAB-BB7E-6D47-B06A-EA12307E63D0}" destId="{0102450D-51EA-7A49-98D0-8309FBA5A00E}" srcOrd="3" destOrd="0" parTransId="{F16CB25F-2AFB-C542-A6E8-5A833C89FD94}" sibTransId="{D7E57683-5848-0548-AA34-401B21EB7F99}"/>
    <dgm:cxn modelId="{4579BC7E-48BC-AC4C-B482-0A41FC216262}" type="presParOf" srcId="{0612D652-7598-CF4E-97D1-AFC5A1920773}" destId="{98F4CD9E-E61E-5449-AA10-83DA02315B1C}" srcOrd="0" destOrd="0" presId="urn:microsoft.com/office/officeart/2005/8/layout/venn3"/>
    <dgm:cxn modelId="{799821F7-035C-074B-B477-AAC95EE163A1}" type="presParOf" srcId="{0612D652-7598-CF4E-97D1-AFC5A1920773}" destId="{6F6B97B6-C3EB-B149-958E-521D6D0A163C}" srcOrd="1" destOrd="0" presId="urn:microsoft.com/office/officeart/2005/8/layout/venn3"/>
    <dgm:cxn modelId="{D495738F-1447-5C4A-BC1F-52726EEA1F9C}" type="presParOf" srcId="{0612D652-7598-CF4E-97D1-AFC5A1920773}" destId="{5B9A9AF7-B207-1642-85B1-B2AF64EA1E0A}" srcOrd="2" destOrd="0" presId="urn:microsoft.com/office/officeart/2005/8/layout/venn3"/>
    <dgm:cxn modelId="{92FACA52-F9BE-A345-BC5F-245F921B02A0}" type="presParOf" srcId="{0612D652-7598-CF4E-97D1-AFC5A1920773}" destId="{9BB52CA4-2796-9C41-A127-33CFBC009BB9}" srcOrd="3" destOrd="0" presId="urn:microsoft.com/office/officeart/2005/8/layout/venn3"/>
    <dgm:cxn modelId="{C62C7A08-1CFE-AF43-90C1-8ADE2C4869D3}" type="presParOf" srcId="{0612D652-7598-CF4E-97D1-AFC5A1920773}" destId="{1C3AF979-CA9E-6443-8A39-50D5B38CADAD}" srcOrd="4" destOrd="0" presId="urn:microsoft.com/office/officeart/2005/8/layout/venn3"/>
    <dgm:cxn modelId="{D1EAE58B-3E1C-E740-A208-D9A836DAA44F}" type="presParOf" srcId="{0612D652-7598-CF4E-97D1-AFC5A1920773}" destId="{D4DEE67B-2BDB-504E-B190-1419F6F3A283}" srcOrd="5" destOrd="0" presId="urn:microsoft.com/office/officeart/2005/8/layout/venn3"/>
    <dgm:cxn modelId="{6B082E45-7678-4E4B-BACA-F1EB873053F5}" type="presParOf" srcId="{0612D652-7598-CF4E-97D1-AFC5A1920773}" destId="{349DEE80-2CF3-7648-9281-226041995CC4}" srcOrd="6" destOrd="0" presId="urn:microsoft.com/office/officeart/2005/8/layout/venn3"/>
    <dgm:cxn modelId="{FB636FC7-DF9A-9C4E-BA3D-6C02C887D262}" type="presParOf" srcId="{0612D652-7598-CF4E-97D1-AFC5A1920773}" destId="{9B1A90B7-35AF-412B-B7E3-F01957CD5843}" srcOrd="7" destOrd="0" presId="urn:microsoft.com/office/officeart/2005/8/layout/venn3"/>
    <dgm:cxn modelId="{0F1A503D-C328-C743-A812-4D4501830725}" type="presParOf" srcId="{0612D652-7598-CF4E-97D1-AFC5A1920773}" destId="{17865580-F9DF-4901-A346-942F5D0889C7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4CD9E-E61E-5449-AA10-83DA02315B1C}">
      <dsp:nvSpPr>
        <dsp:cNvPr id="0" name=""/>
        <dsp:cNvSpPr/>
      </dsp:nvSpPr>
      <dsp:spPr>
        <a:xfrm>
          <a:off x="962" y="693088"/>
          <a:ext cx="1877327" cy="18773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316" tIns="17780" rIns="103316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effectLst/>
            </a:rPr>
            <a:t>IT </a:t>
          </a:r>
          <a:r>
            <a:rPr lang="en-US" sz="1400" kern="1200" dirty="0" err="1">
              <a:effectLst/>
            </a:rPr>
            <a:t>mentes</a:t>
          </a:r>
          <a:r>
            <a:rPr lang="en-US" sz="1400" kern="1200" dirty="0">
              <a:effectLst/>
            </a:rPr>
            <a:t> </a:t>
          </a:r>
          <a:r>
            <a:rPr lang="en-US" sz="1400" kern="1200" dirty="0" err="1">
              <a:effectLst/>
            </a:rPr>
            <a:t>munka</a:t>
          </a:r>
          <a:r>
            <a:rPr lang="en-US" sz="1400" kern="1200" dirty="0">
              <a:effectLst/>
            </a:rPr>
            <a:t> </a:t>
          </a:r>
          <a:r>
            <a:rPr lang="en-US" sz="1400" kern="1200" dirty="0" err="1">
              <a:effectLst/>
            </a:rPr>
            <a:t>környezet</a:t>
          </a:r>
          <a:endParaRPr lang="en-US" sz="1400" kern="1200" dirty="0">
            <a:effectLst/>
          </a:endParaRPr>
        </a:p>
      </dsp:txBody>
      <dsp:txXfrm>
        <a:off x="275890" y="968016"/>
        <a:ext cx="1327471" cy="1327471"/>
      </dsp:txXfrm>
    </dsp:sp>
    <dsp:sp modelId="{5B9A9AF7-B207-1642-85B1-B2AF64EA1E0A}">
      <dsp:nvSpPr>
        <dsp:cNvPr id="0" name=""/>
        <dsp:cNvSpPr/>
      </dsp:nvSpPr>
      <dsp:spPr>
        <a:xfrm>
          <a:off x="1502824" y="693088"/>
          <a:ext cx="1877327" cy="18773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316" tIns="17780" rIns="103316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effectLst/>
            </a:rPr>
            <a:t>IT környezetben végzett munka</a:t>
          </a:r>
        </a:p>
      </dsp:txBody>
      <dsp:txXfrm>
        <a:off x="1777752" y="968016"/>
        <a:ext cx="1327471" cy="1327471"/>
      </dsp:txXfrm>
    </dsp:sp>
    <dsp:sp modelId="{1C3AF979-CA9E-6443-8A39-50D5B38CADAD}">
      <dsp:nvSpPr>
        <dsp:cNvPr id="0" name=""/>
        <dsp:cNvSpPr/>
      </dsp:nvSpPr>
      <dsp:spPr>
        <a:xfrm>
          <a:off x="3004686" y="693088"/>
          <a:ext cx="1877327" cy="18773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316" tIns="17780" rIns="103316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>
              <a:effectLst/>
            </a:rPr>
            <a:t>IT</a:t>
          </a:r>
          <a:r>
            <a:rPr lang="en-US" sz="1400" kern="1200">
              <a:effectLst/>
            </a:rPr>
            <a:t> megoldást is használó munka</a:t>
          </a:r>
        </a:p>
      </dsp:txBody>
      <dsp:txXfrm>
        <a:off x="3279614" y="968016"/>
        <a:ext cx="1327471" cy="1327471"/>
      </dsp:txXfrm>
    </dsp:sp>
    <dsp:sp modelId="{349DEE80-2CF3-7648-9281-226041995CC4}">
      <dsp:nvSpPr>
        <dsp:cNvPr id="0" name=""/>
        <dsp:cNvSpPr/>
      </dsp:nvSpPr>
      <dsp:spPr>
        <a:xfrm>
          <a:off x="4506548" y="693088"/>
          <a:ext cx="1877327" cy="18773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316" tIns="17780" rIns="103316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>
              <a:effectLst/>
            </a:rPr>
            <a:t>IT szakértelmet igénylő munka</a:t>
          </a:r>
          <a:endParaRPr lang="en-US" sz="1400" kern="1200">
            <a:effectLst/>
          </a:endParaRPr>
        </a:p>
      </dsp:txBody>
      <dsp:txXfrm>
        <a:off x="4781476" y="968016"/>
        <a:ext cx="1327471" cy="1327471"/>
      </dsp:txXfrm>
    </dsp:sp>
    <dsp:sp modelId="{17865580-F9DF-4901-A346-942F5D0889C7}">
      <dsp:nvSpPr>
        <dsp:cNvPr id="0" name=""/>
        <dsp:cNvSpPr/>
      </dsp:nvSpPr>
      <dsp:spPr>
        <a:xfrm>
          <a:off x="6008409" y="693088"/>
          <a:ext cx="1877327" cy="187732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316" tIns="17780" rIns="103316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IT mérnöki tudást igénylő munka</a:t>
          </a:r>
        </a:p>
      </dsp:txBody>
      <dsp:txXfrm>
        <a:off x="6283337" y="968016"/>
        <a:ext cx="1327471" cy="1327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2018. 07. 06.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5C11E-540C-488B-B718-84796C0B45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50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251520" y="1059582"/>
            <a:ext cx="8663880" cy="1872208"/>
          </a:xfrm>
        </p:spPr>
        <p:txBody>
          <a:bodyPr anchor="ctr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1714500"/>
            <a:ext cx="4419600" cy="85725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2914650"/>
            <a:ext cx="4343400" cy="685800"/>
          </a:xfrm>
        </p:spPr>
        <p:txBody>
          <a:bodyPr wrap="square" anchor="t"/>
          <a:lstStyle>
            <a:lvl1pPr marL="514337" indent="-514337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80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4E0D7-AE7B-0A45-B07E-C55A545F5AFE}" type="datetimeFigureOut">
              <a:rPr lang="en-US" smtClean="0"/>
              <a:pPr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D2D2F-4332-2745-A70D-42DA96C365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62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457200" y="1059582"/>
            <a:ext cx="8147248" cy="1818506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helye 1">
            <a:extLst>
              <a:ext uri="{FF2B5EF4-FFF2-40B4-BE49-F238E27FC236}">
                <a16:creationId xmlns:a16="http://schemas.microsoft.com/office/drawing/2014/main" id="{C008D80E-A368-42C8-8A2E-FD8CFD75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2314"/>
            <a:ext cx="7056784" cy="54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2018. 07. 06.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helye 1">
            <a:extLst>
              <a:ext uri="{FF2B5EF4-FFF2-40B4-BE49-F238E27FC236}">
                <a16:creationId xmlns:a16="http://schemas.microsoft.com/office/drawing/2014/main" id="{F3D1CA6C-7A76-48C5-91E4-2B44E806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2314"/>
            <a:ext cx="7056784" cy="54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2018. 07. 06.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Cím helye 1">
            <a:extLst>
              <a:ext uri="{FF2B5EF4-FFF2-40B4-BE49-F238E27FC236}">
                <a16:creationId xmlns:a16="http://schemas.microsoft.com/office/drawing/2014/main" id="{A96ECC76-6A75-48BE-BBC6-979CFF15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2314"/>
            <a:ext cx="7056784" cy="54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221601"/>
            <a:ext cx="5111750" cy="351829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224827"/>
            <a:ext cx="3240360" cy="3518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Cím helye 1">
            <a:extLst>
              <a:ext uri="{FF2B5EF4-FFF2-40B4-BE49-F238E27FC236}">
                <a16:creationId xmlns:a16="http://schemas.microsoft.com/office/drawing/2014/main" id="{46425FE1-280E-4BA3-AC57-64347B86B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2314"/>
            <a:ext cx="7056784" cy="54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076326"/>
            <a:ext cx="5111750" cy="35182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2018. 07. 06.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Cím helye 1">
            <a:extLst>
              <a:ext uri="{FF2B5EF4-FFF2-40B4-BE49-F238E27FC236}">
                <a16:creationId xmlns:a16="http://schemas.microsoft.com/office/drawing/2014/main" id="{C78A395A-2CF5-49D0-9263-4C835D582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2314"/>
            <a:ext cx="7056784" cy="54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2018. 07. 06.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8" name="Cím helye 1">
            <a:extLst>
              <a:ext uri="{FF2B5EF4-FFF2-40B4-BE49-F238E27FC236}">
                <a16:creationId xmlns:a16="http://schemas.microsoft.com/office/drawing/2014/main" id="{EBA81842-78A0-46DB-BEF7-37F994DA5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2314"/>
            <a:ext cx="7056784" cy="54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251520" y="82314"/>
            <a:ext cx="7056784" cy="54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2018. 07. 06.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9" r:id="rId2"/>
    <p:sldLayoutId id="2147483660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61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473CEFC7-31CA-4514-8966-F0319FB90655}"/>
              </a:ext>
            </a:extLst>
          </p:cNvPr>
          <p:cNvSpPr txBox="1">
            <a:spLocks/>
          </p:cNvSpPr>
          <p:nvPr/>
        </p:nvSpPr>
        <p:spPr>
          <a:xfrm>
            <a:off x="55257" y="4307483"/>
            <a:ext cx="4850698" cy="70873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hu-HU" sz="1500" b="0" dirty="0"/>
              <a:t>Horváth </a:t>
            </a:r>
            <a:r>
              <a:rPr lang="hu-HU" sz="1500" b="0" dirty="0" err="1"/>
              <a:t>ádám</a:t>
            </a:r>
            <a:endParaRPr lang="hu-HU" sz="1500" b="0" dirty="0"/>
          </a:p>
          <a:p>
            <a:r>
              <a:rPr lang="hu-HU" sz="1500" b="0" dirty="0"/>
              <a:t>Divízióvezető</a:t>
            </a:r>
          </a:p>
          <a:p>
            <a:r>
              <a:rPr lang="hu-HU" sz="1500" b="0" dirty="0"/>
              <a:t>Digitális Pedagógiai Módszertani Központ</a:t>
            </a:r>
            <a:endParaRPr lang="hu-HU" sz="1500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902D3F40-7489-4D5F-ABCC-6DE4AC7EF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000" dirty="0"/>
              <a:t>Digitális bumm az oktatásban</a:t>
            </a:r>
            <a:br>
              <a:rPr lang="hu-HU" sz="1200" dirty="0"/>
            </a:br>
            <a:r>
              <a:rPr lang="hu-HU" sz="1200" dirty="0"/>
              <a:t>Mesterpedagógusok IV. </a:t>
            </a:r>
            <a:r>
              <a:rPr lang="hu-HU" sz="1200" dirty="0" err="1"/>
              <a:t>Sonkádi</a:t>
            </a:r>
            <a:r>
              <a:rPr lang="hu-HU" sz="1200" dirty="0"/>
              <a:t> Szabadegyeteme, 2018. július 6. </a:t>
            </a:r>
          </a:p>
        </p:txBody>
      </p:sp>
    </p:spTree>
    <p:extLst>
      <p:ext uri="{BB962C8B-B14F-4D97-AF65-F5344CB8AC3E}">
        <p14:creationId xmlns:p14="http://schemas.microsoft.com/office/powerpoint/2010/main" val="3597530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HÁ\IVSZ\SZAKKÉPZÉS\FVSZ konferencia - Ádám előadása\képek\pékség ré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5947"/>
            <a:ext cx="4884442" cy="39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HÁ\IVSZ\SZAKKÉPZÉS\FVSZ konferencia - Ádám előadása\képek\pékség most.jpg">
            <a:extLst>
              <a:ext uri="{FF2B5EF4-FFF2-40B4-BE49-F238E27FC236}">
                <a16:creationId xmlns:a16="http://schemas.microsoft.com/office/drawing/2014/main" id="{BB032363-FB3D-2F4D-A15D-184F7725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89" y="1236556"/>
            <a:ext cx="5067970" cy="390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HÁ\IVSZ\SZAKKÉPZÉS\FVSZ konferencia - Ádám előadása\képek\pék robot.jpg">
            <a:extLst>
              <a:ext uri="{FF2B5EF4-FFF2-40B4-BE49-F238E27FC236}">
                <a16:creationId xmlns:a16="http://schemas.microsoft.com/office/drawing/2014/main" id="{F732CF53-5995-6D4D-9A41-53AE002A8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30" y="1235947"/>
            <a:ext cx="5210071" cy="39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78752-832B-7943-91E1-A708CFC2E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Mikor volt az első pun háború?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28DD02-161E-674F-AFA1-DE7EEE9D53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Hasonló adatok a tankönyvekben: 10000 db</a:t>
            </a:r>
          </a:p>
          <a:p>
            <a:endParaRPr lang="hu-HU" dirty="0"/>
          </a:p>
          <a:p>
            <a:r>
              <a:rPr lang="hu-HU" dirty="0"/>
              <a:t>Megtalálni: 2-5 perc, ha nálunk van a tankönyv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2FB3-3553-7D48-BB5A-D870B9394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2965448"/>
          </a:xfrm>
        </p:spPr>
        <p:txBody>
          <a:bodyPr>
            <a:normAutofit/>
          </a:bodyPr>
          <a:lstStyle/>
          <a:p>
            <a:r>
              <a:rPr lang="hu-HU" dirty="0"/>
              <a:t>Hasonló adatok az interneten: 100000000000000 db</a:t>
            </a:r>
          </a:p>
          <a:p>
            <a:endParaRPr lang="hu-HU" dirty="0"/>
          </a:p>
          <a:p>
            <a:r>
              <a:rPr lang="hu-HU" dirty="0"/>
              <a:t>Megtalálni: 2 másodperc </a:t>
            </a:r>
          </a:p>
          <a:p>
            <a:endParaRPr lang="hu-H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09920-EB55-D342-AC3F-5B05800F7C33}"/>
              </a:ext>
            </a:extLst>
          </p:cNvPr>
          <p:cNvSpPr txBox="1"/>
          <p:nvPr/>
        </p:nvSpPr>
        <p:spPr>
          <a:xfrm>
            <a:off x="1866900" y="4684210"/>
            <a:ext cx="5734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Hányszor használtuk ezt az információt egy történelem felmérésen kívül?</a:t>
            </a:r>
          </a:p>
        </p:txBody>
      </p:sp>
    </p:spTree>
    <p:extLst>
      <p:ext uri="{BB962C8B-B14F-4D97-AF65-F5344CB8AC3E}">
        <p14:creationId xmlns:p14="http://schemas.microsoft.com/office/powerpoint/2010/main" val="89324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39008-6D59-F941-9E67-FDF8057C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809999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Rendelkezzen magas szintű alapkészségekkel</a:t>
            </a:r>
          </a:p>
          <a:p>
            <a:r>
              <a:rPr lang="hu-HU" dirty="0"/>
              <a:t>Legyen kíváncsi</a:t>
            </a:r>
          </a:p>
          <a:p>
            <a:r>
              <a:rPr lang="hu-HU" dirty="0"/>
              <a:t>Legyen kritikus</a:t>
            </a:r>
          </a:p>
          <a:p>
            <a:r>
              <a:rPr lang="hu-HU" dirty="0"/>
              <a:t>Tudjon prezentálni</a:t>
            </a:r>
          </a:p>
          <a:p>
            <a:r>
              <a:rPr lang="hu-HU" dirty="0"/>
              <a:t>Képes legyen csoportban dolgozni</a:t>
            </a:r>
          </a:p>
          <a:p>
            <a:r>
              <a:rPr lang="hu-HU" dirty="0"/>
              <a:t>Legyen büszke</a:t>
            </a:r>
          </a:p>
          <a:p>
            <a:r>
              <a:rPr lang="hu-HU" dirty="0"/>
              <a:t>Tanulás közben gyűjtsön minél több ismeretet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A7A75-A961-4E4D-A505-61D62ACD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33468"/>
            <a:ext cx="5692460" cy="648072"/>
          </a:xfrm>
        </p:spPr>
        <p:txBody>
          <a:bodyPr>
            <a:normAutofit/>
          </a:bodyPr>
          <a:lstStyle/>
          <a:p>
            <a:r>
              <a:rPr lang="hu-HU" dirty="0"/>
              <a:t>Akkor mit tudjon a gyerek?</a:t>
            </a:r>
          </a:p>
        </p:txBody>
      </p:sp>
    </p:spTree>
    <p:extLst>
      <p:ext uri="{BB962C8B-B14F-4D97-AF65-F5344CB8AC3E}">
        <p14:creationId xmlns:p14="http://schemas.microsoft.com/office/powerpoint/2010/main" val="16215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0830A8-D503-C24E-ADF6-6871755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Mit várunk a tanulótól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B46373-4BE3-B94F-984E-BE0B5B076D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Az iskolában:</a:t>
            </a:r>
          </a:p>
          <a:p>
            <a:pPr lvl="1"/>
            <a:r>
              <a:rPr lang="hu-HU" dirty="0"/>
              <a:t>Ne beszéljen másokkal</a:t>
            </a:r>
          </a:p>
          <a:p>
            <a:pPr lvl="1"/>
            <a:endParaRPr lang="hu-HU" dirty="0"/>
          </a:p>
          <a:p>
            <a:pPr lvl="1"/>
            <a:r>
              <a:rPr lang="hu-HU" dirty="0"/>
              <a:t>Az adott instrukciókat kövesse</a:t>
            </a:r>
          </a:p>
          <a:p>
            <a:pPr lvl="1"/>
            <a:r>
              <a:rPr lang="hu-HU" dirty="0"/>
              <a:t>Adott információ forrást használjon</a:t>
            </a:r>
          </a:p>
          <a:p>
            <a:pPr lvl="1"/>
            <a:r>
              <a:rPr lang="hu-HU" dirty="0"/>
              <a:t>Önállóan dolgozzon, ne más tudására támaszkodjon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F93E5E-A493-3C44-B908-F9B3841028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A munkahelyen:</a:t>
            </a:r>
          </a:p>
          <a:p>
            <a:pPr lvl="1"/>
            <a:r>
              <a:rPr lang="hu-HU" dirty="0"/>
              <a:t>Beszélje meg a feladatokat másokkal</a:t>
            </a:r>
          </a:p>
          <a:p>
            <a:pPr lvl="1"/>
            <a:r>
              <a:rPr lang="hu-HU" dirty="0"/>
              <a:t>Instrukciók nélkül oldjon meg feladatokat</a:t>
            </a:r>
          </a:p>
          <a:p>
            <a:pPr lvl="1"/>
            <a:r>
              <a:rPr lang="hu-HU" dirty="0"/>
              <a:t>Mindegy hogy hogyan, de találjon megoldást</a:t>
            </a:r>
          </a:p>
          <a:p>
            <a:pPr lvl="1"/>
            <a:r>
              <a:rPr lang="hu-HU" dirty="0"/>
              <a:t>Csoportban dolgozzon, használja a közösség tudását</a:t>
            </a:r>
          </a:p>
        </p:txBody>
      </p:sp>
    </p:spTree>
    <p:extLst>
      <p:ext uri="{BB962C8B-B14F-4D97-AF65-F5344CB8AC3E}">
        <p14:creationId xmlns:p14="http://schemas.microsoft.com/office/powerpoint/2010/main" val="410460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CBBABB-3C3F-1E42-88E9-AF8330871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30340" cy="51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4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702927-977A-3049-9F18-E732FA7A8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110087" cy="50250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BC5FE8-A120-0C48-B172-07525CA15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516" y="3846818"/>
            <a:ext cx="4412043" cy="64807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1"/>
                </a:solidFill>
              </a:rPr>
              <a:t>Ha innovatívan tanítok, azt honorálja az intézmény</a:t>
            </a:r>
          </a:p>
        </p:txBody>
      </p:sp>
    </p:spTree>
    <p:extLst>
      <p:ext uri="{BB962C8B-B14F-4D97-AF65-F5344CB8AC3E}">
        <p14:creationId xmlns:p14="http://schemas.microsoft.com/office/powerpoint/2010/main" val="3492430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FF179A-AD03-2346-9E0A-CF45A8CD4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6435969" cy="45486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DD53AE-9BC9-7648-944C-D4ACFB5B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95428"/>
            <a:ext cx="9144000" cy="648072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1"/>
                </a:solidFill>
              </a:rPr>
              <a:t>Tanárok 96%-a: Tanárként az a feladatom, hogy a tanulók kérdéseit, kutakodását ösztönözzem</a:t>
            </a:r>
          </a:p>
        </p:txBody>
      </p:sp>
    </p:spTree>
    <p:extLst>
      <p:ext uri="{BB962C8B-B14F-4D97-AF65-F5344CB8AC3E}">
        <p14:creationId xmlns:p14="http://schemas.microsoft.com/office/powerpoint/2010/main" val="1729776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8AC4EE-6F60-4740-BF42-27ABE1682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6503795" cy="45965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72C2A2-2616-D541-8DFC-A1A5E5166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3555403-FDC4-2C4A-B4C7-58584DF5A23F}"/>
              </a:ext>
            </a:extLst>
          </p:cNvPr>
          <p:cNvSpPr txBox="1">
            <a:spLocks/>
          </p:cNvSpPr>
          <p:nvPr/>
        </p:nvSpPr>
        <p:spPr>
          <a:xfrm>
            <a:off x="0" y="4495428"/>
            <a:ext cx="9144000" cy="6480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2400" dirty="0">
                <a:solidFill>
                  <a:schemeClr val="accent1"/>
                </a:solidFill>
              </a:rPr>
              <a:t>Tanárok 86%-a: A tanulók akkor tanulnak a legjobban, ha ők maguk találnak rá a megoldásokra</a:t>
            </a:r>
          </a:p>
        </p:txBody>
      </p:sp>
    </p:spTree>
    <p:extLst>
      <p:ext uri="{BB962C8B-B14F-4D97-AF65-F5344CB8AC3E}">
        <p14:creationId xmlns:p14="http://schemas.microsoft.com/office/powerpoint/2010/main" val="143506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06030D-5420-5245-8C25-F61DB6F3F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6771188" cy="47855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739E41-7130-114F-8D3C-31FFCC39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FEACA58-B861-A84A-AF54-358859F5ED64}"/>
              </a:ext>
            </a:extLst>
          </p:cNvPr>
          <p:cNvSpPr txBox="1">
            <a:spLocks/>
          </p:cNvSpPr>
          <p:nvPr/>
        </p:nvSpPr>
        <p:spPr>
          <a:xfrm>
            <a:off x="0" y="4495428"/>
            <a:ext cx="9144000" cy="6480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2400" dirty="0">
                <a:solidFill>
                  <a:schemeClr val="accent1"/>
                </a:solidFill>
              </a:rPr>
              <a:t>Tanárok 74%-a: A gondolkodás és az érvelés fontosabb mint a tananyag</a:t>
            </a:r>
          </a:p>
        </p:txBody>
      </p:sp>
    </p:spTree>
    <p:extLst>
      <p:ext uri="{BB962C8B-B14F-4D97-AF65-F5344CB8AC3E}">
        <p14:creationId xmlns:p14="http://schemas.microsoft.com/office/powerpoint/2010/main" val="3352274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833" y="33468"/>
            <a:ext cx="6731780" cy="702078"/>
          </a:xfrm>
        </p:spPr>
        <p:txBody>
          <a:bodyPr>
            <a:noAutofit/>
          </a:bodyPr>
          <a:lstStyle/>
          <a:p>
            <a:r>
              <a:rPr lang="en-US" sz="2700" dirty="0"/>
              <a:t>A </a:t>
            </a:r>
            <a:r>
              <a:rPr lang="en-US" sz="2700" dirty="0" err="1"/>
              <a:t>digitális</a:t>
            </a:r>
            <a:r>
              <a:rPr lang="en-US" sz="2700" dirty="0"/>
              <a:t> </a:t>
            </a:r>
            <a:r>
              <a:rPr lang="en-US" sz="2700" dirty="0" err="1"/>
              <a:t>pedagógiai</a:t>
            </a:r>
            <a:r>
              <a:rPr lang="en-US" sz="2700" dirty="0"/>
              <a:t> </a:t>
            </a:r>
            <a:r>
              <a:rPr lang="en-US" sz="2700" dirty="0" err="1"/>
              <a:t>környezet</a:t>
            </a:r>
            <a:endParaRPr lang="en-US" sz="2700" dirty="0"/>
          </a:p>
        </p:txBody>
      </p:sp>
      <p:sp>
        <p:nvSpPr>
          <p:cNvPr id="5" name="Smiley Face 4"/>
          <p:cNvSpPr/>
          <p:nvPr/>
        </p:nvSpPr>
        <p:spPr>
          <a:xfrm>
            <a:off x="1521973" y="4181677"/>
            <a:ext cx="311285" cy="30642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miley Face 5"/>
          <p:cNvSpPr/>
          <p:nvPr/>
        </p:nvSpPr>
        <p:spPr>
          <a:xfrm>
            <a:off x="2168152" y="4181677"/>
            <a:ext cx="311285" cy="30642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Smiley Face 6"/>
          <p:cNvSpPr/>
          <p:nvPr/>
        </p:nvSpPr>
        <p:spPr>
          <a:xfrm>
            <a:off x="2814331" y="4181677"/>
            <a:ext cx="311285" cy="30642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Smiley Face 7"/>
          <p:cNvSpPr/>
          <p:nvPr/>
        </p:nvSpPr>
        <p:spPr>
          <a:xfrm>
            <a:off x="3460510" y="4181677"/>
            <a:ext cx="311285" cy="306422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miley Face 8"/>
          <p:cNvSpPr/>
          <p:nvPr/>
        </p:nvSpPr>
        <p:spPr>
          <a:xfrm>
            <a:off x="4106689" y="4181677"/>
            <a:ext cx="311285" cy="306422"/>
          </a:xfrm>
          <a:prstGeom prst="smileyFac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miley Face 9"/>
          <p:cNvSpPr/>
          <p:nvPr/>
        </p:nvSpPr>
        <p:spPr>
          <a:xfrm>
            <a:off x="4752868" y="4181677"/>
            <a:ext cx="311285" cy="306422"/>
          </a:xfrm>
          <a:prstGeom prst="smileyFac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miley Face 10"/>
          <p:cNvSpPr/>
          <p:nvPr/>
        </p:nvSpPr>
        <p:spPr>
          <a:xfrm>
            <a:off x="5399047" y="4181677"/>
            <a:ext cx="311285" cy="306422"/>
          </a:xfrm>
          <a:prstGeom prst="smileyFac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miley Face 11"/>
          <p:cNvSpPr/>
          <p:nvPr/>
        </p:nvSpPr>
        <p:spPr>
          <a:xfrm>
            <a:off x="6045226" y="4181677"/>
            <a:ext cx="311285" cy="306422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miley Face 12"/>
          <p:cNvSpPr/>
          <p:nvPr/>
        </p:nvSpPr>
        <p:spPr>
          <a:xfrm>
            <a:off x="6691405" y="4181677"/>
            <a:ext cx="311285" cy="306422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Smiley Face 13"/>
          <p:cNvSpPr/>
          <p:nvPr/>
        </p:nvSpPr>
        <p:spPr>
          <a:xfrm>
            <a:off x="7337583" y="4181677"/>
            <a:ext cx="311285" cy="306422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Smiley Face 14"/>
          <p:cNvSpPr/>
          <p:nvPr/>
        </p:nvSpPr>
        <p:spPr>
          <a:xfrm>
            <a:off x="3868362" y="2305455"/>
            <a:ext cx="787940" cy="787941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6" name="Curved Connector 15"/>
          <p:cNvCxnSpPr>
            <a:stCxn id="12" idx="1"/>
            <a:endCxn id="6" idx="7"/>
          </p:cNvCxnSpPr>
          <p:nvPr/>
        </p:nvCxnSpPr>
        <p:spPr>
          <a:xfrm rot="16200000" flipV="1">
            <a:off x="2000705" y="4013518"/>
            <a:ext cx="9525" cy="426068"/>
          </a:xfrm>
          <a:prstGeom prst="curvedConnector3">
            <a:avLst>
              <a:gd name="adj1" fmla="val 2271126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8" idx="4"/>
            <a:endCxn id="12" idx="0"/>
          </p:cNvCxnSpPr>
          <p:nvPr/>
        </p:nvCxnSpPr>
        <p:spPr>
          <a:xfrm rot="5400000">
            <a:off x="2748922" y="2668268"/>
            <a:ext cx="1088282" cy="1938537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12" idx="7"/>
            <a:endCxn id="15" idx="1"/>
          </p:cNvCxnSpPr>
          <p:nvPr/>
        </p:nvCxnSpPr>
        <p:spPr>
          <a:xfrm rot="5400000" flipH="1" flipV="1">
            <a:off x="2646884" y="4013518"/>
            <a:ext cx="9525" cy="426068"/>
          </a:xfrm>
          <a:prstGeom prst="curvedConnector3">
            <a:avLst>
              <a:gd name="adj1" fmla="val 2271126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15" idx="7"/>
            <a:endCxn id="17" idx="1"/>
          </p:cNvCxnSpPr>
          <p:nvPr/>
        </p:nvCxnSpPr>
        <p:spPr>
          <a:xfrm rot="5400000" flipH="1" flipV="1">
            <a:off x="3293063" y="4013518"/>
            <a:ext cx="9525" cy="426068"/>
          </a:xfrm>
          <a:prstGeom prst="curvedConnector3">
            <a:avLst>
              <a:gd name="adj1" fmla="val 2271126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9" idx="1"/>
            <a:endCxn id="18" idx="7"/>
          </p:cNvCxnSpPr>
          <p:nvPr/>
        </p:nvCxnSpPr>
        <p:spPr>
          <a:xfrm rot="16200000" flipV="1">
            <a:off x="4585421" y="4013518"/>
            <a:ext cx="9525" cy="426068"/>
          </a:xfrm>
          <a:prstGeom prst="curvedConnector3">
            <a:avLst>
              <a:gd name="adj1" fmla="val 2271126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8" idx="4"/>
            <a:endCxn id="19" idx="0"/>
          </p:cNvCxnSpPr>
          <p:nvPr/>
        </p:nvCxnSpPr>
        <p:spPr>
          <a:xfrm rot="16200000" flipH="1">
            <a:off x="4041280" y="3314447"/>
            <a:ext cx="1088282" cy="646179"/>
          </a:xfrm>
          <a:prstGeom prst="curvedConnector3">
            <a:avLst>
              <a:gd name="adj1" fmla="val 50000"/>
            </a:avLst>
          </a:prstGeom>
          <a:ln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19" idx="7"/>
            <a:endCxn id="20" idx="1"/>
          </p:cNvCxnSpPr>
          <p:nvPr/>
        </p:nvCxnSpPr>
        <p:spPr>
          <a:xfrm rot="5400000" flipH="1" flipV="1">
            <a:off x="5231600" y="4013518"/>
            <a:ext cx="9525" cy="426068"/>
          </a:xfrm>
          <a:prstGeom prst="curvedConnector3">
            <a:avLst>
              <a:gd name="adj1" fmla="val 2271126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22" idx="1"/>
            <a:endCxn id="21" idx="7"/>
          </p:cNvCxnSpPr>
          <p:nvPr/>
        </p:nvCxnSpPr>
        <p:spPr>
          <a:xfrm rot="16200000" flipV="1">
            <a:off x="6523958" y="4013518"/>
            <a:ext cx="9525" cy="426068"/>
          </a:xfrm>
          <a:prstGeom prst="curvedConnector3">
            <a:avLst>
              <a:gd name="adj1" fmla="val 2271126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28" idx="2"/>
            <a:endCxn id="22" idx="0"/>
          </p:cNvCxnSpPr>
          <p:nvPr/>
        </p:nvCxnSpPr>
        <p:spPr>
          <a:xfrm rot="16200000" flipH="1">
            <a:off x="6278649" y="3613281"/>
            <a:ext cx="1133157" cy="363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22" idx="7"/>
            <a:endCxn id="23" idx="1"/>
          </p:cNvCxnSpPr>
          <p:nvPr/>
        </p:nvCxnSpPr>
        <p:spPr>
          <a:xfrm rot="5400000" flipH="1" flipV="1">
            <a:off x="7170136" y="4013520"/>
            <a:ext cx="9525" cy="426067"/>
          </a:xfrm>
          <a:prstGeom prst="curvedConnector3">
            <a:avLst>
              <a:gd name="adj1" fmla="val 2271126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Bevel 25"/>
          <p:cNvSpPr/>
          <p:nvPr/>
        </p:nvSpPr>
        <p:spPr>
          <a:xfrm>
            <a:off x="6580762" y="2717782"/>
            <a:ext cx="687521" cy="33074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NKP</a:t>
            </a:r>
          </a:p>
        </p:txBody>
      </p:sp>
      <p:sp>
        <p:nvSpPr>
          <p:cNvPr id="27" name="Bevel 26"/>
          <p:cNvSpPr/>
          <p:nvPr/>
        </p:nvSpPr>
        <p:spPr>
          <a:xfrm>
            <a:off x="1833257" y="2722544"/>
            <a:ext cx="1031423" cy="330740"/>
          </a:xfrm>
          <a:prstGeom prst="beve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Internet</a:t>
            </a:r>
          </a:p>
        </p:txBody>
      </p:sp>
      <p:cxnSp>
        <p:nvCxnSpPr>
          <p:cNvPr id="28" name="Curved Connector 27"/>
          <p:cNvCxnSpPr>
            <a:endCxn id="17" idx="0"/>
          </p:cNvCxnSpPr>
          <p:nvPr/>
        </p:nvCxnSpPr>
        <p:spPr>
          <a:xfrm rot="16200000" flipH="1">
            <a:off x="2397693" y="2963217"/>
            <a:ext cx="1169737" cy="126718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0" idx="5"/>
            <a:endCxn id="21" idx="3"/>
          </p:cNvCxnSpPr>
          <p:nvPr/>
        </p:nvCxnSpPr>
        <p:spPr>
          <a:xfrm rot="16200000" flipH="1">
            <a:off x="5877779" y="4230190"/>
            <a:ext cx="9525" cy="426068"/>
          </a:xfrm>
          <a:prstGeom prst="curvedConnector3">
            <a:avLst>
              <a:gd name="adj1" fmla="val 181155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0" idx="4"/>
            <a:endCxn id="22" idx="4"/>
          </p:cNvCxnSpPr>
          <p:nvPr/>
        </p:nvCxnSpPr>
        <p:spPr>
          <a:xfrm rot="16200000" flipH="1">
            <a:off x="6200868" y="3841920"/>
            <a:ext cx="9525" cy="1292358"/>
          </a:xfrm>
          <a:prstGeom prst="curvedConnector3">
            <a:avLst>
              <a:gd name="adj1" fmla="val 2361701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rved Up Arrow 30"/>
          <p:cNvSpPr/>
          <p:nvPr/>
        </p:nvSpPr>
        <p:spPr>
          <a:xfrm>
            <a:off x="2276274" y="4572001"/>
            <a:ext cx="2747056" cy="531868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32" name="Curved Connector 31"/>
          <p:cNvCxnSpPr>
            <a:stCxn id="28" idx="5"/>
            <a:endCxn id="20" idx="0"/>
          </p:cNvCxnSpPr>
          <p:nvPr/>
        </p:nvCxnSpPr>
        <p:spPr>
          <a:xfrm rot="10800000" flipV="1">
            <a:off x="5554689" y="2883151"/>
            <a:ext cx="1067415" cy="1298527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8" idx="6"/>
            <a:endCxn id="28" idx="5"/>
          </p:cNvCxnSpPr>
          <p:nvPr/>
        </p:nvCxnSpPr>
        <p:spPr>
          <a:xfrm>
            <a:off x="4656302" y="2699427"/>
            <a:ext cx="1965803" cy="18372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endCxn id="6" idx="0"/>
          </p:cNvCxnSpPr>
          <p:nvPr/>
        </p:nvCxnSpPr>
        <p:spPr>
          <a:xfrm rot="5400000">
            <a:off x="1449094" y="3281803"/>
            <a:ext cx="1128395" cy="67135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endCxn id="18" idx="0"/>
          </p:cNvCxnSpPr>
          <p:nvPr/>
        </p:nvCxnSpPr>
        <p:spPr>
          <a:xfrm>
            <a:off x="2864681" y="2887915"/>
            <a:ext cx="1397651" cy="1293764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26" y="1237449"/>
            <a:ext cx="4345475" cy="2538625"/>
          </a:xfr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D95DC8-2051-6E45-AFCD-4D000FEB7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119775"/>
            <a:ext cx="5762929" cy="38576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87A887-51BA-7F4F-B8C2-445F1A7FB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95" y="1119765"/>
            <a:ext cx="6858033" cy="38576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1AA6F0-680C-C445-AD78-FAE048E6C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74" y="1119756"/>
            <a:ext cx="5143526" cy="385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26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26" grpId="0" animBg="1"/>
          <p:bldP spid="27" grpId="0" animBg="1"/>
          <p:bldP spid="31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B57414-AE20-5747-8634-DEA7F000D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2018-ban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0AD5C27-0516-42AD-9AF0-625BE11BFB9B}"/>
              </a:ext>
            </a:extLst>
          </p:cNvPr>
          <p:cNvSpPr txBox="1">
            <a:spLocks/>
          </p:cNvSpPr>
          <p:nvPr/>
        </p:nvSpPr>
        <p:spPr>
          <a:xfrm>
            <a:off x="4860034" y="1271712"/>
            <a:ext cx="3872285" cy="204398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3200" dirty="0"/>
          </a:p>
        </p:txBody>
      </p:sp>
      <p:sp>
        <p:nvSpPr>
          <p:cNvPr id="2" name="Beszédbuborék: ellipszis 1">
            <a:extLst>
              <a:ext uri="{FF2B5EF4-FFF2-40B4-BE49-F238E27FC236}">
                <a16:creationId xmlns:a16="http://schemas.microsoft.com/office/drawing/2014/main" id="{C2BE2DA1-0ED1-4CBC-A898-BF3238BF4A48}"/>
              </a:ext>
            </a:extLst>
          </p:cNvPr>
          <p:cNvSpPr/>
          <p:nvPr/>
        </p:nvSpPr>
        <p:spPr>
          <a:xfrm>
            <a:off x="411682" y="1313456"/>
            <a:ext cx="3590744" cy="2360046"/>
          </a:xfrm>
          <a:prstGeom prst="wedgeEllipseCallout">
            <a:avLst>
              <a:gd name="adj1" fmla="val 30523"/>
              <a:gd name="adj2" fmla="val 92081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100" dirty="0"/>
              <a:t>Minden mai köznevelési tanuló a 21. században született.</a:t>
            </a:r>
          </a:p>
          <a:p>
            <a:pPr algn="ctr"/>
            <a:endParaRPr lang="hu-HU" sz="1350" dirty="0"/>
          </a:p>
        </p:txBody>
      </p:sp>
      <p:sp>
        <p:nvSpPr>
          <p:cNvPr id="7" name="Beszédbuborék: ellipszis 6">
            <a:extLst>
              <a:ext uri="{FF2B5EF4-FFF2-40B4-BE49-F238E27FC236}">
                <a16:creationId xmlns:a16="http://schemas.microsoft.com/office/drawing/2014/main" id="{8F5F778F-B289-4BB3-A189-39F242D2AB76}"/>
              </a:ext>
            </a:extLst>
          </p:cNvPr>
          <p:cNvSpPr/>
          <p:nvPr/>
        </p:nvSpPr>
        <p:spPr>
          <a:xfrm>
            <a:off x="5141575" y="1313456"/>
            <a:ext cx="3590744" cy="2360046"/>
          </a:xfrm>
          <a:prstGeom prst="wedgeEllipseCallout">
            <a:avLst>
              <a:gd name="adj1" fmla="val -27604"/>
              <a:gd name="adj2" fmla="val 9486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100" dirty="0"/>
              <a:t>Mindenki, aki őket tanítja, a múlt században.</a:t>
            </a:r>
          </a:p>
          <a:p>
            <a:pPr algn="ctr"/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316552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635646"/>
            <a:ext cx="7560840" cy="936104"/>
          </a:xfrm>
        </p:spPr>
        <p:txBody>
          <a:bodyPr anchor="ctr" anchorCtr="0"/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F688369F-6054-4343-96AC-778C5EE96237}"/>
              </a:ext>
            </a:extLst>
          </p:cNvPr>
          <p:cNvSpPr/>
          <p:nvPr/>
        </p:nvSpPr>
        <p:spPr>
          <a:xfrm>
            <a:off x="72008" y="4373691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EFOP-3.2.15-VEKOP-17-2017-00001</a:t>
            </a:r>
          </a:p>
          <a:p>
            <a:r>
              <a:rPr lang="hu-HU" sz="1200" dirty="0">
                <a:solidFill>
                  <a:schemeClr val="bg1"/>
                </a:solidFill>
              </a:rPr>
              <a:t>„A köznevelés keretrendszeréhez kapcsolódó mérés-értékelés és digitális fejlesztések, innovatív oktatásszervezési eljárások kialakítása, megújítása”</a:t>
            </a:r>
          </a:p>
        </p:txBody>
      </p:sp>
      <p:sp>
        <p:nvSpPr>
          <p:cNvPr id="4" name="Téglalap 2">
            <a:extLst>
              <a:ext uri="{FF2B5EF4-FFF2-40B4-BE49-F238E27FC236}">
                <a16:creationId xmlns:a16="http://schemas.microsoft.com/office/drawing/2014/main" id="{0AC2B36F-B8C8-4A45-A3BA-25342A8EBD70}"/>
              </a:ext>
            </a:extLst>
          </p:cNvPr>
          <p:cNvSpPr/>
          <p:nvPr/>
        </p:nvSpPr>
        <p:spPr>
          <a:xfrm>
            <a:off x="72008" y="3124008"/>
            <a:ext cx="5132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Horváth Ádám</a:t>
            </a:r>
          </a:p>
          <a:p>
            <a:r>
              <a:rPr lang="hu-H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divízióvezető</a:t>
            </a:r>
          </a:p>
          <a:p>
            <a:r>
              <a:rPr lang="hu-HU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Digitális Pedagógiai Módszertani Központ</a:t>
            </a:r>
          </a:p>
          <a:p>
            <a:r>
              <a:rPr lang="hu-HU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Horvath.adam@dpmk.hu</a:t>
            </a:r>
            <a:endParaRPr lang="hu-HU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9957" y="111944"/>
            <a:ext cx="4412043" cy="522017"/>
          </a:xfrm>
        </p:spPr>
        <p:txBody>
          <a:bodyPr>
            <a:normAutofit/>
          </a:bodyPr>
          <a:lstStyle/>
          <a:p>
            <a:r>
              <a:rPr lang="hu-HU" dirty="0"/>
              <a:t>A 2018-ban érettségizők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90" y="954197"/>
            <a:ext cx="8171953" cy="4182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1EB91-2DF8-BF44-A354-CEB2F3E16DEB}"/>
              </a:ext>
            </a:extLst>
          </p:cNvPr>
          <p:cNvSpPr txBox="1"/>
          <p:nvPr/>
        </p:nvSpPr>
        <p:spPr>
          <a:xfrm>
            <a:off x="4916539" y="1620339"/>
            <a:ext cx="30871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E1A40-8904-6047-9E22-ECE9C67C058E}"/>
              </a:ext>
            </a:extLst>
          </p:cNvPr>
          <p:cNvSpPr txBox="1"/>
          <p:nvPr/>
        </p:nvSpPr>
        <p:spPr>
          <a:xfrm>
            <a:off x="1664782" y="1546949"/>
            <a:ext cx="2689934" cy="214674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endParaRPr lang="hu-HU" sz="1500" b="1" dirty="0"/>
          </a:p>
          <a:p>
            <a:pPr algn="r"/>
            <a:r>
              <a:rPr lang="hu-HU" sz="1500" b="1" dirty="0"/>
              <a:t>Kilenc évvel fiatalabbak mint a</a:t>
            </a:r>
          </a:p>
          <a:p>
            <a:pPr algn="r"/>
            <a:endParaRPr lang="hu-HU" sz="1500" b="1" dirty="0"/>
          </a:p>
          <a:p>
            <a:pPr algn="r"/>
            <a:r>
              <a:rPr lang="hu-HU" sz="1500" b="1" dirty="0"/>
              <a:t>Hét évvel fiatalabbak mint a</a:t>
            </a:r>
          </a:p>
          <a:p>
            <a:pPr algn="r"/>
            <a:endParaRPr lang="hu-HU" sz="1500" b="1" dirty="0"/>
          </a:p>
          <a:p>
            <a:pPr algn="r"/>
            <a:endParaRPr lang="hu-HU" sz="1500" b="1" dirty="0"/>
          </a:p>
          <a:p>
            <a:pPr algn="r"/>
            <a:r>
              <a:rPr lang="hu-HU" sz="1500" b="1" dirty="0"/>
              <a:t>Két évvel fiatalabbak mint a  </a:t>
            </a:r>
          </a:p>
          <a:p>
            <a:endParaRPr lang="hu-HU" sz="135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A97358-5E04-5C4A-A256-A13AA86DEF76}"/>
              </a:ext>
            </a:extLst>
          </p:cNvPr>
          <p:cNvSpPr txBox="1"/>
          <p:nvPr/>
        </p:nvSpPr>
        <p:spPr>
          <a:xfrm>
            <a:off x="6042353" y="1650343"/>
            <a:ext cx="127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The World Wide Web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81DA61-E4E1-504B-A226-2AD7EACF5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25" y="1704373"/>
            <a:ext cx="585086" cy="398774"/>
          </a:xfrm>
          <a:prstGeom prst="rect">
            <a:avLst/>
          </a:prstGeom>
        </p:spPr>
      </p:pic>
      <p:pic>
        <p:nvPicPr>
          <p:cNvPr id="15" name="Picture 8" descr="C:\Users\SIMON~1.HAL\AppData\Local\Temp\SNAGHTML1b59996c.PNG">
            <a:extLst>
              <a:ext uri="{FF2B5EF4-FFF2-40B4-BE49-F238E27FC236}">
                <a16:creationId xmlns:a16="http://schemas.microsoft.com/office/drawing/2014/main" id="{B96F8F24-2125-4C4B-B0EC-5F5BC4C4F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77" y="2592818"/>
            <a:ext cx="791658" cy="49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95C834-3BC0-0446-A17C-F27FF37AD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235" y="3873605"/>
            <a:ext cx="1138565" cy="3331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CC2987-4066-9642-959D-5FAD168D860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739784" y="3249747"/>
            <a:ext cx="1018124" cy="198561"/>
          </a:xfrm>
          <a:prstGeom prst="rect">
            <a:avLst/>
          </a:prstGeom>
        </p:spPr>
      </p:pic>
      <p:pic>
        <p:nvPicPr>
          <p:cNvPr id="18" name="Picture 2" descr="C:\Users\SIMON~1.HAL\AppData\Local\Temp\SNAGHTML1b521bf1.PNG">
            <a:extLst>
              <a:ext uri="{FF2B5EF4-FFF2-40B4-BE49-F238E27FC236}">
                <a16:creationId xmlns:a16="http://schemas.microsoft.com/office/drawing/2014/main" id="{8E1CB5EF-8B78-F046-A9BA-F2F5D821F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01" y="3470846"/>
            <a:ext cx="859845" cy="3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Változó munkaerőpiaci igények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21" y="1112986"/>
            <a:ext cx="5277044" cy="37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Digitális</a:t>
            </a:r>
            <a:r>
              <a:rPr lang="en-US" dirty="0"/>
              <a:t> </a:t>
            </a:r>
            <a:r>
              <a:rPr lang="en-US" dirty="0" err="1"/>
              <a:t>munkakörök</a:t>
            </a:r>
            <a:r>
              <a:rPr lang="en-US" dirty="0"/>
              <a:t> </a:t>
            </a:r>
            <a:r>
              <a:rPr lang="en-US" dirty="0" err="1"/>
              <a:t>besorolása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28650" y="136921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3624943" y="1696687"/>
            <a:ext cx="4890407" cy="22800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9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charset="0"/>
              </a:rPr>
              <a:t>A Digitális Munkaerő Program </a:t>
            </a:r>
            <a:r>
              <a:rPr lang="hu-HU" sz="900" dirty="0" err="1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charset="0"/>
              </a:rPr>
              <a:t>scope</a:t>
            </a:r>
            <a:r>
              <a:rPr lang="hu-HU" sz="9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charset="0"/>
              </a:rPr>
              <a:t>-ja</a:t>
            </a:r>
            <a:endParaRPr lang="en-GB" sz="900" dirty="0">
              <a:latin typeface="Times New Roman" charset="0"/>
              <a:ea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8650" y="4035504"/>
            <a:ext cx="783178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350" dirty="0">
                <a:latin typeface="Calibri" charset="0"/>
                <a:ea typeface="Calibri" charset="0"/>
                <a:cs typeface="Times New Roman" charset="0"/>
              </a:rPr>
              <a:t>A nemzetközi és hazai trendek alapján a teljesen IT mentes munkakörnyezetben dolgozók száma és aránya gyorsan csökken, és az ilyen munkakörök jórészt megszűnnek, miközben az IT megoldást is használó munkakörök aránya dinamikusan bővül.</a:t>
            </a:r>
            <a:r>
              <a:rPr lang="en-GB" sz="1350" dirty="0"/>
              <a:t> 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67593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D8F0BD-E07F-3E44-99CE-209E4A0A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184150"/>
            <a:ext cx="6441759" cy="565150"/>
          </a:xfrm>
        </p:spPr>
        <p:txBody>
          <a:bodyPr>
            <a:noAutofit/>
          </a:bodyPr>
          <a:lstStyle/>
          <a:p>
            <a:r>
              <a:rPr lang="hu-HU" sz="1500" dirty="0"/>
              <a:t>A diákok képességek szerinti megoszlása a digitális szövegértés skáláján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4BB2B0-91D8-0446-83D7-217D2D80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159" y="1040504"/>
            <a:ext cx="6633796" cy="3655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F4C5B6-A491-CC4E-990D-3C8649AC7B97}"/>
              </a:ext>
            </a:extLst>
          </p:cNvPr>
          <p:cNvSpPr txBox="1"/>
          <p:nvPr/>
        </p:nvSpPr>
        <p:spPr>
          <a:xfrm>
            <a:off x="1136652" y="4696226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err="1"/>
              <a:t>Forrás</a:t>
            </a:r>
            <a:r>
              <a:rPr lang="en-US" sz="900" dirty="0"/>
              <a:t>: OECD, PISA 2012. database, Table 1.4.1a.</a:t>
            </a:r>
          </a:p>
        </p:txBody>
      </p:sp>
    </p:spTree>
    <p:extLst>
      <p:ext uri="{BB962C8B-B14F-4D97-AF65-F5344CB8AC3E}">
        <p14:creationId xmlns:p14="http://schemas.microsoft.com/office/powerpoint/2010/main" val="87565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9BDD8A-2193-3A41-8C78-98E8E28A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129306" cy="50386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16F5F8-DE79-5F47-9D28-39D0FECA6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3" y="33468"/>
            <a:ext cx="6744956" cy="648072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1"/>
                </a:solidFill>
              </a:rPr>
              <a:t>Digitális írástudás és eszközhasználat</a:t>
            </a:r>
          </a:p>
        </p:txBody>
      </p:sp>
    </p:spTree>
    <p:extLst>
      <p:ext uri="{BB962C8B-B14F-4D97-AF65-F5344CB8AC3E}">
        <p14:creationId xmlns:p14="http://schemas.microsoft.com/office/powerpoint/2010/main" val="1718320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474328-08D1-1241-9DA5-B7A615E5A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340" y="1200151"/>
            <a:ext cx="6983321" cy="33944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D65E596-2408-394C-A16C-BEF6CF96E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41" y="109668"/>
            <a:ext cx="6568760" cy="648072"/>
          </a:xfrm>
        </p:spPr>
        <p:txBody>
          <a:bodyPr>
            <a:normAutofit fontScale="90000"/>
          </a:bodyPr>
          <a:lstStyle/>
          <a:p>
            <a:r>
              <a:rPr lang="hu-HU" dirty="0"/>
              <a:t>Felnőttek és számítógépek olvasási és szövegértési készége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1443F-B7F3-B140-A636-E266A4AF7978}"/>
              </a:ext>
            </a:extLst>
          </p:cNvPr>
          <p:cNvSpPr/>
          <p:nvPr/>
        </p:nvSpPr>
        <p:spPr>
          <a:xfrm>
            <a:off x="5905500" y="3270250"/>
            <a:ext cx="908050" cy="1384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213322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A3BE3E-6A40-7D40-A4A0-60ACE799A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A tanulásnak többé nincs határa. Nem gond, ha szegény vagy, csak juss egy számítógép közelébe.</a:t>
            </a:r>
          </a:p>
          <a:p>
            <a:endParaRPr lang="hu-HU" b="1" dirty="0"/>
          </a:p>
          <a:p>
            <a:pPr marL="0" indent="0">
              <a:buNone/>
            </a:pPr>
            <a:r>
              <a:rPr lang="hu-HU" sz="1950" dirty="0" err="1"/>
              <a:t>Heal</a:t>
            </a:r>
            <a:r>
              <a:rPr lang="hu-HU" sz="1950" dirty="0"/>
              <a:t> Edina</a:t>
            </a:r>
          </a:p>
          <a:p>
            <a:pPr marL="0" indent="0">
              <a:buNone/>
            </a:pPr>
            <a:r>
              <a:rPr lang="hu-HU" sz="1950" dirty="0"/>
              <a:t>a Google Magyarország vezetője</a:t>
            </a:r>
          </a:p>
          <a:p>
            <a:endParaRPr lang="hu-H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87FAE7-0000-A347-A6C1-A456C986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7164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mk_ppt_2020_djp_16x9" id="{4D445601-B8B5-481D-9778-7322343323EB}" vid="{23882A7E-0AAC-40AA-B2BA-675D70A78A50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886E3C0D227D14A91EC55D26F1EFEDD" ma:contentTypeVersion="8" ma:contentTypeDescription="Új dokumentum létrehozása." ma:contentTypeScope="" ma:versionID="2c009963546135a957fde8f40ac9f3fb">
  <xsd:schema xmlns:xsd="http://www.w3.org/2001/XMLSchema" xmlns:xs="http://www.w3.org/2001/XMLSchema" xmlns:p="http://schemas.microsoft.com/office/2006/metadata/properties" xmlns:ns2="311e7baa-e752-4a4d-8ec9-b0a146266f76" xmlns:ns3="f03d997d-718e-44d7-a6f2-2936d784526f" targetNamespace="http://schemas.microsoft.com/office/2006/metadata/properties" ma:root="true" ma:fieldsID="9fc642041dbdd314a880614d2983db4a" ns2:_="" ns3:_="">
    <xsd:import namespace="311e7baa-e752-4a4d-8ec9-b0a146266f76"/>
    <xsd:import namespace="f03d997d-718e-44d7-a6f2-2936d78452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e7baa-e752-4a4d-8ec9-b0a146266f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d997d-718e-44d7-a6f2-2936d784526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D4F288-2146-45EB-81EE-F04FA0533D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5A8991-7A95-4880-AC0C-331589C86259}">
  <ds:schemaRefs>
    <ds:schemaRef ds:uri="http://schemas.microsoft.com/office/infopath/2007/PartnerControls"/>
    <ds:schemaRef ds:uri="311e7baa-e752-4a4d-8ec9-b0a146266f76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f03d997d-718e-44d7-a6f2-2936d784526f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F8A5BB-6EEB-4785-ABE4-A3320D98C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1e7baa-e752-4a4d-8ec9-b0a146266f76"/>
    <ds:schemaRef ds:uri="f03d997d-718e-44d7-a6f2-2936d78452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Office-téma</Template>
  <TotalTime>12</TotalTime>
  <Words>407</Words>
  <Application>Microsoft Macintosh PowerPoint</Application>
  <PresentationFormat>On-screen Show (16:9)</PresentationFormat>
  <Paragraphs>77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Office-téma</vt:lpstr>
      <vt:lpstr>Digitális bumm az oktatásban Mesterpedagógusok IV. Sonkádi Szabadegyeteme, 2018. július 6. </vt:lpstr>
      <vt:lpstr>2018-ban</vt:lpstr>
      <vt:lpstr>A 2018-ban érettségizők</vt:lpstr>
      <vt:lpstr>Változó munkaerőpiaci igények</vt:lpstr>
      <vt:lpstr>Digitális munkakörök besorolása</vt:lpstr>
      <vt:lpstr>A diákok képességek szerinti megoszlása a digitális szövegértés skáláján</vt:lpstr>
      <vt:lpstr>Digitális írástudás és eszközhasználat</vt:lpstr>
      <vt:lpstr>Felnőttek és számítógépek olvasási és szövegértési készége</vt:lpstr>
      <vt:lpstr>PowerPoint Presentation</vt:lpstr>
      <vt:lpstr>PowerPoint Presentation</vt:lpstr>
      <vt:lpstr>Mikor volt az első pun háború?</vt:lpstr>
      <vt:lpstr>Akkor mit tudjon a gyerek?</vt:lpstr>
      <vt:lpstr>Mit várunk a tanulótól</vt:lpstr>
      <vt:lpstr>PowerPoint Presentation</vt:lpstr>
      <vt:lpstr>Ha innovatívan tanítok, azt honorálja az intézmény</vt:lpstr>
      <vt:lpstr>Tanárok 96%-a: Tanárként az a feladatom, hogy a tanulók kérdéseit, kutakodását ösztönözzem</vt:lpstr>
      <vt:lpstr>PowerPoint Presentation</vt:lpstr>
      <vt:lpstr>PowerPoint Presentation</vt:lpstr>
      <vt:lpstr>A digitális pedagógiai környezet</vt:lpstr>
      <vt:lpstr>KÖSZÖNÖM A FIGYELMET!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Digitális bumm az oktatásban Mesterpedagógusok IV. Sonkádi Szabadegyeteme, 2018. július 6. </dc:title>
  <dc:creator>Horváth Ádám</dc:creator>
  <cp:lastModifiedBy>Horváth Ádám</cp:lastModifiedBy>
  <cp:revision>6</cp:revision>
  <dcterms:created xsi:type="dcterms:W3CDTF">2018-07-06T09:58:45Z</dcterms:created>
  <dcterms:modified xsi:type="dcterms:W3CDTF">2018-07-06T10:11:15Z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0x0101008886E3C0D227D14A91EC55D26F1EFEDD</vt:lpwstr>
  </property>
</Properties>
</file>