
<file path=[Content_Types].xml><?xml version="1.0" encoding="utf-8"?>
<Types xmlns="http://schemas.openxmlformats.org/package/2006/content-types">
  <Default Extension="tmp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3" r:id="rId2"/>
    <p:sldId id="286" r:id="rId3"/>
    <p:sldId id="275" r:id="rId4"/>
    <p:sldId id="284" r:id="rId5"/>
    <p:sldId id="285" r:id="rId6"/>
    <p:sldId id="287" r:id="rId7"/>
    <p:sldId id="288" r:id="rId8"/>
    <p:sldId id="289" r:id="rId9"/>
    <p:sldId id="290" r:id="rId10"/>
    <p:sldId id="291" r:id="rId11"/>
    <p:sldId id="279" r:id="rId12"/>
    <p:sldId id="282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C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5D838C-0E72-455A-B695-4241CA8D0E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80C5D9F-EABE-4144-91C6-2CD7815E4579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hu-HU" sz="1800" b="1" dirty="0" smtClean="0">
              <a:latin typeface="+mj-lt"/>
            </a:rPr>
            <a:t>Hatás / </a:t>
          </a:r>
          <a:endParaRPr lang="hu-HU" sz="1800" dirty="0">
            <a:latin typeface="+mj-lt"/>
          </a:endParaRPr>
        </a:p>
      </dgm:t>
    </dgm:pt>
    <dgm:pt modelId="{8688A92F-ECED-4CAE-9531-F78FDAA62E30}" type="parTrans" cxnId="{6B3DA35B-2662-44D0-A770-69938F3F3EE3}">
      <dgm:prSet/>
      <dgm:spPr/>
      <dgm:t>
        <a:bodyPr/>
        <a:lstStyle/>
        <a:p>
          <a:endParaRPr lang="hu-HU"/>
        </a:p>
      </dgm:t>
    </dgm:pt>
    <dgm:pt modelId="{E97C491E-9403-492D-8E4C-2EF5890C6306}" type="sibTrans" cxnId="{6B3DA35B-2662-44D0-A770-69938F3F3EE3}">
      <dgm:prSet/>
      <dgm:spPr/>
      <dgm:t>
        <a:bodyPr/>
        <a:lstStyle/>
        <a:p>
          <a:endParaRPr lang="hu-HU"/>
        </a:p>
      </dgm:t>
    </dgm:pt>
    <dgm:pt modelId="{F1A24E7C-9431-4221-A411-FFDD56959E58}" type="pres">
      <dgm:prSet presAssocID="{B45D838C-0E72-455A-B695-4241CA8D0E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53865F9-F017-48BC-9BCA-B94D2B7A0B67}" type="pres">
      <dgm:prSet presAssocID="{B80C5D9F-EABE-4144-91C6-2CD7815E457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C23662B-E260-465D-9BA3-A2AE83FC00A4}" type="presOf" srcId="{B45D838C-0E72-455A-B695-4241CA8D0E38}" destId="{F1A24E7C-9431-4221-A411-FFDD56959E58}" srcOrd="0" destOrd="0" presId="urn:microsoft.com/office/officeart/2005/8/layout/vList2"/>
    <dgm:cxn modelId="{033BEF92-B2EC-4555-9AA8-994BEE16D660}" type="presOf" srcId="{B80C5D9F-EABE-4144-91C6-2CD7815E4579}" destId="{D53865F9-F017-48BC-9BCA-B94D2B7A0B67}" srcOrd="0" destOrd="0" presId="urn:microsoft.com/office/officeart/2005/8/layout/vList2"/>
    <dgm:cxn modelId="{6B3DA35B-2662-44D0-A770-69938F3F3EE3}" srcId="{B45D838C-0E72-455A-B695-4241CA8D0E38}" destId="{B80C5D9F-EABE-4144-91C6-2CD7815E4579}" srcOrd="0" destOrd="0" parTransId="{8688A92F-ECED-4CAE-9531-F78FDAA62E30}" sibTransId="{E97C491E-9403-492D-8E4C-2EF5890C6306}"/>
    <dgm:cxn modelId="{C0E00DB0-72E8-4F83-A4CE-AF662AB8C063}" type="presParOf" srcId="{F1A24E7C-9431-4221-A411-FFDD56959E58}" destId="{D53865F9-F017-48BC-9BCA-B94D2B7A0B67}" srcOrd="0" destOrd="0" presId="urn:microsoft.com/office/officeart/2005/8/layout/vList2"/>
  </dgm:cxnLst>
  <dgm:bg>
    <a:solidFill>
      <a:srgbClr val="00206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4C2B499-EF17-454B-B1A7-E05E165DBF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7AD612D-134E-4D64-8449-6B0B6CFD8A4A}">
      <dgm:prSet custT="1"/>
      <dgm:spPr/>
      <dgm:t>
        <a:bodyPr/>
        <a:lstStyle/>
        <a:p>
          <a:r>
            <a:rPr lang="hu-HU" sz="1800" dirty="0" smtClean="0"/>
            <a:t>Elindul az Ágazati Képzőközpontok rendszere</a:t>
          </a:r>
          <a:endParaRPr lang="hu-HU" sz="1800" dirty="0"/>
        </a:p>
      </dgm:t>
    </dgm:pt>
    <dgm:pt modelId="{B6E6306D-9447-4C71-8885-0895B938DA44}" type="parTrans" cxnId="{5DE1AD4E-126B-401A-B339-3F7A752E076B}">
      <dgm:prSet/>
      <dgm:spPr/>
      <dgm:t>
        <a:bodyPr/>
        <a:lstStyle/>
        <a:p>
          <a:endParaRPr lang="hu-HU"/>
        </a:p>
      </dgm:t>
    </dgm:pt>
    <dgm:pt modelId="{1EDA0B73-8B75-485D-B25C-411C6344DEFA}" type="sibTrans" cxnId="{5DE1AD4E-126B-401A-B339-3F7A752E076B}">
      <dgm:prSet/>
      <dgm:spPr/>
      <dgm:t>
        <a:bodyPr/>
        <a:lstStyle/>
        <a:p>
          <a:endParaRPr lang="hu-HU"/>
        </a:p>
      </dgm:t>
    </dgm:pt>
    <dgm:pt modelId="{7DD82EF1-7F0F-4D6C-A085-C2C9280B842F}" type="pres">
      <dgm:prSet presAssocID="{24C2B499-EF17-454B-B1A7-E05E165DBF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ED46683-FFBD-46A7-BB37-88EA8317303F}" type="pres">
      <dgm:prSet presAssocID="{47AD612D-134E-4D64-8449-6B0B6CFD8A4A}" presName="parentText" presStyleLbl="node1" presStyleIdx="0" presStyleCnt="1" custScaleY="298194" custLinFactNeighborY="-5306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1322950-3DD6-410B-933E-F383C6FD9D7E}" type="presOf" srcId="{47AD612D-134E-4D64-8449-6B0B6CFD8A4A}" destId="{3ED46683-FFBD-46A7-BB37-88EA8317303F}" srcOrd="0" destOrd="0" presId="urn:microsoft.com/office/officeart/2005/8/layout/vList2"/>
    <dgm:cxn modelId="{5DE1AD4E-126B-401A-B339-3F7A752E076B}" srcId="{24C2B499-EF17-454B-B1A7-E05E165DBF66}" destId="{47AD612D-134E-4D64-8449-6B0B6CFD8A4A}" srcOrd="0" destOrd="0" parTransId="{B6E6306D-9447-4C71-8885-0895B938DA44}" sibTransId="{1EDA0B73-8B75-485D-B25C-411C6344DEFA}"/>
    <dgm:cxn modelId="{1527E065-80B0-47E6-BFD6-BD254FA5BCE2}" type="presOf" srcId="{24C2B499-EF17-454B-B1A7-E05E165DBF66}" destId="{7DD82EF1-7F0F-4D6C-A085-C2C9280B842F}" srcOrd="0" destOrd="0" presId="urn:microsoft.com/office/officeart/2005/8/layout/vList2"/>
    <dgm:cxn modelId="{0576A889-58F1-435B-ABE6-7D5174C6CE6E}" type="presParOf" srcId="{7DD82EF1-7F0F-4D6C-A085-C2C9280B842F}" destId="{3ED46683-FFBD-46A7-BB37-88EA831730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45D838C-0E72-455A-B695-4241CA8D0E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80C5D9F-EABE-4144-91C6-2CD7815E4579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hu-HU" sz="1800" b="1" dirty="0" smtClean="0">
              <a:latin typeface="+mj-lt"/>
            </a:rPr>
            <a:t>Hatás /</a:t>
          </a:r>
          <a:endParaRPr lang="hu-HU" sz="1800" dirty="0">
            <a:latin typeface="+mj-lt"/>
          </a:endParaRPr>
        </a:p>
      </dgm:t>
    </dgm:pt>
    <dgm:pt modelId="{8688A92F-ECED-4CAE-9531-F78FDAA62E30}" type="parTrans" cxnId="{6B3DA35B-2662-44D0-A770-69938F3F3EE3}">
      <dgm:prSet/>
      <dgm:spPr/>
      <dgm:t>
        <a:bodyPr/>
        <a:lstStyle/>
        <a:p>
          <a:endParaRPr lang="hu-HU"/>
        </a:p>
      </dgm:t>
    </dgm:pt>
    <dgm:pt modelId="{E97C491E-9403-492D-8E4C-2EF5890C6306}" type="sibTrans" cxnId="{6B3DA35B-2662-44D0-A770-69938F3F3EE3}">
      <dgm:prSet/>
      <dgm:spPr/>
      <dgm:t>
        <a:bodyPr/>
        <a:lstStyle/>
        <a:p>
          <a:endParaRPr lang="hu-HU"/>
        </a:p>
      </dgm:t>
    </dgm:pt>
    <dgm:pt modelId="{F1A24E7C-9431-4221-A411-FFDD56959E58}" type="pres">
      <dgm:prSet presAssocID="{B45D838C-0E72-455A-B695-4241CA8D0E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53865F9-F017-48BC-9BCA-B94D2B7A0B67}" type="pres">
      <dgm:prSet presAssocID="{B80C5D9F-EABE-4144-91C6-2CD7815E457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E593858-4678-49A9-87CA-D3F95AC803E8}" type="presOf" srcId="{B80C5D9F-EABE-4144-91C6-2CD7815E4579}" destId="{D53865F9-F017-48BC-9BCA-B94D2B7A0B67}" srcOrd="0" destOrd="0" presId="urn:microsoft.com/office/officeart/2005/8/layout/vList2"/>
    <dgm:cxn modelId="{3D8E44F7-BFC1-4284-9E9F-1E793CBDA15B}" type="presOf" srcId="{B45D838C-0E72-455A-B695-4241CA8D0E38}" destId="{F1A24E7C-9431-4221-A411-FFDD56959E58}" srcOrd="0" destOrd="0" presId="urn:microsoft.com/office/officeart/2005/8/layout/vList2"/>
    <dgm:cxn modelId="{6B3DA35B-2662-44D0-A770-69938F3F3EE3}" srcId="{B45D838C-0E72-455A-B695-4241CA8D0E38}" destId="{B80C5D9F-EABE-4144-91C6-2CD7815E4579}" srcOrd="0" destOrd="0" parTransId="{8688A92F-ECED-4CAE-9531-F78FDAA62E30}" sibTransId="{E97C491E-9403-492D-8E4C-2EF5890C6306}"/>
    <dgm:cxn modelId="{A3D990F0-1EB7-4601-84EF-A7B909E9DEA3}" type="presParOf" srcId="{F1A24E7C-9431-4221-A411-FFDD56959E58}" destId="{D53865F9-F017-48BC-9BCA-B94D2B7A0B67}" srcOrd="0" destOrd="0" presId="urn:microsoft.com/office/officeart/2005/8/layout/vList2"/>
  </dgm:cxnLst>
  <dgm:bg>
    <a:solidFill>
      <a:srgbClr val="00206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F6E0D5F-D7D1-4938-86F7-DB3BCD24C4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F8C6539-A9B1-49C2-9C18-44B824F7B1BE}">
      <dgm:prSet custT="1"/>
      <dgm:spPr/>
      <dgm:t>
        <a:bodyPr/>
        <a:lstStyle/>
        <a:p>
          <a:pPr rtl="0"/>
          <a:r>
            <a:rPr lang="hu-HU" sz="1800" dirty="0" smtClean="0"/>
            <a:t>A szakgimnázium presztízsének javulása</a:t>
          </a:r>
          <a:endParaRPr lang="hu-HU" sz="1800" dirty="0"/>
        </a:p>
      </dgm:t>
    </dgm:pt>
    <dgm:pt modelId="{760C9C86-DE31-4F23-8282-5DA4A42947D7}" type="parTrans" cxnId="{EA55DAB9-8F83-4F8A-9444-04F677E365CA}">
      <dgm:prSet/>
      <dgm:spPr/>
      <dgm:t>
        <a:bodyPr/>
        <a:lstStyle/>
        <a:p>
          <a:endParaRPr lang="hu-HU"/>
        </a:p>
      </dgm:t>
    </dgm:pt>
    <dgm:pt modelId="{DD520586-F1DA-4661-8E4A-A0FB0085F59A}" type="sibTrans" cxnId="{EA55DAB9-8F83-4F8A-9444-04F677E365CA}">
      <dgm:prSet/>
      <dgm:spPr/>
      <dgm:t>
        <a:bodyPr/>
        <a:lstStyle/>
        <a:p>
          <a:endParaRPr lang="hu-HU"/>
        </a:p>
      </dgm:t>
    </dgm:pt>
    <dgm:pt modelId="{61482F13-1F0D-49CD-B6FB-C2D605E482D7}" type="pres">
      <dgm:prSet presAssocID="{7F6E0D5F-D7D1-4938-86F7-DB3BCD24C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886B3DD-8961-455F-A3E1-AAB23F7B0C5C}" type="pres">
      <dgm:prSet presAssocID="{4F8C6539-A9B1-49C2-9C18-44B824F7B1BE}" presName="parentText" presStyleLbl="node1" presStyleIdx="0" presStyleCnt="1" custScaleY="488243" custLinFactNeighborX="0" custLinFactNeighborY="496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A55DAB9-8F83-4F8A-9444-04F677E365CA}" srcId="{7F6E0D5F-D7D1-4938-86F7-DB3BCD24C451}" destId="{4F8C6539-A9B1-49C2-9C18-44B824F7B1BE}" srcOrd="0" destOrd="0" parTransId="{760C9C86-DE31-4F23-8282-5DA4A42947D7}" sibTransId="{DD520586-F1DA-4661-8E4A-A0FB0085F59A}"/>
    <dgm:cxn modelId="{FD021B9E-7E3A-45BB-9930-9C256AFB7EC6}" type="presOf" srcId="{7F6E0D5F-D7D1-4938-86F7-DB3BCD24C451}" destId="{61482F13-1F0D-49CD-B6FB-C2D605E482D7}" srcOrd="0" destOrd="0" presId="urn:microsoft.com/office/officeart/2005/8/layout/vList2"/>
    <dgm:cxn modelId="{A3157E35-1952-474B-8C98-19B456E1C208}" type="presOf" srcId="{4F8C6539-A9B1-49C2-9C18-44B824F7B1BE}" destId="{5886B3DD-8961-455F-A3E1-AAB23F7B0C5C}" srcOrd="0" destOrd="0" presId="urn:microsoft.com/office/officeart/2005/8/layout/vList2"/>
    <dgm:cxn modelId="{88697423-CC17-4EAA-B065-CEF141FA4742}" type="presParOf" srcId="{61482F13-1F0D-49CD-B6FB-C2D605E482D7}" destId="{5886B3DD-8961-455F-A3E1-AAB23F7B0C5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A4194EF-87FE-424C-B640-A051A3B437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938CE250-7B62-4FC1-822C-0786319FD9E7}">
      <dgm:prSet custT="1"/>
      <dgm:spPr/>
      <dgm:t>
        <a:bodyPr/>
        <a:lstStyle/>
        <a:p>
          <a:pPr rtl="0"/>
          <a:r>
            <a:rPr lang="hu-HU" sz="1800" dirty="0" smtClean="0"/>
            <a:t>A szakgimnáziumi képzést választók számának növekedése </a:t>
          </a:r>
          <a:endParaRPr lang="hu-HU" sz="1800" dirty="0"/>
        </a:p>
      </dgm:t>
    </dgm:pt>
    <dgm:pt modelId="{C139464C-76A3-46E2-B38C-E220E65D4B5D}" type="parTrans" cxnId="{1452E9A0-DDFB-4544-A164-5B71199477FC}">
      <dgm:prSet/>
      <dgm:spPr/>
      <dgm:t>
        <a:bodyPr/>
        <a:lstStyle/>
        <a:p>
          <a:endParaRPr lang="hu-HU"/>
        </a:p>
      </dgm:t>
    </dgm:pt>
    <dgm:pt modelId="{4EC0E3E3-3925-421F-983B-ADC9ABFF59DE}" type="sibTrans" cxnId="{1452E9A0-DDFB-4544-A164-5B71199477FC}">
      <dgm:prSet/>
      <dgm:spPr/>
      <dgm:t>
        <a:bodyPr/>
        <a:lstStyle/>
        <a:p>
          <a:endParaRPr lang="hu-HU"/>
        </a:p>
      </dgm:t>
    </dgm:pt>
    <dgm:pt modelId="{BB29450B-7860-40FE-9928-FEAF617878B1}" type="pres">
      <dgm:prSet presAssocID="{EA4194EF-87FE-424C-B640-A051A3B437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425787F-CB59-4E3E-91D5-0F8742A67581}" type="pres">
      <dgm:prSet presAssocID="{938CE250-7B62-4FC1-822C-0786319FD9E7}" presName="parentText" presStyleLbl="node1" presStyleIdx="0" presStyleCnt="1" custLinFactNeighborY="138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452E9A0-DDFB-4544-A164-5B71199477FC}" srcId="{EA4194EF-87FE-424C-B640-A051A3B437ED}" destId="{938CE250-7B62-4FC1-822C-0786319FD9E7}" srcOrd="0" destOrd="0" parTransId="{C139464C-76A3-46E2-B38C-E220E65D4B5D}" sibTransId="{4EC0E3E3-3925-421F-983B-ADC9ABFF59DE}"/>
    <dgm:cxn modelId="{63D20FE7-6821-4F94-8B00-CAC79B6DAE12}" type="presOf" srcId="{938CE250-7B62-4FC1-822C-0786319FD9E7}" destId="{3425787F-CB59-4E3E-91D5-0F8742A67581}" srcOrd="0" destOrd="0" presId="urn:microsoft.com/office/officeart/2005/8/layout/vList2"/>
    <dgm:cxn modelId="{4C9E78B1-C918-4A9A-B7D1-94084492B8E4}" type="presOf" srcId="{EA4194EF-87FE-424C-B640-A051A3B437ED}" destId="{BB29450B-7860-40FE-9928-FEAF617878B1}" srcOrd="0" destOrd="0" presId="urn:microsoft.com/office/officeart/2005/8/layout/vList2"/>
    <dgm:cxn modelId="{52B881D4-530A-4649-9336-87C874B162A6}" type="presParOf" srcId="{BB29450B-7860-40FE-9928-FEAF617878B1}" destId="{3425787F-CB59-4E3E-91D5-0F8742A675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4C2B499-EF17-454B-B1A7-E05E165DBF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7AD612D-134E-4D64-8449-6B0B6CFD8A4A}">
      <dgm:prSet custT="1"/>
      <dgm:spPr/>
      <dgm:t>
        <a:bodyPr/>
        <a:lstStyle/>
        <a:p>
          <a:r>
            <a:rPr lang="hu-HU" sz="1800" dirty="0" smtClean="0"/>
            <a:t>A szakközépiskola presztízsének javulása</a:t>
          </a:r>
          <a:endParaRPr lang="hu-HU" sz="1800" dirty="0"/>
        </a:p>
      </dgm:t>
    </dgm:pt>
    <dgm:pt modelId="{B6E6306D-9447-4C71-8885-0895B938DA44}" type="parTrans" cxnId="{5DE1AD4E-126B-401A-B339-3F7A752E076B}">
      <dgm:prSet/>
      <dgm:spPr/>
      <dgm:t>
        <a:bodyPr/>
        <a:lstStyle/>
        <a:p>
          <a:endParaRPr lang="hu-HU"/>
        </a:p>
      </dgm:t>
    </dgm:pt>
    <dgm:pt modelId="{1EDA0B73-8B75-485D-B25C-411C6344DEFA}" type="sibTrans" cxnId="{5DE1AD4E-126B-401A-B339-3F7A752E076B}">
      <dgm:prSet/>
      <dgm:spPr/>
      <dgm:t>
        <a:bodyPr/>
        <a:lstStyle/>
        <a:p>
          <a:endParaRPr lang="hu-HU"/>
        </a:p>
      </dgm:t>
    </dgm:pt>
    <dgm:pt modelId="{7DD82EF1-7F0F-4D6C-A085-C2C9280B842F}" type="pres">
      <dgm:prSet presAssocID="{24C2B499-EF17-454B-B1A7-E05E165DBF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ED46683-FFBD-46A7-BB37-88EA8317303F}" type="pres">
      <dgm:prSet presAssocID="{47AD612D-134E-4D64-8449-6B0B6CFD8A4A}" presName="parentText" presStyleLbl="node1" presStyleIdx="0" presStyleCnt="1" custScaleY="442269" custLinFactNeighborY="-4847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46C6AAB-CAF7-4F67-832C-01D54109A97F}" type="presOf" srcId="{47AD612D-134E-4D64-8449-6B0B6CFD8A4A}" destId="{3ED46683-FFBD-46A7-BB37-88EA8317303F}" srcOrd="0" destOrd="0" presId="urn:microsoft.com/office/officeart/2005/8/layout/vList2"/>
    <dgm:cxn modelId="{4A1D2F19-1D1E-41BE-8DD2-F90614A17D4A}" type="presOf" srcId="{24C2B499-EF17-454B-B1A7-E05E165DBF66}" destId="{7DD82EF1-7F0F-4D6C-A085-C2C9280B842F}" srcOrd="0" destOrd="0" presId="urn:microsoft.com/office/officeart/2005/8/layout/vList2"/>
    <dgm:cxn modelId="{5DE1AD4E-126B-401A-B339-3F7A752E076B}" srcId="{24C2B499-EF17-454B-B1A7-E05E165DBF66}" destId="{47AD612D-134E-4D64-8449-6B0B6CFD8A4A}" srcOrd="0" destOrd="0" parTransId="{B6E6306D-9447-4C71-8885-0895B938DA44}" sibTransId="{1EDA0B73-8B75-485D-B25C-411C6344DEFA}"/>
    <dgm:cxn modelId="{7CFB7754-C505-4399-89BF-F57E36074226}" type="presParOf" srcId="{7DD82EF1-7F0F-4D6C-A085-C2C9280B842F}" destId="{3ED46683-FFBD-46A7-BB37-88EA831730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4C2B499-EF17-454B-B1A7-E05E165DBF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DD82EF1-7F0F-4D6C-A085-C2C9280B842F}" type="pres">
      <dgm:prSet presAssocID="{24C2B499-EF17-454B-B1A7-E05E165DBF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</dgm:ptLst>
  <dgm:cxnLst>
    <dgm:cxn modelId="{E59220B4-27A1-4AAF-9370-7C8CF4C4EE47}" type="presOf" srcId="{24C2B499-EF17-454B-B1A7-E05E165DBF66}" destId="{7DD82EF1-7F0F-4D6C-A085-C2C9280B84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4C2B499-EF17-454B-B1A7-E05E165DBF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7AD612D-134E-4D64-8449-6B0B6CFD8A4A}">
      <dgm:prSet custT="1"/>
      <dgm:spPr/>
      <dgm:t>
        <a:bodyPr/>
        <a:lstStyle/>
        <a:p>
          <a:r>
            <a:rPr lang="hu-HU" sz="1800" dirty="0" smtClean="0"/>
            <a:t>A szakképzést választók számának növekedése </a:t>
          </a:r>
          <a:endParaRPr lang="hu-HU" sz="1800" dirty="0"/>
        </a:p>
      </dgm:t>
    </dgm:pt>
    <dgm:pt modelId="{B6E6306D-9447-4C71-8885-0895B938DA44}" type="parTrans" cxnId="{5DE1AD4E-126B-401A-B339-3F7A752E076B}">
      <dgm:prSet/>
      <dgm:spPr/>
      <dgm:t>
        <a:bodyPr/>
        <a:lstStyle/>
        <a:p>
          <a:endParaRPr lang="hu-HU"/>
        </a:p>
      </dgm:t>
    </dgm:pt>
    <dgm:pt modelId="{1EDA0B73-8B75-485D-B25C-411C6344DEFA}" type="sibTrans" cxnId="{5DE1AD4E-126B-401A-B339-3F7A752E076B}">
      <dgm:prSet/>
      <dgm:spPr/>
      <dgm:t>
        <a:bodyPr/>
        <a:lstStyle/>
        <a:p>
          <a:endParaRPr lang="hu-HU"/>
        </a:p>
      </dgm:t>
    </dgm:pt>
    <dgm:pt modelId="{7DD82EF1-7F0F-4D6C-A085-C2C9280B842F}" type="pres">
      <dgm:prSet presAssocID="{24C2B499-EF17-454B-B1A7-E05E165DBF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ED46683-FFBD-46A7-BB37-88EA8317303F}" type="pres">
      <dgm:prSet presAssocID="{47AD612D-134E-4D64-8449-6B0B6CFD8A4A}" presName="parentText" presStyleLbl="node1" presStyleIdx="0" presStyleCnt="1" custScaleY="442269" custLinFactNeighborX="0" custLinFactNeighborY="-4606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8089035-6D83-408B-B4DA-D426D9B73F43}" type="presOf" srcId="{47AD612D-134E-4D64-8449-6B0B6CFD8A4A}" destId="{3ED46683-FFBD-46A7-BB37-88EA8317303F}" srcOrd="0" destOrd="0" presId="urn:microsoft.com/office/officeart/2005/8/layout/vList2"/>
    <dgm:cxn modelId="{5DE1AD4E-126B-401A-B339-3F7A752E076B}" srcId="{24C2B499-EF17-454B-B1A7-E05E165DBF66}" destId="{47AD612D-134E-4D64-8449-6B0B6CFD8A4A}" srcOrd="0" destOrd="0" parTransId="{B6E6306D-9447-4C71-8885-0895B938DA44}" sibTransId="{1EDA0B73-8B75-485D-B25C-411C6344DEFA}"/>
    <dgm:cxn modelId="{35F10C0A-544D-4244-8598-9D3571CE60E4}" type="presOf" srcId="{24C2B499-EF17-454B-B1A7-E05E165DBF66}" destId="{7DD82EF1-7F0F-4D6C-A085-C2C9280B842F}" srcOrd="0" destOrd="0" presId="urn:microsoft.com/office/officeart/2005/8/layout/vList2"/>
    <dgm:cxn modelId="{6B859346-67F3-4C2D-A999-0D95A655CDF3}" type="presParOf" srcId="{7DD82EF1-7F0F-4D6C-A085-C2C9280B842F}" destId="{3ED46683-FFBD-46A7-BB37-88EA831730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F6E0D5F-D7D1-4938-86F7-DB3BCD24C4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F8C6539-A9B1-49C2-9C18-44B824F7B1BE}">
      <dgm:prSet custT="1"/>
      <dgm:spPr/>
      <dgm:t>
        <a:bodyPr/>
        <a:lstStyle/>
        <a:p>
          <a:pPr rtl="0"/>
          <a:r>
            <a:rPr lang="hu-HU" sz="1800" dirty="0" smtClean="0"/>
            <a:t>A képzési idő rövidül a felnőttek tanulása során</a:t>
          </a:r>
          <a:endParaRPr lang="hu-HU" sz="1800" dirty="0"/>
        </a:p>
      </dgm:t>
    </dgm:pt>
    <dgm:pt modelId="{760C9C86-DE31-4F23-8282-5DA4A42947D7}" type="parTrans" cxnId="{EA55DAB9-8F83-4F8A-9444-04F677E365CA}">
      <dgm:prSet/>
      <dgm:spPr/>
      <dgm:t>
        <a:bodyPr/>
        <a:lstStyle/>
        <a:p>
          <a:endParaRPr lang="hu-HU"/>
        </a:p>
      </dgm:t>
    </dgm:pt>
    <dgm:pt modelId="{DD520586-F1DA-4661-8E4A-A0FB0085F59A}" type="sibTrans" cxnId="{EA55DAB9-8F83-4F8A-9444-04F677E365CA}">
      <dgm:prSet/>
      <dgm:spPr/>
      <dgm:t>
        <a:bodyPr/>
        <a:lstStyle/>
        <a:p>
          <a:endParaRPr lang="hu-HU"/>
        </a:p>
      </dgm:t>
    </dgm:pt>
    <dgm:pt modelId="{61482F13-1F0D-49CD-B6FB-C2D605E482D7}" type="pres">
      <dgm:prSet presAssocID="{7F6E0D5F-D7D1-4938-86F7-DB3BCD24C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886B3DD-8961-455F-A3E1-AAB23F7B0C5C}" type="pres">
      <dgm:prSet presAssocID="{4F8C6539-A9B1-49C2-9C18-44B824F7B1BE}" presName="parentText" presStyleLbl="node1" presStyleIdx="0" presStyleCnt="1" custScaleY="488243" custLinFactX="98405" custLinFactY="-500000" custLinFactNeighborX="100000" custLinFactNeighborY="-52458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6ADEA9C-48FF-43A4-B943-40C4FA2C3E7B}" type="presOf" srcId="{7F6E0D5F-D7D1-4938-86F7-DB3BCD24C451}" destId="{61482F13-1F0D-49CD-B6FB-C2D605E482D7}" srcOrd="0" destOrd="0" presId="urn:microsoft.com/office/officeart/2005/8/layout/vList2"/>
    <dgm:cxn modelId="{EA55DAB9-8F83-4F8A-9444-04F677E365CA}" srcId="{7F6E0D5F-D7D1-4938-86F7-DB3BCD24C451}" destId="{4F8C6539-A9B1-49C2-9C18-44B824F7B1BE}" srcOrd="0" destOrd="0" parTransId="{760C9C86-DE31-4F23-8282-5DA4A42947D7}" sibTransId="{DD520586-F1DA-4661-8E4A-A0FB0085F59A}"/>
    <dgm:cxn modelId="{EA5AE44F-25CF-476F-8D96-2F911D747C0E}" type="presOf" srcId="{4F8C6539-A9B1-49C2-9C18-44B824F7B1BE}" destId="{5886B3DD-8961-455F-A3E1-AAB23F7B0C5C}" srcOrd="0" destOrd="0" presId="urn:microsoft.com/office/officeart/2005/8/layout/vList2"/>
    <dgm:cxn modelId="{BBA55144-697B-4796-A365-DA56E5CB5238}" type="presParOf" srcId="{61482F13-1F0D-49CD-B6FB-C2D605E482D7}" destId="{5886B3DD-8961-455F-A3E1-AAB23F7B0C5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F6E0D5F-D7D1-4938-86F7-DB3BCD24C4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F8C6539-A9B1-49C2-9C18-44B824F7B1BE}">
      <dgm:prSet custT="1"/>
      <dgm:spPr/>
      <dgm:t>
        <a:bodyPr/>
        <a:lstStyle/>
        <a:p>
          <a:pPr rtl="0"/>
          <a:r>
            <a:rPr lang="hu-HU" sz="1800" dirty="0" smtClean="0"/>
            <a:t>A felnőttképzésben részt vevők és végzettséget szerzők száma növekszik.</a:t>
          </a:r>
          <a:endParaRPr lang="hu-HU" sz="1800" dirty="0"/>
        </a:p>
      </dgm:t>
    </dgm:pt>
    <dgm:pt modelId="{760C9C86-DE31-4F23-8282-5DA4A42947D7}" type="parTrans" cxnId="{EA55DAB9-8F83-4F8A-9444-04F677E365CA}">
      <dgm:prSet/>
      <dgm:spPr/>
      <dgm:t>
        <a:bodyPr/>
        <a:lstStyle/>
        <a:p>
          <a:endParaRPr lang="hu-HU"/>
        </a:p>
      </dgm:t>
    </dgm:pt>
    <dgm:pt modelId="{DD520586-F1DA-4661-8E4A-A0FB0085F59A}" type="sibTrans" cxnId="{EA55DAB9-8F83-4F8A-9444-04F677E365CA}">
      <dgm:prSet/>
      <dgm:spPr/>
      <dgm:t>
        <a:bodyPr/>
        <a:lstStyle/>
        <a:p>
          <a:endParaRPr lang="hu-HU"/>
        </a:p>
      </dgm:t>
    </dgm:pt>
    <dgm:pt modelId="{61482F13-1F0D-49CD-B6FB-C2D605E482D7}" type="pres">
      <dgm:prSet presAssocID="{7F6E0D5F-D7D1-4938-86F7-DB3BCD24C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886B3DD-8961-455F-A3E1-AAB23F7B0C5C}" type="pres">
      <dgm:prSet presAssocID="{4F8C6539-A9B1-49C2-9C18-44B824F7B1BE}" presName="parentText" presStyleLbl="node1" presStyleIdx="0" presStyleCnt="1" custScaleY="488243" custLinFactNeighborX="0" custLinFactNeighborY="496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295BBE5-0603-4532-83D0-9B5D494E9494}" type="presOf" srcId="{4F8C6539-A9B1-49C2-9C18-44B824F7B1BE}" destId="{5886B3DD-8961-455F-A3E1-AAB23F7B0C5C}" srcOrd="0" destOrd="0" presId="urn:microsoft.com/office/officeart/2005/8/layout/vList2"/>
    <dgm:cxn modelId="{61A2F312-2BED-44A3-AD63-CD771D74980B}" type="presOf" srcId="{7F6E0D5F-D7D1-4938-86F7-DB3BCD24C451}" destId="{61482F13-1F0D-49CD-B6FB-C2D605E482D7}" srcOrd="0" destOrd="0" presId="urn:microsoft.com/office/officeart/2005/8/layout/vList2"/>
    <dgm:cxn modelId="{EA55DAB9-8F83-4F8A-9444-04F677E365CA}" srcId="{7F6E0D5F-D7D1-4938-86F7-DB3BCD24C451}" destId="{4F8C6539-A9B1-49C2-9C18-44B824F7B1BE}" srcOrd="0" destOrd="0" parTransId="{760C9C86-DE31-4F23-8282-5DA4A42947D7}" sibTransId="{DD520586-F1DA-4661-8E4A-A0FB0085F59A}"/>
    <dgm:cxn modelId="{B7F859DA-1F8A-4901-B24E-EBF505733DD0}" type="presParOf" srcId="{61482F13-1F0D-49CD-B6FB-C2D605E482D7}" destId="{5886B3DD-8961-455F-A3E1-AAB23F7B0C5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F6E0D5F-D7D1-4938-86F7-DB3BCD24C4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1482F13-1F0D-49CD-B6FB-C2D605E482D7}" type="pres">
      <dgm:prSet presAssocID="{7F6E0D5F-D7D1-4938-86F7-DB3BCD24C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</dgm:ptLst>
  <dgm:cxnLst>
    <dgm:cxn modelId="{35E615BF-6E93-4E53-BBAA-4DCED82A8BB8}" type="presOf" srcId="{7F6E0D5F-D7D1-4938-86F7-DB3BCD24C451}" destId="{61482F13-1F0D-49CD-B6FB-C2D605E482D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6E0D5F-D7D1-4938-86F7-DB3BCD24C4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hu-HU"/>
        </a:p>
      </dgm:t>
    </dgm:pt>
    <dgm:pt modelId="{4F8C6539-A9B1-49C2-9C18-44B824F7B1BE}">
      <dgm:prSet custT="1"/>
      <dgm:spPr/>
      <dgm:t>
        <a:bodyPr/>
        <a:lstStyle/>
        <a:p>
          <a:pPr rtl="0"/>
          <a:r>
            <a:rPr lang="hu-HU" sz="1800" b="1" dirty="0" smtClean="0"/>
            <a:t>Átlátható, letisztult képesítési rendszer, ami kedvezően hat a munkaerő-piaci helyzetre</a:t>
          </a:r>
          <a:endParaRPr lang="hu-HU" sz="1800" b="1" dirty="0"/>
        </a:p>
      </dgm:t>
    </dgm:pt>
    <dgm:pt modelId="{760C9C86-DE31-4F23-8282-5DA4A42947D7}" type="parTrans" cxnId="{EA55DAB9-8F83-4F8A-9444-04F677E365CA}">
      <dgm:prSet/>
      <dgm:spPr/>
      <dgm:t>
        <a:bodyPr/>
        <a:lstStyle/>
        <a:p>
          <a:endParaRPr lang="hu-HU"/>
        </a:p>
      </dgm:t>
    </dgm:pt>
    <dgm:pt modelId="{DD520586-F1DA-4661-8E4A-A0FB0085F59A}" type="sibTrans" cxnId="{EA55DAB9-8F83-4F8A-9444-04F677E365CA}">
      <dgm:prSet/>
      <dgm:spPr/>
      <dgm:t>
        <a:bodyPr/>
        <a:lstStyle/>
        <a:p>
          <a:endParaRPr lang="hu-HU"/>
        </a:p>
      </dgm:t>
    </dgm:pt>
    <dgm:pt modelId="{61482F13-1F0D-49CD-B6FB-C2D605E482D7}" type="pres">
      <dgm:prSet presAssocID="{7F6E0D5F-D7D1-4938-86F7-DB3BCD24C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886B3DD-8961-455F-A3E1-AAB23F7B0C5C}" type="pres">
      <dgm:prSet presAssocID="{4F8C6539-A9B1-49C2-9C18-44B824F7B1BE}" presName="parentText" presStyleLbl="node1" presStyleIdx="0" presStyleCnt="1" custLinFactNeighborY="3228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04E9A55-0062-4FB4-B345-5241EE0D265E}" type="presOf" srcId="{4F8C6539-A9B1-49C2-9C18-44B824F7B1BE}" destId="{5886B3DD-8961-455F-A3E1-AAB23F7B0C5C}" srcOrd="0" destOrd="0" presId="urn:microsoft.com/office/officeart/2005/8/layout/vList2"/>
    <dgm:cxn modelId="{C52559FC-F0BE-45CE-B7BB-9980398B50D8}" type="presOf" srcId="{7F6E0D5F-D7D1-4938-86F7-DB3BCD24C451}" destId="{61482F13-1F0D-49CD-B6FB-C2D605E482D7}" srcOrd="0" destOrd="0" presId="urn:microsoft.com/office/officeart/2005/8/layout/vList2"/>
    <dgm:cxn modelId="{EA55DAB9-8F83-4F8A-9444-04F677E365CA}" srcId="{7F6E0D5F-D7D1-4938-86F7-DB3BCD24C451}" destId="{4F8C6539-A9B1-49C2-9C18-44B824F7B1BE}" srcOrd="0" destOrd="0" parTransId="{760C9C86-DE31-4F23-8282-5DA4A42947D7}" sibTransId="{DD520586-F1DA-4661-8E4A-A0FB0085F59A}"/>
    <dgm:cxn modelId="{A6F8DD37-69EA-4A19-A047-835BF770B433}" type="presParOf" srcId="{61482F13-1F0D-49CD-B6FB-C2D605E482D7}" destId="{5886B3DD-8961-455F-A3E1-AAB23F7B0C5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45D838C-0E72-455A-B695-4241CA8D0E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80C5D9F-EABE-4144-91C6-2CD7815E4579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hu-HU" sz="1800" b="1" dirty="0" smtClean="0">
              <a:latin typeface="+mj-lt"/>
            </a:rPr>
            <a:t>Hatás / </a:t>
          </a:r>
          <a:endParaRPr lang="hu-HU" sz="1800" dirty="0">
            <a:latin typeface="+mj-lt"/>
          </a:endParaRPr>
        </a:p>
      </dgm:t>
    </dgm:pt>
    <dgm:pt modelId="{8688A92F-ECED-4CAE-9531-F78FDAA62E30}" type="parTrans" cxnId="{6B3DA35B-2662-44D0-A770-69938F3F3EE3}">
      <dgm:prSet/>
      <dgm:spPr/>
      <dgm:t>
        <a:bodyPr/>
        <a:lstStyle/>
        <a:p>
          <a:endParaRPr lang="hu-HU"/>
        </a:p>
      </dgm:t>
    </dgm:pt>
    <dgm:pt modelId="{E97C491E-9403-492D-8E4C-2EF5890C6306}" type="sibTrans" cxnId="{6B3DA35B-2662-44D0-A770-69938F3F3EE3}">
      <dgm:prSet/>
      <dgm:spPr/>
      <dgm:t>
        <a:bodyPr/>
        <a:lstStyle/>
        <a:p>
          <a:endParaRPr lang="hu-HU"/>
        </a:p>
      </dgm:t>
    </dgm:pt>
    <dgm:pt modelId="{F1A24E7C-9431-4221-A411-FFDD56959E58}" type="pres">
      <dgm:prSet presAssocID="{B45D838C-0E72-455A-B695-4241CA8D0E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53865F9-F017-48BC-9BCA-B94D2B7A0B67}" type="pres">
      <dgm:prSet presAssocID="{B80C5D9F-EABE-4144-91C6-2CD7815E457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B564BA7-5568-41E1-BF90-64DC062723EA}" type="presOf" srcId="{B80C5D9F-EABE-4144-91C6-2CD7815E4579}" destId="{D53865F9-F017-48BC-9BCA-B94D2B7A0B67}" srcOrd="0" destOrd="0" presId="urn:microsoft.com/office/officeart/2005/8/layout/vList2"/>
    <dgm:cxn modelId="{6B3DA35B-2662-44D0-A770-69938F3F3EE3}" srcId="{B45D838C-0E72-455A-B695-4241CA8D0E38}" destId="{B80C5D9F-EABE-4144-91C6-2CD7815E4579}" srcOrd="0" destOrd="0" parTransId="{8688A92F-ECED-4CAE-9531-F78FDAA62E30}" sibTransId="{E97C491E-9403-492D-8E4C-2EF5890C6306}"/>
    <dgm:cxn modelId="{443D00FA-62D7-4D81-B068-EF87392F37D3}" type="presOf" srcId="{B45D838C-0E72-455A-B695-4241CA8D0E38}" destId="{F1A24E7C-9431-4221-A411-FFDD56959E58}" srcOrd="0" destOrd="0" presId="urn:microsoft.com/office/officeart/2005/8/layout/vList2"/>
    <dgm:cxn modelId="{522513D6-DA0B-4521-8C8A-D03278D80A33}" type="presParOf" srcId="{F1A24E7C-9431-4221-A411-FFDD56959E58}" destId="{D53865F9-F017-48BC-9BCA-B94D2B7A0B67}" srcOrd="0" destOrd="0" presId="urn:microsoft.com/office/officeart/2005/8/layout/vList2"/>
  </dgm:cxnLst>
  <dgm:bg>
    <a:solidFill>
      <a:srgbClr val="00206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F6E0D5F-D7D1-4938-86F7-DB3BCD24C4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F8C6539-A9B1-49C2-9C18-44B824F7B1BE}">
      <dgm:prSet custT="1"/>
      <dgm:spPr/>
      <dgm:t>
        <a:bodyPr/>
        <a:lstStyle/>
        <a:p>
          <a:pPr rtl="0"/>
          <a:r>
            <a:rPr lang="hu-HU" sz="1800" dirty="0" smtClean="0"/>
            <a:t>A szakképző iskolai oktatói életpálya presztízsének javulása</a:t>
          </a:r>
          <a:endParaRPr lang="hu-HU" sz="1800" dirty="0"/>
        </a:p>
      </dgm:t>
    </dgm:pt>
    <dgm:pt modelId="{760C9C86-DE31-4F23-8282-5DA4A42947D7}" type="parTrans" cxnId="{EA55DAB9-8F83-4F8A-9444-04F677E365CA}">
      <dgm:prSet/>
      <dgm:spPr/>
      <dgm:t>
        <a:bodyPr/>
        <a:lstStyle/>
        <a:p>
          <a:endParaRPr lang="hu-HU"/>
        </a:p>
      </dgm:t>
    </dgm:pt>
    <dgm:pt modelId="{DD520586-F1DA-4661-8E4A-A0FB0085F59A}" type="sibTrans" cxnId="{EA55DAB9-8F83-4F8A-9444-04F677E365CA}">
      <dgm:prSet/>
      <dgm:spPr/>
      <dgm:t>
        <a:bodyPr/>
        <a:lstStyle/>
        <a:p>
          <a:endParaRPr lang="hu-HU"/>
        </a:p>
      </dgm:t>
    </dgm:pt>
    <dgm:pt modelId="{61482F13-1F0D-49CD-B6FB-C2D605E482D7}" type="pres">
      <dgm:prSet presAssocID="{7F6E0D5F-D7D1-4938-86F7-DB3BCD24C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886B3DD-8961-455F-A3E1-AAB23F7B0C5C}" type="pres">
      <dgm:prSet presAssocID="{4F8C6539-A9B1-49C2-9C18-44B824F7B1BE}" presName="parentText" presStyleLbl="node1" presStyleIdx="0" presStyleCnt="1" custScaleY="488243" custLinFactNeighborX="0" custLinFactNeighborY="496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B0584E0-DF5D-45E1-B6E8-4ED2ADAFA843}" type="presOf" srcId="{4F8C6539-A9B1-49C2-9C18-44B824F7B1BE}" destId="{5886B3DD-8961-455F-A3E1-AAB23F7B0C5C}" srcOrd="0" destOrd="0" presId="urn:microsoft.com/office/officeart/2005/8/layout/vList2"/>
    <dgm:cxn modelId="{CFB8AEFA-7E27-431D-B64E-E284EE6A3A03}" type="presOf" srcId="{7F6E0D5F-D7D1-4938-86F7-DB3BCD24C451}" destId="{61482F13-1F0D-49CD-B6FB-C2D605E482D7}" srcOrd="0" destOrd="0" presId="urn:microsoft.com/office/officeart/2005/8/layout/vList2"/>
    <dgm:cxn modelId="{EA55DAB9-8F83-4F8A-9444-04F677E365CA}" srcId="{7F6E0D5F-D7D1-4938-86F7-DB3BCD24C451}" destId="{4F8C6539-A9B1-49C2-9C18-44B824F7B1BE}" srcOrd="0" destOrd="0" parTransId="{760C9C86-DE31-4F23-8282-5DA4A42947D7}" sibTransId="{DD520586-F1DA-4661-8E4A-A0FB0085F59A}"/>
    <dgm:cxn modelId="{E49BF59F-C92A-42C8-A79B-53FEFCBB205E}" type="presParOf" srcId="{61482F13-1F0D-49CD-B6FB-C2D605E482D7}" destId="{5886B3DD-8961-455F-A3E1-AAB23F7B0C5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A4194EF-87FE-424C-B640-A051A3B437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938CE250-7B62-4FC1-822C-0786319FD9E7}">
      <dgm:prSet custT="1"/>
      <dgm:spPr/>
      <dgm:t>
        <a:bodyPr/>
        <a:lstStyle/>
        <a:p>
          <a:pPr rtl="0"/>
          <a:r>
            <a:rPr lang="hu-HU" sz="1800" dirty="0" smtClean="0"/>
            <a:t>Naprakész információ a képzési rendszer működéséről</a:t>
          </a:r>
          <a:endParaRPr lang="hu-HU" sz="1800" dirty="0"/>
        </a:p>
      </dgm:t>
    </dgm:pt>
    <dgm:pt modelId="{C139464C-76A3-46E2-B38C-E220E65D4B5D}" type="parTrans" cxnId="{1452E9A0-DDFB-4544-A164-5B71199477FC}">
      <dgm:prSet/>
      <dgm:spPr/>
      <dgm:t>
        <a:bodyPr/>
        <a:lstStyle/>
        <a:p>
          <a:endParaRPr lang="hu-HU"/>
        </a:p>
      </dgm:t>
    </dgm:pt>
    <dgm:pt modelId="{4EC0E3E3-3925-421F-983B-ADC9ABFF59DE}" type="sibTrans" cxnId="{1452E9A0-DDFB-4544-A164-5B71199477FC}">
      <dgm:prSet/>
      <dgm:spPr/>
      <dgm:t>
        <a:bodyPr/>
        <a:lstStyle/>
        <a:p>
          <a:endParaRPr lang="hu-HU"/>
        </a:p>
      </dgm:t>
    </dgm:pt>
    <dgm:pt modelId="{BB29450B-7860-40FE-9928-FEAF617878B1}" type="pres">
      <dgm:prSet presAssocID="{EA4194EF-87FE-424C-B640-A051A3B437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425787F-CB59-4E3E-91D5-0F8742A67581}" type="pres">
      <dgm:prSet presAssocID="{938CE250-7B62-4FC1-822C-0786319FD9E7}" presName="parentText" presStyleLbl="node1" presStyleIdx="0" presStyleCnt="1" custLinFactNeighborY="138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452E9A0-DDFB-4544-A164-5B71199477FC}" srcId="{EA4194EF-87FE-424C-B640-A051A3B437ED}" destId="{938CE250-7B62-4FC1-822C-0786319FD9E7}" srcOrd="0" destOrd="0" parTransId="{C139464C-76A3-46E2-B38C-E220E65D4B5D}" sibTransId="{4EC0E3E3-3925-421F-983B-ADC9ABFF59DE}"/>
    <dgm:cxn modelId="{AFF2063E-A3CF-41B8-B32C-EAE0951A13AB}" type="presOf" srcId="{938CE250-7B62-4FC1-822C-0786319FD9E7}" destId="{3425787F-CB59-4E3E-91D5-0F8742A67581}" srcOrd="0" destOrd="0" presId="urn:microsoft.com/office/officeart/2005/8/layout/vList2"/>
    <dgm:cxn modelId="{72921719-B7D8-424F-A4F1-DED8A635E027}" type="presOf" srcId="{EA4194EF-87FE-424C-B640-A051A3B437ED}" destId="{BB29450B-7860-40FE-9928-FEAF617878B1}" srcOrd="0" destOrd="0" presId="urn:microsoft.com/office/officeart/2005/8/layout/vList2"/>
    <dgm:cxn modelId="{94612465-4322-4421-85C2-9E35979B7514}" type="presParOf" srcId="{BB29450B-7860-40FE-9928-FEAF617878B1}" destId="{3425787F-CB59-4E3E-91D5-0F8742A675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C2B499-EF17-454B-B1A7-E05E165DBF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7AD612D-134E-4D64-8449-6B0B6CFD8A4A}">
      <dgm:prSet/>
      <dgm:spPr/>
      <dgm:t>
        <a:bodyPr/>
        <a:lstStyle/>
        <a:p>
          <a:pPr rtl="0"/>
          <a:r>
            <a:rPr lang="hu-HU" b="1" dirty="0" smtClean="0"/>
            <a:t>Kialakul a kizárólag  iskolarendszerben indítható (alap)szakmai képzések köre </a:t>
          </a:r>
          <a:endParaRPr lang="hu-HU" b="1" dirty="0"/>
        </a:p>
      </dgm:t>
    </dgm:pt>
    <dgm:pt modelId="{B6E6306D-9447-4C71-8885-0895B938DA44}" type="parTrans" cxnId="{5DE1AD4E-126B-401A-B339-3F7A752E076B}">
      <dgm:prSet/>
      <dgm:spPr/>
      <dgm:t>
        <a:bodyPr/>
        <a:lstStyle/>
        <a:p>
          <a:endParaRPr lang="hu-HU"/>
        </a:p>
      </dgm:t>
    </dgm:pt>
    <dgm:pt modelId="{1EDA0B73-8B75-485D-B25C-411C6344DEFA}" type="sibTrans" cxnId="{5DE1AD4E-126B-401A-B339-3F7A752E076B}">
      <dgm:prSet/>
      <dgm:spPr/>
      <dgm:t>
        <a:bodyPr/>
        <a:lstStyle/>
        <a:p>
          <a:endParaRPr lang="hu-HU"/>
        </a:p>
      </dgm:t>
    </dgm:pt>
    <dgm:pt modelId="{7DD82EF1-7F0F-4D6C-A085-C2C9280B842F}" type="pres">
      <dgm:prSet presAssocID="{24C2B499-EF17-454B-B1A7-E05E165DBF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ED46683-FFBD-46A7-BB37-88EA8317303F}" type="pres">
      <dgm:prSet presAssocID="{47AD612D-134E-4D64-8449-6B0B6CFD8A4A}" presName="parentText" presStyleLbl="node1" presStyleIdx="0" presStyleCnt="1" custScaleY="104355" custLinFactNeighborY="-1858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DE1AD4E-126B-401A-B339-3F7A752E076B}" srcId="{24C2B499-EF17-454B-B1A7-E05E165DBF66}" destId="{47AD612D-134E-4D64-8449-6B0B6CFD8A4A}" srcOrd="0" destOrd="0" parTransId="{B6E6306D-9447-4C71-8885-0895B938DA44}" sibTransId="{1EDA0B73-8B75-485D-B25C-411C6344DEFA}"/>
    <dgm:cxn modelId="{DDFD8664-D34D-41AA-8414-F4E6703E16D2}" type="presOf" srcId="{24C2B499-EF17-454B-B1A7-E05E165DBF66}" destId="{7DD82EF1-7F0F-4D6C-A085-C2C9280B842F}" srcOrd="0" destOrd="0" presId="urn:microsoft.com/office/officeart/2005/8/layout/vList2"/>
    <dgm:cxn modelId="{E8099F79-EA88-4172-8BF4-DF43438A9CAD}" type="presOf" srcId="{47AD612D-134E-4D64-8449-6B0B6CFD8A4A}" destId="{3ED46683-FFBD-46A7-BB37-88EA8317303F}" srcOrd="0" destOrd="0" presId="urn:microsoft.com/office/officeart/2005/8/layout/vList2"/>
    <dgm:cxn modelId="{21B10502-39F7-455C-813B-D47CA233287E}" type="presParOf" srcId="{7DD82EF1-7F0F-4D6C-A085-C2C9280B842F}" destId="{3ED46683-FFBD-46A7-BB37-88EA831730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D8230B-A95D-456F-A17C-DF669F8F56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hu-HU"/>
        </a:p>
      </dgm:t>
    </dgm:pt>
    <dgm:pt modelId="{7E6875A6-D13A-4BA5-982F-FBCB0C9E097F}">
      <dgm:prSet/>
      <dgm:spPr/>
      <dgm:t>
        <a:bodyPr/>
        <a:lstStyle/>
        <a:p>
          <a:pPr rtl="0"/>
          <a:r>
            <a:rPr lang="hu-HU" b="1" dirty="0" smtClean="0"/>
            <a:t>Mindenkinek fejlődnek a digitális kompetenciái , aki szakmai képzettséget szerez  </a:t>
          </a:r>
          <a:endParaRPr lang="hu-HU" b="1" dirty="0"/>
        </a:p>
      </dgm:t>
    </dgm:pt>
    <dgm:pt modelId="{9CF3DFFC-E7E6-4A80-9EF2-AE0A1074ACF0}" type="parTrans" cxnId="{D0DA6138-5892-40E3-AF38-FB7B33A8FA91}">
      <dgm:prSet/>
      <dgm:spPr/>
      <dgm:t>
        <a:bodyPr/>
        <a:lstStyle/>
        <a:p>
          <a:endParaRPr lang="hu-HU"/>
        </a:p>
      </dgm:t>
    </dgm:pt>
    <dgm:pt modelId="{E8F1E9B7-3A6E-4C05-9F76-09FA526ADCC7}" type="sibTrans" cxnId="{D0DA6138-5892-40E3-AF38-FB7B33A8FA91}">
      <dgm:prSet/>
      <dgm:spPr/>
      <dgm:t>
        <a:bodyPr/>
        <a:lstStyle/>
        <a:p>
          <a:endParaRPr lang="hu-HU"/>
        </a:p>
      </dgm:t>
    </dgm:pt>
    <dgm:pt modelId="{4B933A84-B6B9-4839-BEE7-808D0047A0D1}" type="pres">
      <dgm:prSet presAssocID="{A4D8230B-A95D-456F-A17C-DF669F8F56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3D343E9-2EA1-4D5E-B355-CB6AEB4D641C}" type="pres">
      <dgm:prSet presAssocID="{7E6875A6-D13A-4BA5-982F-FBCB0C9E097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4EB385D-844A-4527-BE1B-5191D3138673}" type="presOf" srcId="{7E6875A6-D13A-4BA5-982F-FBCB0C9E097F}" destId="{63D343E9-2EA1-4D5E-B355-CB6AEB4D641C}" srcOrd="0" destOrd="0" presId="urn:microsoft.com/office/officeart/2005/8/layout/vList2"/>
    <dgm:cxn modelId="{D0DA6138-5892-40E3-AF38-FB7B33A8FA91}" srcId="{A4D8230B-A95D-456F-A17C-DF669F8F56C4}" destId="{7E6875A6-D13A-4BA5-982F-FBCB0C9E097F}" srcOrd="0" destOrd="0" parTransId="{9CF3DFFC-E7E6-4A80-9EF2-AE0A1074ACF0}" sibTransId="{E8F1E9B7-3A6E-4C05-9F76-09FA526ADCC7}"/>
    <dgm:cxn modelId="{692BE5E5-9EFF-460D-9E1E-F7D1DE01D142}" type="presOf" srcId="{A4D8230B-A95D-456F-A17C-DF669F8F56C4}" destId="{4B933A84-B6B9-4839-BEE7-808D0047A0D1}" srcOrd="0" destOrd="0" presId="urn:microsoft.com/office/officeart/2005/8/layout/vList2"/>
    <dgm:cxn modelId="{95B6CECF-D558-4F2A-AF1D-97D074282835}" type="presParOf" srcId="{4B933A84-B6B9-4839-BEE7-808D0047A0D1}" destId="{63D343E9-2EA1-4D5E-B355-CB6AEB4D641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5D838C-0E72-455A-B695-4241CA8D0E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80C5D9F-EABE-4144-91C6-2CD7815E4579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hu-HU" sz="1800" b="1" dirty="0" smtClean="0">
              <a:latin typeface="+mj-lt"/>
            </a:rPr>
            <a:t>Hatás /</a:t>
          </a:r>
          <a:endParaRPr lang="hu-HU" sz="1800" dirty="0">
            <a:latin typeface="+mj-lt"/>
          </a:endParaRPr>
        </a:p>
      </dgm:t>
    </dgm:pt>
    <dgm:pt modelId="{8688A92F-ECED-4CAE-9531-F78FDAA62E30}" type="parTrans" cxnId="{6B3DA35B-2662-44D0-A770-69938F3F3EE3}">
      <dgm:prSet/>
      <dgm:spPr/>
      <dgm:t>
        <a:bodyPr/>
        <a:lstStyle/>
        <a:p>
          <a:endParaRPr lang="hu-HU"/>
        </a:p>
      </dgm:t>
    </dgm:pt>
    <dgm:pt modelId="{E97C491E-9403-492D-8E4C-2EF5890C6306}" type="sibTrans" cxnId="{6B3DA35B-2662-44D0-A770-69938F3F3EE3}">
      <dgm:prSet/>
      <dgm:spPr/>
      <dgm:t>
        <a:bodyPr/>
        <a:lstStyle/>
        <a:p>
          <a:endParaRPr lang="hu-HU"/>
        </a:p>
      </dgm:t>
    </dgm:pt>
    <dgm:pt modelId="{F1A24E7C-9431-4221-A411-FFDD56959E58}" type="pres">
      <dgm:prSet presAssocID="{B45D838C-0E72-455A-B695-4241CA8D0E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53865F9-F017-48BC-9BCA-B94D2B7A0B67}" type="pres">
      <dgm:prSet presAssocID="{B80C5D9F-EABE-4144-91C6-2CD7815E457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B14EFEF-7094-443B-8456-EBE0308F17A0}" type="presOf" srcId="{B45D838C-0E72-455A-B695-4241CA8D0E38}" destId="{F1A24E7C-9431-4221-A411-FFDD56959E58}" srcOrd="0" destOrd="0" presId="urn:microsoft.com/office/officeart/2005/8/layout/vList2"/>
    <dgm:cxn modelId="{E88D0887-4E6F-44E4-A1BE-A5062C1E359D}" type="presOf" srcId="{B80C5D9F-EABE-4144-91C6-2CD7815E4579}" destId="{D53865F9-F017-48BC-9BCA-B94D2B7A0B67}" srcOrd="0" destOrd="0" presId="urn:microsoft.com/office/officeart/2005/8/layout/vList2"/>
    <dgm:cxn modelId="{6B3DA35B-2662-44D0-A770-69938F3F3EE3}" srcId="{B45D838C-0E72-455A-B695-4241CA8D0E38}" destId="{B80C5D9F-EABE-4144-91C6-2CD7815E4579}" srcOrd="0" destOrd="0" parTransId="{8688A92F-ECED-4CAE-9531-F78FDAA62E30}" sibTransId="{E97C491E-9403-492D-8E4C-2EF5890C6306}"/>
    <dgm:cxn modelId="{EFBE181B-D4C7-42BB-BE1F-084DCF9CCAF0}" type="presParOf" srcId="{F1A24E7C-9431-4221-A411-FFDD56959E58}" destId="{D53865F9-F017-48BC-9BCA-B94D2B7A0B67}" srcOrd="0" destOrd="0" presId="urn:microsoft.com/office/officeart/2005/8/layout/vList2"/>
  </dgm:cxnLst>
  <dgm:bg>
    <a:solidFill>
      <a:srgbClr val="00206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6E0D5F-D7D1-4938-86F7-DB3BCD24C4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F8C6539-A9B1-49C2-9C18-44B824F7B1BE}">
      <dgm:prSet custT="1"/>
      <dgm:spPr/>
      <dgm:t>
        <a:bodyPr/>
        <a:lstStyle/>
        <a:p>
          <a:pPr rtl="0"/>
          <a:r>
            <a:rPr lang="hu-HU" sz="1800" dirty="0" smtClean="0"/>
            <a:t>Nő a duális képzésben résztvevő diákok száma /aránya</a:t>
          </a:r>
          <a:endParaRPr lang="hu-HU" sz="1800" dirty="0"/>
        </a:p>
      </dgm:t>
    </dgm:pt>
    <dgm:pt modelId="{760C9C86-DE31-4F23-8282-5DA4A42947D7}" type="parTrans" cxnId="{EA55DAB9-8F83-4F8A-9444-04F677E365CA}">
      <dgm:prSet/>
      <dgm:spPr/>
      <dgm:t>
        <a:bodyPr/>
        <a:lstStyle/>
        <a:p>
          <a:endParaRPr lang="hu-HU"/>
        </a:p>
      </dgm:t>
    </dgm:pt>
    <dgm:pt modelId="{DD520586-F1DA-4661-8E4A-A0FB0085F59A}" type="sibTrans" cxnId="{EA55DAB9-8F83-4F8A-9444-04F677E365CA}">
      <dgm:prSet/>
      <dgm:spPr/>
      <dgm:t>
        <a:bodyPr/>
        <a:lstStyle/>
        <a:p>
          <a:endParaRPr lang="hu-HU"/>
        </a:p>
      </dgm:t>
    </dgm:pt>
    <dgm:pt modelId="{61482F13-1F0D-49CD-B6FB-C2D605E482D7}" type="pres">
      <dgm:prSet presAssocID="{7F6E0D5F-D7D1-4938-86F7-DB3BCD24C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886B3DD-8961-455F-A3E1-AAB23F7B0C5C}" type="pres">
      <dgm:prSet presAssocID="{4F8C6539-A9B1-49C2-9C18-44B824F7B1BE}" presName="parentText" presStyleLbl="node1" presStyleIdx="0" presStyleCnt="1" custLinFactNeighborY="3228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E24B8FB-E2A6-4545-ACA0-DBA8D36F057E}" type="presOf" srcId="{7F6E0D5F-D7D1-4938-86F7-DB3BCD24C451}" destId="{61482F13-1F0D-49CD-B6FB-C2D605E482D7}" srcOrd="0" destOrd="0" presId="urn:microsoft.com/office/officeart/2005/8/layout/vList2"/>
    <dgm:cxn modelId="{FD519155-6B90-4E91-B461-B5A2DDAE5099}" type="presOf" srcId="{4F8C6539-A9B1-49C2-9C18-44B824F7B1BE}" destId="{5886B3DD-8961-455F-A3E1-AAB23F7B0C5C}" srcOrd="0" destOrd="0" presId="urn:microsoft.com/office/officeart/2005/8/layout/vList2"/>
    <dgm:cxn modelId="{EA55DAB9-8F83-4F8A-9444-04F677E365CA}" srcId="{7F6E0D5F-D7D1-4938-86F7-DB3BCD24C451}" destId="{4F8C6539-A9B1-49C2-9C18-44B824F7B1BE}" srcOrd="0" destOrd="0" parTransId="{760C9C86-DE31-4F23-8282-5DA4A42947D7}" sibTransId="{DD520586-F1DA-4661-8E4A-A0FB0085F59A}"/>
    <dgm:cxn modelId="{68F74E77-6E46-4029-9ECA-4B9BA2A8C3C5}" type="presParOf" srcId="{61482F13-1F0D-49CD-B6FB-C2D605E482D7}" destId="{5886B3DD-8961-455F-A3E1-AAB23F7B0C5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4194EF-87FE-424C-B640-A051A3B437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938CE250-7B62-4FC1-822C-0786319FD9E7}">
      <dgm:prSet custT="1"/>
      <dgm:spPr/>
      <dgm:t>
        <a:bodyPr/>
        <a:lstStyle/>
        <a:p>
          <a:pPr rtl="0"/>
          <a:r>
            <a:rPr lang="hu-HU" sz="1800" dirty="0" smtClean="0"/>
            <a:t>Nő a nagyvállalati oktatási kapacitás és az ott gyakorlatot szerző diákok száma</a:t>
          </a:r>
          <a:endParaRPr lang="hu-HU" sz="1800" dirty="0"/>
        </a:p>
      </dgm:t>
    </dgm:pt>
    <dgm:pt modelId="{C139464C-76A3-46E2-B38C-E220E65D4B5D}" type="parTrans" cxnId="{1452E9A0-DDFB-4544-A164-5B71199477FC}">
      <dgm:prSet/>
      <dgm:spPr/>
      <dgm:t>
        <a:bodyPr/>
        <a:lstStyle/>
        <a:p>
          <a:endParaRPr lang="hu-HU"/>
        </a:p>
      </dgm:t>
    </dgm:pt>
    <dgm:pt modelId="{4EC0E3E3-3925-421F-983B-ADC9ABFF59DE}" type="sibTrans" cxnId="{1452E9A0-DDFB-4544-A164-5B71199477FC}">
      <dgm:prSet/>
      <dgm:spPr/>
      <dgm:t>
        <a:bodyPr/>
        <a:lstStyle/>
        <a:p>
          <a:endParaRPr lang="hu-HU"/>
        </a:p>
      </dgm:t>
    </dgm:pt>
    <dgm:pt modelId="{BB29450B-7860-40FE-9928-FEAF617878B1}" type="pres">
      <dgm:prSet presAssocID="{EA4194EF-87FE-424C-B640-A051A3B437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425787F-CB59-4E3E-91D5-0F8742A67581}" type="pres">
      <dgm:prSet presAssocID="{938CE250-7B62-4FC1-822C-0786319FD9E7}" presName="parentText" presStyleLbl="node1" presStyleIdx="0" presStyleCnt="1" custLinFactNeighborY="-659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99075C1-769F-4F51-8E53-5BD530C40B23}" type="presOf" srcId="{938CE250-7B62-4FC1-822C-0786319FD9E7}" destId="{3425787F-CB59-4E3E-91D5-0F8742A67581}" srcOrd="0" destOrd="0" presId="urn:microsoft.com/office/officeart/2005/8/layout/vList2"/>
    <dgm:cxn modelId="{1452E9A0-DDFB-4544-A164-5B71199477FC}" srcId="{EA4194EF-87FE-424C-B640-A051A3B437ED}" destId="{938CE250-7B62-4FC1-822C-0786319FD9E7}" srcOrd="0" destOrd="0" parTransId="{C139464C-76A3-46E2-B38C-E220E65D4B5D}" sibTransId="{4EC0E3E3-3925-421F-983B-ADC9ABFF59DE}"/>
    <dgm:cxn modelId="{5086C91B-2C88-43D9-9060-1E14249DE964}" type="presOf" srcId="{EA4194EF-87FE-424C-B640-A051A3B437ED}" destId="{BB29450B-7860-40FE-9928-FEAF617878B1}" srcOrd="0" destOrd="0" presId="urn:microsoft.com/office/officeart/2005/8/layout/vList2"/>
    <dgm:cxn modelId="{1E970366-D7C0-4A78-B8C8-B8C334A9C014}" type="presParOf" srcId="{BB29450B-7860-40FE-9928-FEAF617878B1}" destId="{3425787F-CB59-4E3E-91D5-0F8742A675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C2B499-EF17-454B-B1A7-E05E165DBF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7AD612D-134E-4D64-8449-6B0B6CFD8A4A}">
      <dgm:prSet custT="1"/>
      <dgm:spPr/>
      <dgm:t>
        <a:bodyPr/>
        <a:lstStyle/>
        <a:p>
          <a:r>
            <a:rPr lang="hu-HU" sz="1800" dirty="0" smtClean="0"/>
            <a:t>Nő a duális képzésben szerepet vállaló KKV-k száma</a:t>
          </a:r>
          <a:endParaRPr lang="hu-HU" sz="1800" dirty="0"/>
        </a:p>
      </dgm:t>
    </dgm:pt>
    <dgm:pt modelId="{B6E6306D-9447-4C71-8885-0895B938DA44}" type="parTrans" cxnId="{5DE1AD4E-126B-401A-B339-3F7A752E076B}">
      <dgm:prSet/>
      <dgm:spPr/>
      <dgm:t>
        <a:bodyPr/>
        <a:lstStyle/>
        <a:p>
          <a:endParaRPr lang="hu-HU"/>
        </a:p>
      </dgm:t>
    </dgm:pt>
    <dgm:pt modelId="{1EDA0B73-8B75-485D-B25C-411C6344DEFA}" type="sibTrans" cxnId="{5DE1AD4E-126B-401A-B339-3F7A752E076B}">
      <dgm:prSet/>
      <dgm:spPr/>
      <dgm:t>
        <a:bodyPr/>
        <a:lstStyle/>
        <a:p>
          <a:endParaRPr lang="hu-HU"/>
        </a:p>
      </dgm:t>
    </dgm:pt>
    <dgm:pt modelId="{7DD82EF1-7F0F-4D6C-A085-C2C9280B842F}" type="pres">
      <dgm:prSet presAssocID="{24C2B499-EF17-454B-B1A7-E05E165DBF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ED46683-FFBD-46A7-BB37-88EA8317303F}" type="pres">
      <dgm:prSet presAssocID="{47AD612D-134E-4D64-8449-6B0B6CFD8A4A}" presName="parentText" presStyleLbl="node1" presStyleIdx="0" presStyleCnt="1" custScaleY="298194" custLinFactNeighborY="-4847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F691563-AF7C-49C5-A152-1D33BD03BD5B}" type="presOf" srcId="{24C2B499-EF17-454B-B1A7-E05E165DBF66}" destId="{7DD82EF1-7F0F-4D6C-A085-C2C9280B842F}" srcOrd="0" destOrd="0" presId="urn:microsoft.com/office/officeart/2005/8/layout/vList2"/>
    <dgm:cxn modelId="{5DE1AD4E-126B-401A-B339-3F7A752E076B}" srcId="{24C2B499-EF17-454B-B1A7-E05E165DBF66}" destId="{47AD612D-134E-4D64-8449-6B0B6CFD8A4A}" srcOrd="0" destOrd="0" parTransId="{B6E6306D-9447-4C71-8885-0895B938DA44}" sibTransId="{1EDA0B73-8B75-485D-B25C-411C6344DEFA}"/>
    <dgm:cxn modelId="{8F07B86A-8B1D-44DA-B590-81F0469DEB42}" type="presOf" srcId="{47AD612D-134E-4D64-8449-6B0B6CFD8A4A}" destId="{3ED46683-FFBD-46A7-BB37-88EA8317303F}" srcOrd="0" destOrd="0" presId="urn:microsoft.com/office/officeart/2005/8/layout/vList2"/>
    <dgm:cxn modelId="{B43688A7-F54E-4284-AE3A-2EFE73D8D73E}" type="presParOf" srcId="{7DD82EF1-7F0F-4D6C-A085-C2C9280B842F}" destId="{3ED46683-FFBD-46A7-BB37-88EA831730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4D8230B-A95D-456F-A17C-DF669F8F56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E6875A6-D13A-4BA5-982F-FBCB0C9E097F}">
      <dgm:prSet/>
      <dgm:spPr/>
      <dgm:t>
        <a:bodyPr/>
        <a:lstStyle/>
        <a:p>
          <a:r>
            <a:rPr lang="hu-HU" dirty="0" smtClean="0"/>
            <a:t>Javul az iskolák alapgyakorlati tanműhelyi felszereltsége</a:t>
          </a:r>
          <a:endParaRPr lang="hu-HU" dirty="0"/>
        </a:p>
      </dgm:t>
    </dgm:pt>
    <dgm:pt modelId="{9CF3DFFC-E7E6-4A80-9EF2-AE0A1074ACF0}" type="parTrans" cxnId="{D0DA6138-5892-40E3-AF38-FB7B33A8FA91}">
      <dgm:prSet/>
      <dgm:spPr/>
      <dgm:t>
        <a:bodyPr/>
        <a:lstStyle/>
        <a:p>
          <a:endParaRPr lang="hu-HU"/>
        </a:p>
      </dgm:t>
    </dgm:pt>
    <dgm:pt modelId="{E8F1E9B7-3A6E-4C05-9F76-09FA526ADCC7}" type="sibTrans" cxnId="{D0DA6138-5892-40E3-AF38-FB7B33A8FA91}">
      <dgm:prSet/>
      <dgm:spPr/>
      <dgm:t>
        <a:bodyPr/>
        <a:lstStyle/>
        <a:p>
          <a:endParaRPr lang="hu-HU"/>
        </a:p>
      </dgm:t>
    </dgm:pt>
    <dgm:pt modelId="{4B933A84-B6B9-4839-BEE7-808D0047A0D1}" type="pres">
      <dgm:prSet presAssocID="{A4D8230B-A95D-456F-A17C-DF669F8F56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3D343E9-2EA1-4D5E-B355-CB6AEB4D641C}" type="pres">
      <dgm:prSet presAssocID="{7E6875A6-D13A-4BA5-982F-FBCB0C9E097F}" presName="parentText" presStyleLbl="node1" presStyleIdx="0" presStyleCnt="1" custScaleY="75907" custLinFactNeighborX="538" custLinFactNeighborY="3360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8B3A6FB-B1DF-4FB3-B408-46FEC8D4C35A}" type="presOf" srcId="{A4D8230B-A95D-456F-A17C-DF669F8F56C4}" destId="{4B933A84-B6B9-4839-BEE7-808D0047A0D1}" srcOrd="0" destOrd="0" presId="urn:microsoft.com/office/officeart/2005/8/layout/vList2"/>
    <dgm:cxn modelId="{D0DA6138-5892-40E3-AF38-FB7B33A8FA91}" srcId="{A4D8230B-A95D-456F-A17C-DF669F8F56C4}" destId="{7E6875A6-D13A-4BA5-982F-FBCB0C9E097F}" srcOrd="0" destOrd="0" parTransId="{9CF3DFFC-E7E6-4A80-9EF2-AE0A1074ACF0}" sibTransId="{E8F1E9B7-3A6E-4C05-9F76-09FA526ADCC7}"/>
    <dgm:cxn modelId="{6D15177C-CAB4-465B-87F4-0E1C65065620}" type="presOf" srcId="{7E6875A6-D13A-4BA5-982F-FBCB0C9E097F}" destId="{63D343E9-2EA1-4D5E-B355-CB6AEB4D641C}" srcOrd="0" destOrd="0" presId="urn:microsoft.com/office/officeart/2005/8/layout/vList2"/>
    <dgm:cxn modelId="{CC90B360-8D00-46EC-B7AC-DC823D9E920E}" type="presParOf" srcId="{4B933A84-B6B9-4839-BEE7-808D0047A0D1}" destId="{63D343E9-2EA1-4D5E-B355-CB6AEB4D641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865F9-F017-48BC-9BCA-B94D2B7A0B67}">
      <dsp:nvSpPr>
        <dsp:cNvPr id="0" name=""/>
        <dsp:cNvSpPr/>
      </dsp:nvSpPr>
      <dsp:spPr>
        <a:xfrm>
          <a:off x="0" y="3536"/>
          <a:ext cx="2957885" cy="86112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latin typeface="+mj-lt"/>
            </a:rPr>
            <a:t>Hatás / </a:t>
          </a:r>
          <a:endParaRPr lang="hu-HU" sz="1800" kern="1200" dirty="0">
            <a:latin typeface="+mj-lt"/>
          </a:endParaRPr>
        </a:p>
      </dsp:txBody>
      <dsp:txXfrm>
        <a:off x="42036" y="45572"/>
        <a:ext cx="2873813" cy="7770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46683-FFBD-46A7-BB37-88EA8317303F}">
      <dsp:nvSpPr>
        <dsp:cNvPr id="0" name=""/>
        <dsp:cNvSpPr/>
      </dsp:nvSpPr>
      <dsp:spPr>
        <a:xfrm>
          <a:off x="0" y="63980"/>
          <a:ext cx="2957885" cy="6970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Elindul az Ágazati Képzőközpontok rendszere</a:t>
          </a:r>
          <a:endParaRPr lang="hu-HU" sz="1800" kern="1200" dirty="0"/>
        </a:p>
      </dsp:txBody>
      <dsp:txXfrm>
        <a:off x="34029" y="98009"/>
        <a:ext cx="2889827" cy="62903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865F9-F017-48BC-9BCA-B94D2B7A0B67}">
      <dsp:nvSpPr>
        <dsp:cNvPr id="0" name=""/>
        <dsp:cNvSpPr/>
      </dsp:nvSpPr>
      <dsp:spPr>
        <a:xfrm>
          <a:off x="0" y="3536"/>
          <a:ext cx="2957885" cy="86112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latin typeface="+mj-lt"/>
            </a:rPr>
            <a:t>Hatás /</a:t>
          </a:r>
          <a:endParaRPr lang="hu-HU" sz="1800" kern="1200" dirty="0">
            <a:latin typeface="+mj-lt"/>
          </a:endParaRPr>
        </a:p>
      </dsp:txBody>
      <dsp:txXfrm>
        <a:off x="42036" y="45572"/>
        <a:ext cx="2873813" cy="77704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6B3DD-8961-455F-A3E1-AAB23F7B0C5C}">
      <dsp:nvSpPr>
        <dsp:cNvPr id="0" name=""/>
        <dsp:cNvSpPr/>
      </dsp:nvSpPr>
      <dsp:spPr>
        <a:xfrm>
          <a:off x="0" y="113344"/>
          <a:ext cx="2957885" cy="11413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A szakgimnázium presztízsének javulása</a:t>
          </a:r>
          <a:endParaRPr lang="hu-HU" sz="1800" kern="1200" dirty="0"/>
        </a:p>
      </dsp:txBody>
      <dsp:txXfrm>
        <a:off x="55717" y="169061"/>
        <a:ext cx="2846451" cy="102993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5787F-CB59-4E3E-91D5-0F8742A67581}">
      <dsp:nvSpPr>
        <dsp:cNvPr id="0" name=""/>
        <dsp:cNvSpPr/>
      </dsp:nvSpPr>
      <dsp:spPr>
        <a:xfrm>
          <a:off x="0" y="17704"/>
          <a:ext cx="2957885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A szakgimnáziumi képzést választók számának növekedése </a:t>
          </a:r>
          <a:endParaRPr lang="hu-HU" sz="1800" kern="1200" dirty="0"/>
        </a:p>
      </dsp:txBody>
      <dsp:txXfrm>
        <a:off x="59399" y="77103"/>
        <a:ext cx="2839087" cy="109800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46683-FFBD-46A7-BB37-88EA8317303F}">
      <dsp:nvSpPr>
        <dsp:cNvPr id="0" name=""/>
        <dsp:cNvSpPr/>
      </dsp:nvSpPr>
      <dsp:spPr>
        <a:xfrm>
          <a:off x="0" y="0"/>
          <a:ext cx="2957885" cy="10338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A szakközépiskola presztízsének javulása</a:t>
          </a:r>
          <a:endParaRPr lang="hu-HU" sz="1800" kern="1200" dirty="0"/>
        </a:p>
      </dsp:txBody>
      <dsp:txXfrm>
        <a:off x="50471" y="50471"/>
        <a:ext cx="2856943" cy="93295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46683-FFBD-46A7-BB37-88EA8317303F}">
      <dsp:nvSpPr>
        <dsp:cNvPr id="0" name=""/>
        <dsp:cNvSpPr/>
      </dsp:nvSpPr>
      <dsp:spPr>
        <a:xfrm>
          <a:off x="0" y="51344"/>
          <a:ext cx="2957885" cy="10338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A szakképzést választók számának növekedése </a:t>
          </a:r>
          <a:endParaRPr lang="hu-HU" sz="1800" kern="1200" dirty="0"/>
        </a:p>
      </dsp:txBody>
      <dsp:txXfrm>
        <a:off x="50471" y="101815"/>
        <a:ext cx="2856943" cy="93295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6B3DD-8961-455F-A3E1-AAB23F7B0C5C}">
      <dsp:nvSpPr>
        <dsp:cNvPr id="0" name=""/>
        <dsp:cNvSpPr/>
      </dsp:nvSpPr>
      <dsp:spPr>
        <a:xfrm>
          <a:off x="0" y="0"/>
          <a:ext cx="2957885" cy="10875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A képzési idő rövidül a felnőttek tanulása során</a:t>
          </a:r>
          <a:endParaRPr lang="hu-HU" sz="1800" kern="1200" dirty="0"/>
        </a:p>
      </dsp:txBody>
      <dsp:txXfrm>
        <a:off x="53088" y="53088"/>
        <a:ext cx="2851709" cy="98133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6B3DD-8961-455F-A3E1-AAB23F7B0C5C}">
      <dsp:nvSpPr>
        <dsp:cNvPr id="0" name=""/>
        <dsp:cNvSpPr/>
      </dsp:nvSpPr>
      <dsp:spPr>
        <a:xfrm>
          <a:off x="0" y="113344"/>
          <a:ext cx="2957885" cy="11413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A felnőttképzésben részt vevők és végzettséget szerzők száma növekszik.</a:t>
          </a:r>
          <a:endParaRPr lang="hu-HU" sz="1800" kern="1200" dirty="0"/>
        </a:p>
      </dsp:txBody>
      <dsp:txXfrm>
        <a:off x="55717" y="169061"/>
        <a:ext cx="2846451" cy="102993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6B3DD-8961-455F-A3E1-AAB23F7B0C5C}">
      <dsp:nvSpPr>
        <dsp:cNvPr id="0" name=""/>
        <dsp:cNvSpPr/>
      </dsp:nvSpPr>
      <dsp:spPr>
        <a:xfrm>
          <a:off x="0" y="3150"/>
          <a:ext cx="2957885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/>
            <a:t>Átlátható, letisztult képesítési rendszer, ami kedvezően hat a munkaerő-piaci helyzetre</a:t>
          </a:r>
          <a:endParaRPr lang="hu-HU" sz="1800" b="1" kern="1200" dirty="0"/>
        </a:p>
      </dsp:txBody>
      <dsp:txXfrm>
        <a:off x="63112" y="66262"/>
        <a:ext cx="2831661" cy="116662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865F9-F017-48BC-9BCA-B94D2B7A0B67}">
      <dsp:nvSpPr>
        <dsp:cNvPr id="0" name=""/>
        <dsp:cNvSpPr/>
      </dsp:nvSpPr>
      <dsp:spPr>
        <a:xfrm>
          <a:off x="0" y="3536"/>
          <a:ext cx="2957885" cy="86112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latin typeface="+mj-lt"/>
            </a:rPr>
            <a:t>Hatás / </a:t>
          </a:r>
          <a:endParaRPr lang="hu-HU" sz="1800" kern="1200" dirty="0">
            <a:latin typeface="+mj-lt"/>
          </a:endParaRPr>
        </a:p>
      </dsp:txBody>
      <dsp:txXfrm>
        <a:off x="42036" y="45572"/>
        <a:ext cx="2873813" cy="77704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6B3DD-8961-455F-A3E1-AAB23F7B0C5C}">
      <dsp:nvSpPr>
        <dsp:cNvPr id="0" name=""/>
        <dsp:cNvSpPr/>
      </dsp:nvSpPr>
      <dsp:spPr>
        <a:xfrm>
          <a:off x="0" y="113344"/>
          <a:ext cx="2957885" cy="11413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A szakképző iskolai oktatói életpálya presztízsének javulása</a:t>
          </a:r>
          <a:endParaRPr lang="hu-HU" sz="1800" kern="1200" dirty="0"/>
        </a:p>
      </dsp:txBody>
      <dsp:txXfrm>
        <a:off x="55717" y="169061"/>
        <a:ext cx="2846451" cy="102993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5787F-CB59-4E3E-91D5-0F8742A67581}">
      <dsp:nvSpPr>
        <dsp:cNvPr id="0" name=""/>
        <dsp:cNvSpPr/>
      </dsp:nvSpPr>
      <dsp:spPr>
        <a:xfrm>
          <a:off x="0" y="17704"/>
          <a:ext cx="2957885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Naprakész információ a képzési rendszer működéséről</a:t>
          </a:r>
          <a:endParaRPr lang="hu-HU" sz="1800" kern="1200" dirty="0"/>
        </a:p>
      </dsp:txBody>
      <dsp:txXfrm>
        <a:off x="59399" y="77103"/>
        <a:ext cx="2839087" cy="10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46683-FFBD-46A7-BB37-88EA8317303F}">
      <dsp:nvSpPr>
        <dsp:cNvPr id="0" name=""/>
        <dsp:cNvSpPr/>
      </dsp:nvSpPr>
      <dsp:spPr>
        <a:xfrm>
          <a:off x="0" y="0"/>
          <a:ext cx="2957885" cy="10329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/>
            <a:t>Kialakul a kizárólag  iskolarendszerben indítható (alap)szakmai képzések köre </a:t>
          </a:r>
          <a:endParaRPr lang="hu-HU" sz="1800" b="1" kern="1200" dirty="0"/>
        </a:p>
      </dsp:txBody>
      <dsp:txXfrm>
        <a:off x="50423" y="50423"/>
        <a:ext cx="2857039" cy="9320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343E9-2EA1-4D5E-B355-CB6AEB4D641C}">
      <dsp:nvSpPr>
        <dsp:cNvPr id="0" name=""/>
        <dsp:cNvSpPr/>
      </dsp:nvSpPr>
      <dsp:spPr>
        <a:xfrm>
          <a:off x="0" y="153090"/>
          <a:ext cx="2957885" cy="989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/>
            <a:t>Mindenkinek fejlődnek a digitális kompetenciái , aki szakmai képzettséget szerez  </a:t>
          </a:r>
          <a:endParaRPr lang="hu-HU" sz="1800" b="1" kern="1200" dirty="0"/>
        </a:p>
      </dsp:txBody>
      <dsp:txXfrm>
        <a:off x="48319" y="201409"/>
        <a:ext cx="2861247" cy="8931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865F9-F017-48BC-9BCA-B94D2B7A0B67}">
      <dsp:nvSpPr>
        <dsp:cNvPr id="0" name=""/>
        <dsp:cNvSpPr/>
      </dsp:nvSpPr>
      <dsp:spPr>
        <a:xfrm>
          <a:off x="0" y="3536"/>
          <a:ext cx="2957885" cy="86112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latin typeface="+mj-lt"/>
            </a:rPr>
            <a:t>Hatás /</a:t>
          </a:r>
          <a:endParaRPr lang="hu-HU" sz="1800" kern="1200" dirty="0">
            <a:latin typeface="+mj-lt"/>
          </a:endParaRPr>
        </a:p>
      </dsp:txBody>
      <dsp:txXfrm>
        <a:off x="42036" y="45572"/>
        <a:ext cx="2873813" cy="7770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6B3DD-8961-455F-A3E1-AAB23F7B0C5C}">
      <dsp:nvSpPr>
        <dsp:cNvPr id="0" name=""/>
        <dsp:cNvSpPr/>
      </dsp:nvSpPr>
      <dsp:spPr>
        <a:xfrm>
          <a:off x="0" y="18171"/>
          <a:ext cx="2957885" cy="112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Nő a duális képzésben résztvevő diákok száma /aránya</a:t>
          </a:r>
          <a:endParaRPr lang="hu-HU" sz="1800" kern="1200" dirty="0"/>
        </a:p>
      </dsp:txBody>
      <dsp:txXfrm>
        <a:off x="54830" y="73001"/>
        <a:ext cx="2848225" cy="10135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5787F-CB59-4E3E-91D5-0F8742A67581}">
      <dsp:nvSpPr>
        <dsp:cNvPr id="0" name=""/>
        <dsp:cNvSpPr/>
      </dsp:nvSpPr>
      <dsp:spPr>
        <a:xfrm>
          <a:off x="0" y="0"/>
          <a:ext cx="2957885" cy="1234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Nő a nagyvállalati oktatási kapacitás és az ott gyakorlatot szerző diákok száma</a:t>
          </a:r>
          <a:endParaRPr lang="hu-HU" sz="1800" kern="1200" dirty="0"/>
        </a:p>
      </dsp:txBody>
      <dsp:txXfrm>
        <a:off x="60249" y="60249"/>
        <a:ext cx="2837387" cy="11137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46683-FFBD-46A7-BB37-88EA8317303F}">
      <dsp:nvSpPr>
        <dsp:cNvPr id="0" name=""/>
        <dsp:cNvSpPr/>
      </dsp:nvSpPr>
      <dsp:spPr>
        <a:xfrm>
          <a:off x="0" y="117196"/>
          <a:ext cx="2957885" cy="6970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Nő a duális képzésben szerepet vállaló KKV-k száma</a:t>
          </a:r>
          <a:endParaRPr lang="hu-HU" sz="1800" kern="1200" dirty="0"/>
        </a:p>
      </dsp:txBody>
      <dsp:txXfrm>
        <a:off x="34029" y="151225"/>
        <a:ext cx="2889827" cy="6290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343E9-2EA1-4D5E-B355-CB6AEB4D641C}">
      <dsp:nvSpPr>
        <dsp:cNvPr id="0" name=""/>
        <dsp:cNvSpPr/>
      </dsp:nvSpPr>
      <dsp:spPr>
        <a:xfrm>
          <a:off x="0" y="188146"/>
          <a:ext cx="2957885" cy="834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Javul az iskolák alapgyakorlati tanműhelyi felszereltsége</a:t>
          </a:r>
          <a:endParaRPr lang="hu-HU" sz="1800" kern="1200" dirty="0"/>
        </a:p>
      </dsp:txBody>
      <dsp:txXfrm>
        <a:off x="40753" y="228899"/>
        <a:ext cx="2876379" cy="753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3F3C7-1BFF-4E94-B316-90B91AC68964}" type="datetimeFigureOut">
              <a:rPr lang="hu-HU" smtClean="0"/>
              <a:t>2018.07.05.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AB89C-4742-488C-AD12-78A87B67A9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5474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71DBAE-C567-474A-86FE-F8EEABB09416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63B3C-8E53-4494-B5E8-A4917E0E71F5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3041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dirty="0" smtClean="0"/>
          </a:p>
        </p:txBody>
      </p:sp>
      <p:sp>
        <p:nvSpPr>
          <p:cNvPr id="5632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9489" indent="-2882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3061" indent="-230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4285" indent="-230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5509" indent="-230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6733" indent="-230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7956" indent="-230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9181" indent="-230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0405" indent="-2306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EC8E5A8-24E1-408A-9689-BDC2B8547345}" type="slidenum">
              <a:rPr lang="hu-HU" altLang="hu-HU" smtClean="0">
                <a:solidFill>
                  <a:prstClr val="black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hu-HU" altLang="hu-HU" dirty="0" smtClean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DDC8-E226-4144-A53E-18B95E77B255}" type="datetimeFigureOut">
              <a:rPr lang="hu-HU" smtClean="0"/>
              <a:t>2018.07.05.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F30E-3972-45B5-97DB-36332D91B5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8724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DDC8-E226-4144-A53E-18B95E77B255}" type="datetimeFigureOut">
              <a:rPr lang="hu-HU" smtClean="0"/>
              <a:t>2018.07.05.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F30E-3972-45B5-97DB-36332D91B5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550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DDC8-E226-4144-A53E-18B95E77B255}" type="datetimeFigureOut">
              <a:rPr lang="hu-HU" smtClean="0"/>
              <a:t>2018.07.05.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F30E-3972-45B5-97DB-36332D91B5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759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DDC8-E226-4144-A53E-18B95E77B255}" type="datetimeFigureOut">
              <a:rPr lang="hu-HU" smtClean="0"/>
              <a:t>2018.07.05.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F30E-3972-45B5-97DB-36332D91B5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552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DDC8-E226-4144-A53E-18B95E77B255}" type="datetimeFigureOut">
              <a:rPr lang="hu-HU" smtClean="0"/>
              <a:t>2018.07.05.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F30E-3972-45B5-97DB-36332D91B5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3173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DDC8-E226-4144-A53E-18B95E77B255}" type="datetimeFigureOut">
              <a:rPr lang="hu-HU" smtClean="0"/>
              <a:t>2018.07.05.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F30E-3972-45B5-97DB-36332D91B5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0399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DDC8-E226-4144-A53E-18B95E77B255}" type="datetimeFigureOut">
              <a:rPr lang="hu-HU" smtClean="0"/>
              <a:t>2018.07.05.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F30E-3972-45B5-97DB-36332D91B5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533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DDC8-E226-4144-A53E-18B95E77B255}" type="datetimeFigureOut">
              <a:rPr lang="hu-HU" smtClean="0"/>
              <a:t>2018.07.05.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F30E-3972-45B5-97DB-36332D91B5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3703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DDC8-E226-4144-A53E-18B95E77B255}" type="datetimeFigureOut">
              <a:rPr lang="hu-HU" smtClean="0"/>
              <a:t>2018.07.05.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F30E-3972-45B5-97DB-36332D91B5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884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DDC8-E226-4144-A53E-18B95E77B255}" type="datetimeFigureOut">
              <a:rPr lang="hu-HU" smtClean="0"/>
              <a:t>2018.07.05.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F30E-3972-45B5-97DB-36332D91B5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577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DDC8-E226-4144-A53E-18B95E77B255}" type="datetimeFigureOut">
              <a:rPr lang="hu-HU" smtClean="0"/>
              <a:t>2018.07.05.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F30E-3972-45B5-97DB-36332D91B5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225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1DDC8-E226-4144-A53E-18B95E77B255}" type="datetimeFigureOut">
              <a:rPr lang="hu-HU" smtClean="0"/>
              <a:t>2018.07.05.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9F30E-3972-45B5-97DB-36332D91B5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368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1.xml"/><Relationship Id="rId13" Type="http://schemas.openxmlformats.org/officeDocument/2006/relationships/diagramData" Target="../diagrams/data22.xml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12" Type="http://schemas.microsoft.com/office/2007/relationships/diagramDrawing" Target="../diagrams/drawing21.xml"/><Relationship Id="rId17" Type="http://schemas.microsoft.com/office/2007/relationships/diagramDrawing" Target="../diagrams/drawing22.xml"/><Relationship Id="rId2" Type="http://schemas.openxmlformats.org/officeDocument/2006/relationships/image" Target="../media/image9.emf"/><Relationship Id="rId16" Type="http://schemas.openxmlformats.org/officeDocument/2006/relationships/diagramColors" Target="../diagrams/colors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11" Type="http://schemas.openxmlformats.org/officeDocument/2006/relationships/diagramColors" Target="../diagrams/colors21.xml"/><Relationship Id="rId5" Type="http://schemas.openxmlformats.org/officeDocument/2006/relationships/diagramQuickStyle" Target="../diagrams/quickStyle20.xml"/><Relationship Id="rId15" Type="http://schemas.openxmlformats.org/officeDocument/2006/relationships/diagramQuickStyle" Target="../diagrams/quickStyle22.xml"/><Relationship Id="rId10" Type="http://schemas.openxmlformats.org/officeDocument/2006/relationships/diagramQuickStyle" Target="../diagrams/quickStyle21.xml"/><Relationship Id="rId4" Type="http://schemas.openxmlformats.org/officeDocument/2006/relationships/diagramLayout" Target="../diagrams/layout20.xml"/><Relationship Id="rId9" Type="http://schemas.openxmlformats.org/officeDocument/2006/relationships/diagramLayout" Target="../diagrams/layout21.xml"/><Relationship Id="rId14" Type="http://schemas.openxmlformats.org/officeDocument/2006/relationships/diagramLayout" Target="../diagrams/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18" Type="http://schemas.openxmlformats.org/officeDocument/2006/relationships/diagramData" Target="../diagrams/data8.xml"/><Relationship Id="rId26" Type="http://schemas.openxmlformats.org/officeDocument/2006/relationships/diagramColors" Target="../diagrams/colors9.xml"/><Relationship Id="rId3" Type="http://schemas.openxmlformats.org/officeDocument/2006/relationships/diagramData" Target="../diagrams/data5.xml"/><Relationship Id="rId21" Type="http://schemas.openxmlformats.org/officeDocument/2006/relationships/diagramColors" Target="../diagrams/colors8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5" Type="http://schemas.openxmlformats.org/officeDocument/2006/relationships/diagramQuickStyle" Target="../diagrams/quickStyle9.xml"/><Relationship Id="rId2" Type="http://schemas.openxmlformats.org/officeDocument/2006/relationships/image" Target="../media/image2.emf"/><Relationship Id="rId16" Type="http://schemas.openxmlformats.org/officeDocument/2006/relationships/diagramColors" Target="../diagrams/colors7.xml"/><Relationship Id="rId20" Type="http://schemas.openxmlformats.org/officeDocument/2006/relationships/diagramQuickStyle" Target="../diagrams/quickStyle8.xml"/><Relationship Id="rId29" Type="http://schemas.openxmlformats.org/officeDocument/2006/relationships/diagramLayout" Target="../diagrams/layout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24" Type="http://schemas.openxmlformats.org/officeDocument/2006/relationships/diagramLayout" Target="../diagrams/layout9.xml"/><Relationship Id="rId32" Type="http://schemas.microsoft.com/office/2007/relationships/diagramDrawing" Target="../diagrams/drawing10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23" Type="http://schemas.openxmlformats.org/officeDocument/2006/relationships/diagramData" Target="../diagrams/data9.xml"/><Relationship Id="rId28" Type="http://schemas.openxmlformats.org/officeDocument/2006/relationships/diagramData" Target="../diagrams/data10.xml"/><Relationship Id="rId10" Type="http://schemas.openxmlformats.org/officeDocument/2006/relationships/diagramQuickStyle" Target="../diagrams/quickStyle6.xml"/><Relationship Id="rId19" Type="http://schemas.openxmlformats.org/officeDocument/2006/relationships/diagramLayout" Target="../diagrams/layout8.xml"/><Relationship Id="rId31" Type="http://schemas.openxmlformats.org/officeDocument/2006/relationships/diagramColors" Target="../diagrams/colors10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Relationship Id="rId22" Type="http://schemas.microsoft.com/office/2007/relationships/diagramDrawing" Target="../diagrams/drawing8.xml"/><Relationship Id="rId27" Type="http://schemas.microsoft.com/office/2007/relationships/diagramDrawing" Target="../diagrams/drawing9.xml"/><Relationship Id="rId30" Type="http://schemas.openxmlformats.org/officeDocument/2006/relationships/diagramQuickStyle" Target="../diagrams/quickStyl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diagramLayout" Target="../diagrams/layout13.xml"/><Relationship Id="rId18" Type="http://schemas.openxmlformats.org/officeDocument/2006/relationships/diagramLayout" Target="../diagrams/layout14.xml"/><Relationship Id="rId26" Type="http://schemas.microsoft.com/office/2007/relationships/diagramDrawing" Target="../diagrams/drawing15.xml"/><Relationship Id="rId3" Type="http://schemas.openxmlformats.org/officeDocument/2006/relationships/diagramLayout" Target="../diagrams/layout11.xml"/><Relationship Id="rId21" Type="http://schemas.microsoft.com/office/2007/relationships/diagramDrawing" Target="../diagrams/drawing14.xml"/><Relationship Id="rId7" Type="http://schemas.openxmlformats.org/officeDocument/2006/relationships/diagramData" Target="../diagrams/data12.xml"/><Relationship Id="rId12" Type="http://schemas.openxmlformats.org/officeDocument/2006/relationships/diagramData" Target="../diagrams/data13.xml"/><Relationship Id="rId17" Type="http://schemas.openxmlformats.org/officeDocument/2006/relationships/diagramData" Target="../diagrams/data14.xml"/><Relationship Id="rId25" Type="http://schemas.openxmlformats.org/officeDocument/2006/relationships/diagramColors" Target="../diagrams/colors15.xml"/><Relationship Id="rId2" Type="http://schemas.openxmlformats.org/officeDocument/2006/relationships/diagramData" Target="../diagrams/data11.xml"/><Relationship Id="rId16" Type="http://schemas.microsoft.com/office/2007/relationships/diagramDrawing" Target="../diagrams/drawing13.xml"/><Relationship Id="rId20" Type="http://schemas.openxmlformats.org/officeDocument/2006/relationships/diagramColors" Target="../diagrams/colors14.xml"/><Relationship Id="rId29" Type="http://schemas.openxmlformats.org/officeDocument/2006/relationships/diagramQuickStyle" Target="../diagrams/quickStyle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24" Type="http://schemas.openxmlformats.org/officeDocument/2006/relationships/diagramQuickStyle" Target="../diagrams/quickStyle15.xml"/><Relationship Id="rId32" Type="http://schemas.openxmlformats.org/officeDocument/2006/relationships/image" Target="../media/image7.png"/><Relationship Id="rId5" Type="http://schemas.openxmlformats.org/officeDocument/2006/relationships/diagramColors" Target="../diagrams/colors11.xml"/><Relationship Id="rId15" Type="http://schemas.openxmlformats.org/officeDocument/2006/relationships/diagramColors" Target="../diagrams/colors13.xml"/><Relationship Id="rId23" Type="http://schemas.openxmlformats.org/officeDocument/2006/relationships/diagramLayout" Target="../diagrams/layout15.xml"/><Relationship Id="rId28" Type="http://schemas.openxmlformats.org/officeDocument/2006/relationships/diagramLayout" Target="../diagrams/layout16.xml"/><Relationship Id="rId10" Type="http://schemas.openxmlformats.org/officeDocument/2006/relationships/diagramColors" Target="../diagrams/colors12.xml"/><Relationship Id="rId19" Type="http://schemas.openxmlformats.org/officeDocument/2006/relationships/diagramQuickStyle" Target="../diagrams/quickStyle14.xml"/><Relationship Id="rId31" Type="http://schemas.microsoft.com/office/2007/relationships/diagramDrawing" Target="../diagrams/drawing16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diagramQuickStyle" Target="../diagrams/quickStyle13.xml"/><Relationship Id="rId22" Type="http://schemas.openxmlformats.org/officeDocument/2006/relationships/diagramData" Target="../diagrams/data15.xml"/><Relationship Id="rId27" Type="http://schemas.openxmlformats.org/officeDocument/2006/relationships/diagramData" Target="../diagrams/data16.xml"/><Relationship Id="rId30" Type="http://schemas.openxmlformats.org/officeDocument/2006/relationships/diagramColors" Target="../diagrams/colors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13" Type="http://schemas.openxmlformats.org/officeDocument/2006/relationships/diagramData" Target="../diagrams/data19.xml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microsoft.com/office/2007/relationships/diagramDrawing" Target="../diagrams/drawing18.xml"/><Relationship Id="rId17" Type="http://schemas.microsoft.com/office/2007/relationships/diagramDrawing" Target="../diagrams/drawing19.xml"/><Relationship Id="rId2" Type="http://schemas.openxmlformats.org/officeDocument/2006/relationships/image" Target="../media/image8.emf"/><Relationship Id="rId16" Type="http://schemas.openxmlformats.org/officeDocument/2006/relationships/diagramColors" Target="../diagrams/colors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11" Type="http://schemas.openxmlformats.org/officeDocument/2006/relationships/diagramColors" Target="../diagrams/colors18.xml"/><Relationship Id="rId5" Type="http://schemas.openxmlformats.org/officeDocument/2006/relationships/diagramQuickStyle" Target="../diagrams/quickStyle17.xml"/><Relationship Id="rId15" Type="http://schemas.openxmlformats.org/officeDocument/2006/relationships/diagramQuickStyle" Target="../diagrams/quickStyle19.xml"/><Relationship Id="rId10" Type="http://schemas.openxmlformats.org/officeDocument/2006/relationships/diagramQuickStyle" Target="../diagrams/quickStyle18.xml"/><Relationship Id="rId4" Type="http://schemas.openxmlformats.org/officeDocument/2006/relationships/diagramLayout" Target="../diagrams/layout17.xml"/><Relationship Id="rId9" Type="http://schemas.openxmlformats.org/officeDocument/2006/relationships/diagramLayout" Target="../diagrams/layout18.xml"/><Relationship Id="rId14" Type="http://schemas.openxmlformats.org/officeDocument/2006/relationships/diagramLayout" Target="../diagrams/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323850" y="2531378"/>
            <a:ext cx="6336382" cy="2121758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defRPr/>
            </a:pPr>
            <a:r>
              <a:rPr lang="hu-H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Szakképzés 4.0 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hu-H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avagy 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b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Innováció a szakképzésben</a:t>
            </a:r>
            <a:endParaRPr lang="hu-HU"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323529" y="5373216"/>
            <a:ext cx="6336704" cy="1152674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hu-H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Pölöskei Gáborné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Szakképzésért és Felnőttképzésért felelős Helyettes Államtitkár</a:t>
            </a:r>
          </a:p>
          <a:p>
            <a:pPr eaLnBrk="1" hangingPunct="1">
              <a:defRPr/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2018. </a:t>
            </a:r>
            <a:r>
              <a:rPr lang="hu-H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úlius 06.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0"/>
            <a:ext cx="2016224" cy="317942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/>
          <a:srcRect l="-183" t="-1229" r="117" b="29433"/>
          <a:stretch/>
        </p:blipFill>
        <p:spPr>
          <a:xfrm>
            <a:off x="0" y="-21495"/>
            <a:ext cx="4788024" cy="255287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5"/>
          <a:srcRect r="1240" b="5462"/>
          <a:stretch/>
        </p:blipFill>
        <p:spPr>
          <a:xfrm>
            <a:off x="6660232" y="0"/>
            <a:ext cx="2475456" cy="607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5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007890"/>
            <a:ext cx="5793970" cy="3850110"/>
          </a:xfrm>
          <a:prstGeom prst="rect">
            <a:avLst/>
          </a:prstGeom>
        </p:spPr>
      </p:pic>
      <p:sp>
        <p:nvSpPr>
          <p:cNvPr id="5" name="Cím 3"/>
          <p:cNvSpPr>
            <a:spLocks noGrp="1"/>
          </p:cNvSpPr>
          <p:nvPr>
            <p:ph type="title"/>
          </p:nvPr>
        </p:nvSpPr>
        <p:spPr>
          <a:xfrm>
            <a:off x="-1" y="-1"/>
            <a:ext cx="5793971" cy="126876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hu-HU" sz="2000" b="1" dirty="0">
                <a:solidFill>
                  <a:srgbClr val="C00000"/>
                </a:solidFill>
              </a:rPr>
              <a:t>VI. Professzionális szervezeti keretek között működő képzési </a:t>
            </a:r>
            <a:r>
              <a:rPr lang="hu-HU" sz="2000" b="1" dirty="0" smtClean="0">
                <a:solidFill>
                  <a:srgbClr val="C00000"/>
                </a:solidFill>
              </a:rPr>
              <a:t>intézményrendszer</a:t>
            </a:r>
            <a:r>
              <a:rPr lang="hu-HU" sz="2000" b="1" dirty="0">
                <a:solidFill>
                  <a:srgbClr val="C00000"/>
                </a:solidFill>
              </a:rPr>
              <a:t/>
            </a:r>
            <a:br>
              <a:rPr lang="hu-HU" sz="2000" b="1" dirty="0">
                <a:solidFill>
                  <a:srgbClr val="C00000"/>
                </a:solidFill>
              </a:rPr>
            </a:br>
            <a:endParaRPr lang="hu-HU" sz="2000" dirty="0">
              <a:solidFill>
                <a:srgbClr val="C00000"/>
              </a:solidFill>
            </a:endParaRPr>
          </a:p>
        </p:txBody>
      </p:sp>
      <p:sp>
        <p:nvSpPr>
          <p:cNvPr id="7" name="Cím 3"/>
          <p:cNvSpPr txBox="1">
            <a:spLocks/>
          </p:cNvSpPr>
          <p:nvPr/>
        </p:nvSpPr>
        <p:spPr>
          <a:xfrm>
            <a:off x="16414" y="873286"/>
            <a:ext cx="5793971" cy="42692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  <a:ea typeface="+mj-ea"/>
                <a:cs typeface="+mj-cs"/>
              </a:rPr>
              <a:t>A szakmai képzés speciális feltételeire szabott oktatói életpálya és minősítési rendszer </a:t>
            </a:r>
            <a:r>
              <a:rPr lang="hu-HU" sz="2000" dirty="0" smtClean="0">
                <a:latin typeface="+mj-lt"/>
                <a:ea typeface="+mj-ea"/>
                <a:cs typeface="+mj-cs"/>
              </a:rPr>
              <a:t>kialakítása</a:t>
            </a:r>
          </a:p>
          <a:p>
            <a:pPr marL="0"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hu-HU" sz="2000" dirty="0" smtClean="0">
              <a:latin typeface="+mj-lt"/>
              <a:ea typeface="+mj-ea"/>
              <a:cs typeface="+mj-cs"/>
            </a:endParaRPr>
          </a:p>
          <a:p>
            <a:pPr marL="342900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+mj-lt"/>
                <a:ea typeface="+mj-ea"/>
                <a:cs typeface="+mj-cs"/>
              </a:rPr>
              <a:t>Az informatikai alapú iskolai adminisztráció </a:t>
            </a:r>
            <a:r>
              <a:rPr lang="pt-BR" sz="2000" dirty="0" smtClean="0">
                <a:latin typeface="+mj-lt"/>
                <a:ea typeface="+mj-ea"/>
                <a:cs typeface="+mj-cs"/>
              </a:rPr>
              <a:t>fejlesztése</a:t>
            </a:r>
            <a:endParaRPr lang="hu-HU" sz="2000" dirty="0" smtClean="0">
              <a:latin typeface="+mj-lt"/>
              <a:ea typeface="+mj-ea"/>
              <a:cs typeface="+mj-cs"/>
            </a:endParaRPr>
          </a:p>
          <a:p>
            <a:pPr marL="0"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hu-HU" sz="2000" dirty="0" smtClean="0">
              <a:latin typeface="+mj-lt"/>
              <a:ea typeface="+mj-ea"/>
              <a:cs typeface="+mj-cs"/>
            </a:endParaRPr>
          </a:p>
          <a:p>
            <a:pPr marL="342900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  <a:ea typeface="+mj-ea"/>
                <a:cs typeface="+mj-cs"/>
              </a:rPr>
              <a:t>21.sz iskolai környezet kialakítása</a:t>
            </a:r>
            <a:endParaRPr lang="hu-HU" sz="20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63545878"/>
              </p:ext>
            </p:extLst>
          </p:nvPr>
        </p:nvGraphicFramePr>
        <p:xfrm>
          <a:off x="6020270" y="1080459"/>
          <a:ext cx="2957885" cy="868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451230806"/>
              </p:ext>
            </p:extLst>
          </p:nvPr>
        </p:nvGraphicFramePr>
        <p:xfrm>
          <a:off x="6036174" y="2090707"/>
          <a:ext cx="2957885" cy="1344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524185433"/>
              </p:ext>
            </p:extLst>
          </p:nvPr>
        </p:nvGraphicFramePr>
        <p:xfrm>
          <a:off x="6036173" y="3495314"/>
          <a:ext cx="2957885" cy="1234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64222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707891" y="1726403"/>
            <a:ext cx="1424105" cy="800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/>
              <a:t>Gimnázium</a:t>
            </a:r>
          </a:p>
          <a:p>
            <a:pPr algn="ctr"/>
            <a:r>
              <a:rPr lang="hu-HU" sz="1400" dirty="0"/>
              <a:t>7-12. évfolyam</a:t>
            </a:r>
            <a:br>
              <a:rPr lang="hu-HU" sz="1400" dirty="0"/>
            </a:br>
            <a:r>
              <a:rPr lang="hu-HU" sz="1400" dirty="0"/>
              <a:t>9-12. évfolyam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775740" y="2982391"/>
            <a:ext cx="1398125" cy="8617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Szak-gimnázium</a:t>
            </a:r>
            <a:r>
              <a:rPr lang="hu-HU" sz="1400" dirty="0"/>
              <a:t/>
            </a:r>
            <a:br>
              <a:rPr lang="hu-HU" sz="1400" dirty="0"/>
            </a:br>
            <a:r>
              <a:rPr lang="hu-HU" sz="1400" dirty="0"/>
              <a:t>9-12. évfolyam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244034" y="1819196"/>
            <a:ext cx="905144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/>
              <a:t>8. osztály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44035" y="3092686"/>
            <a:ext cx="920589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/>
              <a:t>8. osztály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228590" y="4235437"/>
            <a:ext cx="920589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/>
              <a:t>8. osztály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5712050" y="2815686"/>
            <a:ext cx="1328353" cy="1200329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948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13. évfolyam</a:t>
            </a:r>
            <a:br>
              <a:rPr lang="hu-HU" dirty="0" smtClean="0"/>
            </a:br>
            <a:r>
              <a:rPr lang="hu-HU" sz="1200" dirty="0" smtClean="0"/>
              <a:t>Szakgimnáziumi </a:t>
            </a:r>
            <a:r>
              <a:rPr lang="hu-HU" sz="1200" b="1" dirty="0" smtClean="0"/>
              <a:t>technikus</a:t>
            </a:r>
            <a:r>
              <a:rPr lang="hu-HU" sz="1200" dirty="0" smtClean="0"/>
              <a:t> képzés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1741641" y="4016015"/>
            <a:ext cx="1377364" cy="8617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Szakközép-iskola</a:t>
            </a:r>
            <a:r>
              <a:rPr lang="hu-HU" sz="1400" dirty="0"/>
              <a:t/>
            </a:r>
            <a:br>
              <a:rPr lang="hu-HU" sz="1400" dirty="0"/>
            </a:br>
            <a:r>
              <a:rPr lang="hu-HU" sz="1400" dirty="0" smtClean="0"/>
              <a:t>9-11. évfolyam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7179279" y="4446078"/>
            <a:ext cx="1896831" cy="954107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948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13-14. évfolyam</a:t>
            </a:r>
            <a:br>
              <a:rPr lang="hu-HU" dirty="0" smtClean="0"/>
            </a:br>
            <a:r>
              <a:rPr lang="hu-HU" sz="1400" dirty="0" smtClean="0"/>
              <a:t>2 éves</a:t>
            </a:r>
          </a:p>
          <a:p>
            <a:pPr algn="ctr"/>
            <a:r>
              <a:rPr lang="hu-HU" sz="1200" dirty="0" smtClean="0"/>
              <a:t>Szakgimnáziumi </a:t>
            </a:r>
            <a:r>
              <a:rPr lang="hu-HU" sz="1200" b="1" dirty="0" smtClean="0"/>
              <a:t>technikus</a:t>
            </a:r>
            <a:r>
              <a:rPr lang="hu-HU" sz="1200" dirty="0" smtClean="0"/>
              <a:t> képzés</a:t>
            </a:r>
          </a:p>
        </p:txBody>
      </p:sp>
      <p:cxnSp>
        <p:nvCxnSpPr>
          <p:cNvPr id="24" name="Egyenes összekötő nyíllal 23"/>
          <p:cNvCxnSpPr/>
          <p:nvPr/>
        </p:nvCxnSpPr>
        <p:spPr>
          <a:xfrm>
            <a:off x="1149179" y="2142362"/>
            <a:ext cx="55605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>
            <a:off x="1164826" y="3415851"/>
            <a:ext cx="55605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/>
          <p:nvPr/>
        </p:nvCxnSpPr>
        <p:spPr>
          <a:xfrm>
            <a:off x="1164826" y="4558602"/>
            <a:ext cx="55605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/>
          <p:nvPr/>
        </p:nvCxnSpPr>
        <p:spPr>
          <a:xfrm>
            <a:off x="3119005" y="3305092"/>
            <a:ext cx="2593045" cy="752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 flipV="1">
            <a:off x="3179839" y="1819196"/>
            <a:ext cx="4314513" cy="24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Szögletes összekötő 33"/>
          <p:cNvCxnSpPr/>
          <p:nvPr/>
        </p:nvCxnSpPr>
        <p:spPr>
          <a:xfrm flipV="1">
            <a:off x="3157142" y="510745"/>
            <a:ext cx="4403792" cy="140293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Egyenes összekötő 40"/>
          <p:cNvCxnSpPr/>
          <p:nvPr/>
        </p:nvCxnSpPr>
        <p:spPr>
          <a:xfrm flipV="1">
            <a:off x="3150259" y="2084173"/>
            <a:ext cx="3954877" cy="813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zögletes összekötő 43"/>
          <p:cNvCxnSpPr/>
          <p:nvPr/>
        </p:nvCxnSpPr>
        <p:spPr>
          <a:xfrm rot="16200000" flipH="1">
            <a:off x="6076265" y="3063068"/>
            <a:ext cx="2361905" cy="40411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3695421" y="1723971"/>
            <a:ext cx="1440211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Emelt szintű vagy</a:t>
            </a:r>
          </a:p>
          <a:p>
            <a:pPr algn="ctr"/>
            <a:r>
              <a:rPr lang="hu-HU" sz="1400" dirty="0"/>
              <a:t>k</a:t>
            </a:r>
            <a:r>
              <a:rPr lang="hu-HU" sz="1400" dirty="0" smtClean="0"/>
              <a:t>özépszintű érettségi</a:t>
            </a:r>
            <a:endParaRPr lang="hu-HU" sz="1400" dirty="0"/>
          </a:p>
        </p:txBody>
      </p:sp>
      <p:cxnSp>
        <p:nvCxnSpPr>
          <p:cNvPr id="47" name="Szögletes összekötő 46"/>
          <p:cNvCxnSpPr/>
          <p:nvPr/>
        </p:nvCxnSpPr>
        <p:spPr>
          <a:xfrm flipV="1">
            <a:off x="3217522" y="2408053"/>
            <a:ext cx="4403792" cy="120803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3686792" y="2921151"/>
            <a:ext cx="1440905" cy="10464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Szakképesítés</a:t>
            </a:r>
          </a:p>
          <a:p>
            <a:pPr algn="ctr"/>
            <a:r>
              <a:rPr lang="hu-HU" sz="1200" dirty="0" smtClean="0"/>
              <a:t>Középszintű vagy emelt szintű szakmai érettségivel</a:t>
            </a:r>
            <a:endParaRPr lang="hu-HU" sz="1200" dirty="0"/>
          </a:p>
        </p:txBody>
      </p:sp>
      <p:cxnSp>
        <p:nvCxnSpPr>
          <p:cNvPr id="57" name="Egyenes összekötő nyíllal 56"/>
          <p:cNvCxnSpPr/>
          <p:nvPr/>
        </p:nvCxnSpPr>
        <p:spPr>
          <a:xfrm>
            <a:off x="3119005" y="4787120"/>
            <a:ext cx="402213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9" name="Szögletes összekötő 68"/>
          <p:cNvCxnSpPr/>
          <p:nvPr/>
        </p:nvCxnSpPr>
        <p:spPr>
          <a:xfrm flipV="1">
            <a:off x="3157142" y="4173882"/>
            <a:ext cx="4374872" cy="46321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3695421" y="4169903"/>
            <a:ext cx="1442223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Érettségi</a:t>
            </a:r>
          </a:p>
          <a:p>
            <a:pPr algn="ctr"/>
            <a:r>
              <a:rPr lang="hu-HU" sz="1400" dirty="0" smtClean="0"/>
              <a:t>felkészítés</a:t>
            </a:r>
          </a:p>
          <a:p>
            <a:pPr algn="ctr"/>
            <a:r>
              <a:rPr lang="hu-HU" sz="1200" dirty="0" smtClean="0"/>
              <a:t>2 év</a:t>
            </a:r>
            <a:endParaRPr lang="hu-HU" sz="1200" dirty="0"/>
          </a:p>
        </p:txBody>
      </p:sp>
      <p:cxnSp>
        <p:nvCxnSpPr>
          <p:cNvPr id="74" name="Egyenes összekötő nyíllal 73"/>
          <p:cNvCxnSpPr/>
          <p:nvPr/>
        </p:nvCxnSpPr>
        <p:spPr>
          <a:xfrm flipV="1">
            <a:off x="7982467" y="2748833"/>
            <a:ext cx="0" cy="4493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8" name="Egyenes összekötő nyíllal 77"/>
          <p:cNvCxnSpPr/>
          <p:nvPr/>
        </p:nvCxnSpPr>
        <p:spPr>
          <a:xfrm flipH="1" flipV="1">
            <a:off x="8361728" y="2678078"/>
            <a:ext cx="43962" cy="17274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7560934" y="2942775"/>
            <a:ext cx="1520335" cy="12926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2. Szakma</a:t>
            </a:r>
            <a:br>
              <a:rPr lang="hu-HU" dirty="0" smtClean="0"/>
            </a:br>
            <a:r>
              <a:rPr lang="hu-HU" sz="1200" dirty="0" smtClean="0"/>
              <a:t>25. év alatt ingyenes: nappali</a:t>
            </a:r>
            <a:endParaRPr lang="hu-HU" dirty="0" smtClean="0"/>
          </a:p>
          <a:p>
            <a:pPr algn="ctr"/>
            <a:r>
              <a:rPr lang="hu-HU" sz="1200" dirty="0" smtClean="0"/>
              <a:t>25. év felett esti tagozat - felnőttoktatás</a:t>
            </a:r>
          </a:p>
        </p:txBody>
      </p:sp>
      <p:cxnSp>
        <p:nvCxnSpPr>
          <p:cNvPr id="87" name="Egyenes összekötő 86"/>
          <p:cNvCxnSpPr>
            <a:stCxn id="14" idx="0"/>
          </p:cNvCxnSpPr>
          <p:nvPr/>
        </p:nvCxnSpPr>
        <p:spPr>
          <a:xfrm flipV="1">
            <a:off x="6376227" y="1095304"/>
            <a:ext cx="4633" cy="172038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1" name="Egyenes összekötő nyíllal 90"/>
          <p:cNvCxnSpPr/>
          <p:nvPr/>
        </p:nvCxnSpPr>
        <p:spPr>
          <a:xfrm>
            <a:off x="6376227" y="1095304"/>
            <a:ext cx="118470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2" name="Egyenes összekötő 91"/>
          <p:cNvCxnSpPr/>
          <p:nvPr/>
        </p:nvCxnSpPr>
        <p:spPr>
          <a:xfrm flipV="1">
            <a:off x="6380859" y="1894955"/>
            <a:ext cx="0" cy="102619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4" name="Egyenes összekötő nyíllal 93"/>
          <p:cNvCxnSpPr/>
          <p:nvPr/>
        </p:nvCxnSpPr>
        <p:spPr>
          <a:xfrm>
            <a:off x="6380860" y="1894955"/>
            <a:ext cx="10900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7" name="Egyenes összekötő nyíllal 96"/>
          <p:cNvCxnSpPr/>
          <p:nvPr/>
        </p:nvCxnSpPr>
        <p:spPr>
          <a:xfrm>
            <a:off x="8906005" y="1095304"/>
            <a:ext cx="34045" cy="19497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7621314" y="1449865"/>
            <a:ext cx="1207593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Felső-oktatás</a:t>
            </a:r>
            <a:br>
              <a:rPr lang="hu-HU" dirty="0" smtClean="0"/>
            </a:br>
            <a:r>
              <a:rPr lang="hu-HU" sz="1200" dirty="0" smtClean="0"/>
              <a:t>Nappali, esti, levelező tagozat</a:t>
            </a:r>
            <a:endParaRPr lang="hu-HU" sz="1200" dirty="0"/>
          </a:p>
        </p:txBody>
      </p:sp>
      <p:sp>
        <p:nvSpPr>
          <p:cNvPr id="125" name="Cím 1"/>
          <p:cNvSpPr txBox="1">
            <a:spLocks/>
          </p:cNvSpPr>
          <p:nvPr/>
        </p:nvSpPr>
        <p:spPr>
          <a:xfrm>
            <a:off x="535132" y="510745"/>
            <a:ext cx="4835163" cy="5533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Képzési útvonalak</a:t>
            </a:r>
            <a:endParaRPr lang="hu-HU" sz="1100" dirty="0">
              <a:solidFill>
                <a:schemeClr val="accent6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7621314" y="473688"/>
            <a:ext cx="1207593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Munkaerőpiac</a:t>
            </a:r>
          </a:p>
          <a:p>
            <a:pPr algn="ctr"/>
            <a:endParaRPr lang="hu-HU" dirty="0"/>
          </a:p>
        </p:txBody>
      </p:sp>
      <p:sp>
        <p:nvSpPr>
          <p:cNvPr id="55" name="Szövegdoboz 54"/>
          <p:cNvSpPr txBox="1"/>
          <p:nvPr/>
        </p:nvSpPr>
        <p:spPr>
          <a:xfrm>
            <a:off x="259682" y="5453743"/>
            <a:ext cx="905144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/>
              <a:t>8. osztály</a:t>
            </a:r>
          </a:p>
        </p:txBody>
      </p:sp>
      <p:cxnSp>
        <p:nvCxnSpPr>
          <p:cNvPr id="56" name="Egyenes összekötő nyíllal 55"/>
          <p:cNvCxnSpPr/>
          <p:nvPr/>
        </p:nvCxnSpPr>
        <p:spPr>
          <a:xfrm>
            <a:off x="1149179" y="5877272"/>
            <a:ext cx="27802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églalap 57"/>
          <p:cNvSpPr/>
          <p:nvPr/>
        </p:nvSpPr>
        <p:spPr>
          <a:xfrm>
            <a:off x="1442853" y="5046882"/>
            <a:ext cx="2625091" cy="1440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Aft>
                <a:spcPct val="0"/>
              </a:spcAft>
              <a:buClr>
                <a:srgbClr val="727CA3"/>
              </a:buClr>
              <a:buSzPct val="76000"/>
            </a:pPr>
            <a:r>
              <a:rPr lang="hu-HU" sz="1400" b="1" dirty="0">
                <a:solidFill>
                  <a:prstClr val="black"/>
                </a:solidFill>
              </a:rPr>
              <a:t>S</a:t>
            </a:r>
            <a:r>
              <a:rPr lang="hu-HU" sz="1400" b="1" dirty="0" smtClean="0">
                <a:solidFill>
                  <a:prstClr val="black"/>
                </a:solidFill>
              </a:rPr>
              <a:t>zakiskola</a:t>
            </a:r>
            <a:endParaRPr lang="hu-HU" sz="1400" b="1" dirty="0">
              <a:solidFill>
                <a:prstClr val="black"/>
              </a:solidFill>
            </a:endParaRPr>
          </a:p>
          <a:p>
            <a:pPr lvl="0" algn="ctr" eaLnBrk="0" fontAlgn="base" hangingPunct="0">
              <a:spcAft>
                <a:spcPct val="0"/>
              </a:spcAft>
              <a:buClr>
                <a:srgbClr val="727CA3"/>
              </a:buClr>
              <a:buSzPct val="76000"/>
            </a:pPr>
            <a:r>
              <a:rPr lang="hu-HU" sz="1400" dirty="0" smtClean="0">
                <a:solidFill>
                  <a:prstClr val="black"/>
                </a:solidFill>
              </a:rPr>
              <a:t>mozgáskorlátozott</a:t>
            </a:r>
            <a:r>
              <a:rPr lang="hu-HU" sz="1400" dirty="0">
                <a:solidFill>
                  <a:prstClr val="black"/>
                </a:solidFill>
              </a:rPr>
              <a:t>, látás-, hallássérült, tanulásban </a:t>
            </a:r>
            <a:r>
              <a:rPr lang="hu-HU" sz="1400" dirty="0" smtClean="0">
                <a:solidFill>
                  <a:prstClr val="black"/>
                </a:solidFill>
              </a:rPr>
              <a:t>akadályozott tanulók számára</a:t>
            </a:r>
          </a:p>
          <a:p>
            <a:pPr algn="ctr" eaLnBrk="0" fontAlgn="base" hangingPunct="0">
              <a:spcAft>
                <a:spcPct val="0"/>
              </a:spcAft>
              <a:buClr>
                <a:srgbClr val="727CA3"/>
              </a:buClr>
              <a:buSzPct val="76000"/>
            </a:pPr>
            <a:r>
              <a:rPr lang="hu-HU" sz="1400" dirty="0">
                <a:solidFill>
                  <a:schemeClr val="tx1"/>
                </a:solidFill>
              </a:rPr>
              <a:t>(+ előkészítő évfolyam közismereti tartalommal</a:t>
            </a:r>
            <a:r>
              <a:rPr lang="hu-HU" sz="1400" dirty="0" smtClean="0">
                <a:solidFill>
                  <a:schemeClr val="tx1"/>
                </a:solidFill>
              </a:rPr>
              <a:t>)</a:t>
            </a:r>
            <a:endParaRPr lang="hu-HU" sz="1400" dirty="0">
              <a:solidFill>
                <a:prstClr val="black"/>
              </a:solidFill>
            </a:endParaRPr>
          </a:p>
        </p:txBody>
      </p:sp>
      <p:sp>
        <p:nvSpPr>
          <p:cNvPr id="63" name="Téglalap 62"/>
          <p:cNvSpPr/>
          <p:nvPr/>
        </p:nvSpPr>
        <p:spPr>
          <a:xfrm>
            <a:off x="4557890" y="5157192"/>
            <a:ext cx="1454270" cy="5357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sz="1200" dirty="0" smtClean="0">
                <a:solidFill>
                  <a:schemeClr val="tx1"/>
                </a:solidFill>
              </a:rPr>
              <a:t>9-10. évfolyam</a:t>
            </a:r>
          </a:p>
          <a:p>
            <a:r>
              <a:rPr lang="hu-HU" sz="1200" dirty="0" smtClean="0">
                <a:solidFill>
                  <a:srgbClr val="FF0000"/>
                </a:solidFill>
              </a:rPr>
              <a:t>részszakképesítés</a:t>
            </a:r>
          </a:p>
        </p:txBody>
      </p:sp>
      <p:sp>
        <p:nvSpPr>
          <p:cNvPr id="65" name="Téglalap 64"/>
          <p:cNvSpPr/>
          <p:nvPr/>
        </p:nvSpPr>
        <p:spPr>
          <a:xfrm>
            <a:off x="4557890" y="5776908"/>
            <a:ext cx="2057300" cy="4914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sz="1200" dirty="0" smtClean="0">
                <a:solidFill>
                  <a:schemeClr val="tx1"/>
                </a:solidFill>
              </a:rPr>
              <a:t>9-12. évfolyam</a:t>
            </a:r>
          </a:p>
          <a:p>
            <a:r>
              <a:rPr lang="hu-HU" sz="1200" dirty="0" smtClean="0">
                <a:solidFill>
                  <a:srgbClr val="FF0000"/>
                </a:solidFill>
              </a:rPr>
              <a:t>34-es szintű szakképesítés</a:t>
            </a:r>
          </a:p>
        </p:txBody>
      </p:sp>
      <p:cxnSp>
        <p:nvCxnSpPr>
          <p:cNvPr id="66" name="Egyenes összekötő nyíllal 65"/>
          <p:cNvCxnSpPr>
            <a:stCxn id="58" idx="3"/>
          </p:cNvCxnSpPr>
          <p:nvPr/>
        </p:nvCxnSpPr>
        <p:spPr>
          <a:xfrm flipV="1">
            <a:off x="4067944" y="5570748"/>
            <a:ext cx="489946" cy="1962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Egyenes összekötő nyíllal 66"/>
          <p:cNvCxnSpPr>
            <a:stCxn id="58" idx="3"/>
          </p:cNvCxnSpPr>
          <p:nvPr/>
        </p:nvCxnSpPr>
        <p:spPr>
          <a:xfrm>
            <a:off x="4067944" y="5766962"/>
            <a:ext cx="489946" cy="1668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Ellipszis 1"/>
          <p:cNvSpPr/>
          <p:nvPr/>
        </p:nvSpPr>
        <p:spPr>
          <a:xfrm>
            <a:off x="1444367" y="2624139"/>
            <a:ext cx="1977439" cy="15236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Ellipszis 2"/>
          <p:cNvSpPr/>
          <p:nvPr/>
        </p:nvSpPr>
        <p:spPr>
          <a:xfrm>
            <a:off x="1634161" y="3904834"/>
            <a:ext cx="1597850" cy="125235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Jobbra nyíl 6"/>
          <p:cNvSpPr/>
          <p:nvPr/>
        </p:nvSpPr>
        <p:spPr>
          <a:xfrm rot="20891857">
            <a:off x="3046816" y="2990079"/>
            <a:ext cx="4757107" cy="323165"/>
          </a:xfrm>
          <a:prstGeom prst="rightArrow">
            <a:avLst>
              <a:gd name="adj1" fmla="val 50000"/>
              <a:gd name="adj2" fmla="val 711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842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artalom helye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112568"/>
          </a:xfrm>
        </p:spPr>
        <p:txBody>
          <a:bodyPr>
            <a:normAutofit fontScale="85000" lnSpcReduction="10000"/>
          </a:bodyPr>
          <a:lstStyle/>
          <a:p>
            <a:pPr marL="0" indent="0">
              <a:buFont typeface="Arial" charset="0"/>
              <a:buNone/>
            </a:pPr>
            <a:endParaRPr lang="hu-HU" altLang="hu-HU" b="1" dirty="0" smtClean="0">
              <a:solidFill>
                <a:srgbClr val="A6976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hu-HU" altLang="hu-HU" b="1" dirty="0" smtClean="0">
              <a:solidFill>
                <a:srgbClr val="A6976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hu-HU" altLang="hu-HU" sz="2000" b="1" dirty="0" smtClean="0">
              <a:solidFill>
                <a:srgbClr val="A6976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hu-HU" altLang="hu-HU" sz="2000" b="1" dirty="0" smtClean="0">
              <a:solidFill>
                <a:srgbClr val="A6976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</a:pPr>
            <a:r>
              <a:rPr lang="hu-HU" altLang="hu-H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KÖSZÖNÖM MEGTISZTELŐ FIGYELMÜKET!</a:t>
            </a:r>
          </a:p>
          <a:p>
            <a:pPr marL="0" indent="0" algn="ctr">
              <a:buFont typeface="Arial" charset="0"/>
              <a:buNone/>
            </a:pPr>
            <a:endParaRPr lang="hu-HU" altLang="hu-HU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</a:pPr>
            <a:endParaRPr lang="hu-HU" altLang="hu-HU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hu-HU" sz="2800" dirty="0"/>
              <a:t>„</a:t>
            </a:r>
            <a:r>
              <a:rPr lang="hu-HU" sz="2800" i="1" dirty="0"/>
              <a:t>Az egész oktatásügyet az egész világon mindenütt, amerre csak jártam, egy nagy tévedés hatja át, egy óriási tévedés. Azt hiszik, hogy a könyv arra való, hogy az ember a tartalmát belepréselje a fejébe. Nézetem szerint a fej gondolkodásra való. A könyv pedig arra, hogy ne kelljen mindent fejben tartani</a:t>
            </a:r>
            <a:r>
              <a:rPr lang="hu-HU" sz="2800" i="1" dirty="0" smtClean="0"/>
              <a:t>.</a:t>
            </a:r>
            <a:r>
              <a:rPr lang="hu-HU" sz="2800" dirty="0" smtClean="0"/>
              <a:t>”</a:t>
            </a:r>
          </a:p>
          <a:p>
            <a:pPr marL="0" indent="0" algn="r">
              <a:buNone/>
            </a:pPr>
            <a:r>
              <a:rPr lang="hu-HU" sz="2800" dirty="0" smtClean="0"/>
              <a:t> </a:t>
            </a:r>
            <a:r>
              <a:rPr lang="hu-HU" sz="2800" dirty="0"/>
              <a:t>(Szent-Györgyi Albert) </a:t>
            </a:r>
          </a:p>
          <a:p>
            <a:pPr marL="0" indent="0" algn="ctr">
              <a:buFont typeface="Arial" charset="0"/>
              <a:buNone/>
            </a:pPr>
            <a:endParaRPr lang="hu-HU" altLang="hu-HU" sz="2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36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Miskolc4.0_Final_Screen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9" t="50502" r="34779" b="27360"/>
          <a:stretch/>
        </p:blipFill>
        <p:spPr>
          <a:xfrm>
            <a:off x="2817" y="-35155"/>
            <a:ext cx="8673639" cy="3896203"/>
          </a:xfrm>
          <a:prstGeom prst="rect">
            <a:avLst/>
          </a:prstGeom>
        </p:spPr>
      </p:pic>
      <p:pic>
        <p:nvPicPr>
          <p:cNvPr id="3" name="Kép 2" descr="Miskolc4.0_Final_Screen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6" t="51510" r="59076" b="27762"/>
          <a:stretch/>
        </p:blipFill>
        <p:spPr>
          <a:xfrm>
            <a:off x="3203848" y="3323732"/>
            <a:ext cx="576064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9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990600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hu-H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Milyen </a:t>
            </a:r>
            <a:r>
              <a:rPr lang="hu-H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és mennyire </a:t>
            </a:r>
            <a:r>
              <a:rPr lang="hu-H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fontos készségeket </a:t>
            </a:r>
            <a:r>
              <a:rPr lang="hu-H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várnak el </a:t>
            </a:r>
            <a:r>
              <a:rPr lang="hu-H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munkáltatók</a:t>
            </a:r>
            <a:r>
              <a:rPr lang="hu-H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00314520"/>
              </p:ext>
            </p:extLst>
          </p:nvPr>
        </p:nvGraphicFramePr>
        <p:xfrm>
          <a:off x="395536" y="2204864"/>
          <a:ext cx="6408712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6480"/>
                <a:gridCol w="2902232"/>
              </a:tblGrid>
              <a:tr h="451591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Készségek</a:t>
                      </a:r>
                      <a:endParaRPr lang="hu-H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hu-H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1591">
                <a:tc>
                  <a:txBody>
                    <a:bodyPr/>
                    <a:lstStyle/>
                    <a:p>
                      <a:r>
                        <a:rPr lang="hu-H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Problémamegoldás</a:t>
                      </a:r>
                      <a:endParaRPr lang="hu-H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hu-H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Együttműködés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hu-H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1591">
                <a:tc>
                  <a:txBody>
                    <a:bodyPr/>
                    <a:lstStyle/>
                    <a:p>
                      <a:r>
                        <a:rPr lang="hu-H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Alkalmazkodó-</a:t>
                      </a:r>
                      <a:r>
                        <a:rPr lang="hu-H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készség </a:t>
                      </a:r>
                      <a:endParaRPr lang="hu-H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hu-H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Kreativitás, innováció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hu-H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1591">
                <a:tc>
                  <a:txBody>
                    <a:bodyPr/>
                    <a:lstStyle/>
                    <a:p>
                      <a:r>
                        <a:rPr lang="hu-H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Érzelmi intelligencia</a:t>
                      </a:r>
                      <a:endParaRPr lang="hu-H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hu-H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72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Vezetői készség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hu-H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1591">
                <a:tc>
                  <a:txBody>
                    <a:bodyPr/>
                    <a:lstStyle/>
                    <a:p>
                      <a:r>
                        <a:rPr lang="hu-H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Digitális kompetencia</a:t>
                      </a:r>
                      <a:endParaRPr lang="hu-H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hu-H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l="12324" b="2241"/>
          <a:stretch/>
        </p:blipFill>
        <p:spPr>
          <a:xfrm>
            <a:off x="7020272" y="1556792"/>
            <a:ext cx="212372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3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>
          <a:xfrm>
            <a:off x="0" y="1205345"/>
            <a:ext cx="5793971" cy="565265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hu-HU" sz="1600" b="1" dirty="0" smtClean="0"/>
              <a:t>A gazdaság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Folyamatos gazdasági növekedés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Az álláskeresők száma folyamatosan csökken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Paradigmaváltás a munkaerőpiacon: jelentős hiány </a:t>
            </a:r>
            <a:br>
              <a:rPr lang="hu-HU" sz="1600" dirty="0" smtClean="0"/>
            </a:br>
            <a:r>
              <a:rPr lang="hu-HU" sz="1600" dirty="0" smtClean="0"/>
              <a:t>a gazdaság számára fontos szakképzett munkaerőből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Egyre gyorsabb fejlődés az iparban használt </a:t>
            </a:r>
            <a:br>
              <a:rPr lang="hu-HU" sz="1600" dirty="0" smtClean="0"/>
            </a:br>
            <a:r>
              <a:rPr lang="hu-HU" sz="1600" dirty="0" smtClean="0"/>
              <a:t>technológiákban, eljárások és anyagok terén</a:t>
            </a:r>
          </a:p>
          <a:p>
            <a:pPr>
              <a:spcAft>
                <a:spcPts val="600"/>
              </a:spcAft>
            </a:pPr>
            <a:endParaRPr lang="hu-HU" sz="1000" dirty="0"/>
          </a:p>
          <a:p>
            <a:pPr>
              <a:spcAft>
                <a:spcPts val="600"/>
              </a:spcAft>
            </a:pPr>
            <a:r>
              <a:rPr lang="hu-HU" sz="1600" b="1" dirty="0" smtClean="0"/>
              <a:t>Ipar 4.0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Automatizálás, valós és digitális világ kölcsönhatása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Csökken a képzettség nélkül is ellátható betanított munkahelyek száma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Nő az igény a rendszerek tervezésével, építésével, üzemeltetésével foglalkozó informatikai, robotikai képzettségű szakemberekre</a:t>
            </a:r>
          </a:p>
          <a:p>
            <a:pPr>
              <a:spcAft>
                <a:spcPts val="600"/>
              </a:spcAft>
            </a:pPr>
            <a:endParaRPr lang="hu-HU" sz="600" dirty="0"/>
          </a:p>
          <a:p>
            <a:pPr>
              <a:spcAft>
                <a:spcPts val="600"/>
              </a:spcAft>
            </a:pPr>
            <a:r>
              <a:rPr lang="hu-HU" sz="1600" b="1" dirty="0" smtClean="0"/>
              <a:t>Intézményrendszer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Magas a végzettség nélküli iskolaelhagyók száma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Szakképzés intézményeinek épület-, tanműhely- és eszközállománya elavult</a:t>
            </a:r>
          </a:p>
          <a:p>
            <a:pPr>
              <a:spcAft>
                <a:spcPts val="600"/>
              </a:spcAft>
            </a:pPr>
            <a:endParaRPr lang="hu-HU" sz="1600" dirty="0" smtClean="0"/>
          </a:p>
        </p:txBody>
      </p:sp>
      <p:sp>
        <p:nvSpPr>
          <p:cNvPr id="5" name="Cím 3"/>
          <p:cNvSpPr>
            <a:spLocks noGrp="1"/>
          </p:cNvSpPr>
          <p:nvPr>
            <p:ph type="title"/>
          </p:nvPr>
        </p:nvSpPr>
        <p:spPr>
          <a:xfrm>
            <a:off x="0" y="0"/>
            <a:ext cx="5793971" cy="62425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hu-HU" sz="2800" b="1" dirty="0" smtClean="0">
                <a:solidFill>
                  <a:srgbClr val="C00000"/>
                </a:solidFill>
              </a:rPr>
              <a:t>KIHÍVÁSOK</a:t>
            </a:r>
            <a:endParaRPr lang="hu-HU" sz="1800" b="1" dirty="0">
              <a:solidFill>
                <a:srgbClr val="C00000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2" name="Ellipszis feliratnak 1"/>
          <p:cNvSpPr/>
          <p:nvPr/>
        </p:nvSpPr>
        <p:spPr>
          <a:xfrm>
            <a:off x="5067866" y="559558"/>
            <a:ext cx="3043451" cy="955343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Szakképzett munkaerőre van szükség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8" name="Ellipszis feliratnak 7"/>
          <p:cNvSpPr/>
          <p:nvPr/>
        </p:nvSpPr>
        <p:spPr>
          <a:xfrm>
            <a:off x="5067867" y="1705968"/>
            <a:ext cx="3043451" cy="955343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Készségek kerülnek előtérbe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9" name="Ellipszis feliratnak 8"/>
          <p:cNvSpPr/>
          <p:nvPr/>
        </p:nvSpPr>
        <p:spPr>
          <a:xfrm>
            <a:off x="5067867" y="2870579"/>
            <a:ext cx="3043451" cy="955343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Egész életen át tartó tanulás 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églalap feliratnak 2"/>
          <p:cNvSpPr/>
          <p:nvPr/>
        </p:nvSpPr>
        <p:spPr>
          <a:xfrm>
            <a:off x="5616049" y="4509061"/>
            <a:ext cx="1947084" cy="982639"/>
          </a:xfrm>
          <a:prstGeom prst="wedgeRectCallout">
            <a:avLst>
              <a:gd name="adj1" fmla="val -55419"/>
              <a:gd name="adj2" fmla="val 8611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Pályaorientáció</a:t>
            </a:r>
          </a:p>
          <a:p>
            <a:pPr algn="ctr"/>
            <a:r>
              <a:rPr lang="hu-HU" dirty="0" smtClean="0">
                <a:solidFill>
                  <a:schemeClr val="tx1"/>
                </a:solidFill>
              </a:rPr>
              <a:t>Karrier</a:t>
            </a:r>
            <a:endParaRPr lang="hu-HU" dirty="0"/>
          </a:p>
        </p:txBody>
      </p:sp>
      <p:sp>
        <p:nvSpPr>
          <p:cNvPr id="10" name="Téglalap feliratnak 9"/>
          <p:cNvSpPr/>
          <p:nvPr/>
        </p:nvSpPr>
        <p:spPr>
          <a:xfrm>
            <a:off x="5901664" y="5841241"/>
            <a:ext cx="1596788" cy="750627"/>
          </a:xfrm>
          <a:prstGeom prst="wedgeRectCallout">
            <a:avLst>
              <a:gd name="adj1" fmla="val -71260"/>
              <a:gd name="adj2" fmla="val 7522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HHH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26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3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tszög 3"/>
          <p:cNvSpPr/>
          <p:nvPr/>
        </p:nvSpPr>
        <p:spPr>
          <a:xfrm>
            <a:off x="638370" y="1319410"/>
            <a:ext cx="8057559" cy="1023582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b="1" dirty="0">
                <a:solidFill>
                  <a:schemeClr val="tx1"/>
                </a:solidFill>
              </a:rPr>
              <a:t>I. </a:t>
            </a:r>
            <a:r>
              <a:rPr lang="hu-HU" sz="2000" b="1" dirty="0" smtClean="0">
                <a:solidFill>
                  <a:schemeClr val="tx1"/>
                </a:solidFill>
              </a:rPr>
              <a:t>Változó környezetünk kihívásaira </a:t>
            </a:r>
            <a:r>
              <a:rPr lang="hu-HU" sz="2000" b="1" dirty="0">
                <a:solidFill>
                  <a:schemeClr val="tx1"/>
                </a:solidFill>
              </a:rPr>
              <a:t>hatékonyan </a:t>
            </a:r>
            <a:r>
              <a:rPr lang="hu-HU" sz="2000" b="1" dirty="0" smtClean="0">
                <a:solidFill>
                  <a:schemeClr val="tx1"/>
                </a:solidFill>
              </a:rPr>
              <a:t>reagáló képzési rendszer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5" name="Cím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0803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hu-HU" sz="2800" b="1" dirty="0">
                <a:solidFill>
                  <a:srgbClr val="C00000"/>
                </a:solidFill>
              </a:rPr>
              <a:t>A </a:t>
            </a:r>
            <a:r>
              <a:rPr lang="hu-HU" sz="2800" b="1" dirty="0" smtClean="0">
                <a:solidFill>
                  <a:srgbClr val="C00000"/>
                </a:solidFill>
              </a:rPr>
              <a:t>SZAKKÉPZÉS </a:t>
            </a:r>
            <a:r>
              <a:rPr lang="hu-HU" sz="2800" b="1" dirty="0">
                <a:solidFill>
                  <a:srgbClr val="C00000"/>
                </a:solidFill>
              </a:rPr>
              <a:t>4.0 </a:t>
            </a:r>
            <a:r>
              <a:rPr lang="hu-HU" sz="2800" b="1" dirty="0" smtClean="0">
                <a:solidFill>
                  <a:srgbClr val="C00000"/>
                </a:solidFill>
              </a:rPr>
              <a:t>SZEMPONTJAI:</a:t>
            </a:r>
            <a:endParaRPr lang="hu-HU" sz="1800" b="1" dirty="0">
              <a:solidFill>
                <a:srgbClr val="C00000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630955" y="2446884"/>
            <a:ext cx="8064975" cy="999462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>
              <a:buNone/>
            </a:pPr>
            <a:r>
              <a:rPr lang="hu-HU" sz="2000" b="1" dirty="0">
                <a:solidFill>
                  <a:schemeClr val="tx1"/>
                </a:solidFill>
              </a:rPr>
              <a:t>II. A képzési </a:t>
            </a:r>
            <a:r>
              <a:rPr lang="hu-HU" sz="2000" b="1" dirty="0" smtClean="0">
                <a:solidFill>
                  <a:schemeClr val="tx1"/>
                </a:solidFill>
              </a:rPr>
              <a:t>rendszerben minőségi iskolai képzéssel összehangolt  </a:t>
            </a:r>
            <a:r>
              <a:rPr lang="hu-HU" sz="2000" b="1" dirty="0">
                <a:solidFill>
                  <a:schemeClr val="tx1"/>
                </a:solidFill>
              </a:rPr>
              <a:t>keresletvezérelt </a:t>
            </a:r>
            <a:r>
              <a:rPr lang="hu-HU" sz="2000" b="1" dirty="0" smtClean="0">
                <a:solidFill>
                  <a:schemeClr val="tx1"/>
                </a:solidFill>
              </a:rPr>
              <a:t>duális  modell fejlesztése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7" name="Hatszög 6"/>
          <p:cNvSpPr/>
          <p:nvPr/>
        </p:nvSpPr>
        <p:spPr>
          <a:xfrm>
            <a:off x="655093" y="3523809"/>
            <a:ext cx="8079474" cy="989462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b="1" dirty="0">
                <a:solidFill>
                  <a:schemeClr val="tx1"/>
                </a:solidFill>
              </a:rPr>
              <a:t>III. Vonzó szakmai karriert nyújtó </a:t>
            </a:r>
            <a:r>
              <a:rPr lang="hu-HU" sz="2000" b="1" dirty="0" smtClean="0">
                <a:solidFill>
                  <a:schemeClr val="tx1"/>
                </a:solidFill>
              </a:rPr>
              <a:t> </a:t>
            </a:r>
            <a:r>
              <a:rPr lang="hu-HU" sz="2000" b="1" dirty="0">
                <a:solidFill>
                  <a:schemeClr val="tx1"/>
                </a:solidFill>
              </a:rPr>
              <a:t>képzés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8" name="Hatszög 7"/>
          <p:cNvSpPr/>
          <p:nvPr/>
        </p:nvSpPr>
        <p:spPr>
          <a:xfrm>
            <a:off x="687768" y="4583332"/>
            <a:ext cx="7956645" cy="914400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b="1" dirty="0">
                <a:solidFill>
                  <a:schemeClr val="tx1"/>
                </a:solidFill>
              </a:rPr>
              <a:t>IV. A felnőtteknek rugalmas tanulási lehetőséget kínáló</a:t>
            </a:r>
            <a:br>
              <a:rPr lang="hu-HU" sz="2000" b="1" dirty="0">
                <a:solidFill>
                  <a:schemeClr val="tx1"/>
                </a:solidFill>
              </a:rPr>
            </a:br>
            <a:r>
              <a:rPr lang="hu-HU" sz="2000" b="1" dirty="0" smtClean="0">
                <a:solidFill>
                  <a:schemeClr val="tx1"/>
                </a:solidFill>
              </a:rPr>
              <a:t>felnőttoktatás, felnőttképzés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9" name="Hatszög 8"/>
          <p:cNvSpPr/>
          <p:nvPr/>
        </p:nvSpPr>
        <p:spPr>
          <a:xfrm>
            <a:off x="713525" y="5585737"/>
            <a:ext cx="7956645" cy="914400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b="1" dirty="0" smtClean="0">
                <a:solidFill>
                  <a:schemeClr val="tx1"/>
                </a:solidFill>
              </a:rPr>
              <a:t>V</a:t>
            </a:r>
            <a:r>
              <a:rPr lang="hu-HU" sz="2000" b="1" dirty="0">
                <a:solidFill>
                  <a:schemeClr val="tx1"/>
                </a:solidFill>
              </a:rPr>
              <a:t>. Professzionális szervezeti keretek között működő képzési intézményrendszer</a:t>
            </a:r>
            <a:endParaRPr lang="hu-H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6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>
          <a:xfrm>
            <a:off x="0" y="993913"/>
            <a:ext cx="6068799" cy="30055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/>
              <a:t>A nemzetközi gyakorlathoz igazodó, kevesebb szakmai képesítést tartalmazó, átlátható </a:t>
            </a:r>
            <a:r>
              <a:rPr lang="hu-HU" sz="2000" dirty="0" smtClean="0"/>
              <a:t>OKJ </a:t>
            </a:r>
            <a:r>
              <a:rPr lang="hu-HU" sz="2000" dirty="0"/>
              <a:t>létrehozása, széles szakmai alapon álló, stabil iskolai rendszerű képzés </a:t>
            </a:r>
            <a:r>
              <a:rPr lang="hu-HU" sz="2000" dirty="0" smtClean="0"/>
              <a:t>működése (alap OKJ).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/>
              <a:t>Minden képzés során épüljenek be a szakmában elvárt digitális tartalmak az oktatás során</a:t>
            </a:r>
            <a:r>
              <a:rPr lang="hu-HU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100" b="1" dirty="0"/>
          </a:p>
        </p:txBody>
      </p:sp>
      <p:sp>
        <p:nvSpPr>
          <p:cNvPr id="5" name="Cím 3"/>
          <p:cNvSpPr>
            <a:spLocks noGrp="1"/>
          </p:cNvSpPr>
          <p:nvPr>
            <p:ph type="title"/>
          </p:nvPr>
        </p:nvSpPr>
        <p:spPr>
          <a:xfrm>
            <a:off x="0" y="0"/>
            <a:ext cx="6068798" cy="105273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hu-HU" sz="2400" b="1" dirty="0" smtClean="0">
                <a:solidFill>
                  <a:srgbClr val="C00000"/>
                </a:solidFill>
              </a:rPr>
              <a:t>I. </a:t>
            </a:r>
            <a:r>
              <a:rPr lang="hu-HU" sz="2400" b="1" dirty="0">
                <a:solidFill>
                  <a:srgbClr val="C00000"/>
                </a:solidFill>
              </a:rPr>
              <a:t>Változó környezetünk kihívásaira hatékonyan reagáló képzési rendszer</a:t>
            </a:r>
            <a:endParaRPr lang="hu-HU" sz="2400" dirty="0">
              <a:solidFill>
                <a:srgbClr val="C00000"/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343711544"/>
              </p:ext>
            </p:extLst>
          </p:nvPr>
        </p:nvGraphicFramePr>
        <p:xfrm>
          <a:off x="6122501" y="125719"/>
          <a:ext cx="2957885" cy="868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649479834"/>
              </p:ext>
            </p:extLst>
          </p:nvPr>
        </p:nvGraphicFramePr>
        <p:xfrm>
          <a:off x="6138405" y="1061140"/>
          <a:ext cx="2957885" cy="12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958900508"/>
              </p:ext>
            </p:extLst>
          </p:nvPr>
        </p:nvGraphicFramePr>
        <p:xfrm>
          <a:off x="6170308" y="3028426"/>
          <a:ext cx="2957885" cy="12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109246801"/>
              </p:ext>
            </p:extLst>
          </p:nvPr>
        </p:nvGraphicFramePr>
        <p:xfrm>
          <a:off x="6122501" y="4780753"/>
          <a:ext cx="2957885" cy="12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12" name="Picture 2" descr="https://www.hrportal.hu/images/uploaded/img/5807.jpg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2" t="6758" r="404" b="34027"/>
          <a:stretch/>
        </p:blipFill>
        <p:spPr bwMode="auto">
          <a:xfrm>
            <a:off x="-1" y="3999507"/>
            <a:ext cx="6068800" cy="285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19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3"/>
          <p:cNvSpPr>
            <a:spLocks noGrp="1"/>
          </p:cNvSpPr>
          <p:nvPr>
            <p:ph type="title"/>
          </p:nvPr>
        </p:nvSpPr>
        <p:spPr>
          <a:xfrm>
            <a:off x="0" y="-1"/>
            <a:ext cx="5939624" cy="112474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rgbClr val="C00000"/>
                </a:solidFill>
              </a:rPr>
              <a:t>II. A képzési rendszerbe jobban beépülő duális modell</a:t>
            </a:r>
            <a:endParaRPr lang="hu-HU" sz="2400" b="1" dirty="0">
              <a:solidFill>
                <a:srgbClr val="C00000"/>
              </a:solidFill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-183" t="-1229" r="117" b="29433"/>
          <a:stretch/>
        </p:blipFill>
        <p:spPr>
          <a:xfrm>
            <a:off x="-10632" y="4097215"/>
            <a:ext cx="5950256" cy="2748754"/>
          </a:xfrm>
          <a:prstGeom prst="rect">
            <a:avLst/>
          </a:prstGeom>
        </p:spPr>
      </p:pic>
      <p:sp>
        <p:nvSpPr>
          <p:cNvPr id="7" name="Cím 3"/>
          <p:cNvSpPr txBox="1">
            <a:spLocks/>
          </p:cNvSpPr>
          <p:nvPr/>
        </p:nvSpPr>
        <p:spPr>
          <a:xfrm>
            <a:off x="0" y="985961"/>
            <a:ext cx="5939624" cy="318052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A </a:t>
            </a:r>
            <a:r>
              <a:rPr lang="hu-HU" sz="2000" dirty="0"/>
              <a:t>duális képzésben résztvevő tanulók arányának további növelése, az oktatási bázissal rendelkező nagyvállalatok szerepvállalásának </a:t>
            </a:r>
            <a:r>
              <a:rPr lang="hu-HU" sz="2000" dirty="0" smtClean="0"/>
              <a:t>erősítésével.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/>
              <a:t>Ágazati Képző Központ kialakítása, a szakképzési centrumok aktív vállalati </a:t>
            </a:r>
            <a:r>
              <a:rPr lang="hu-HU" sz="2000" dirty="0" smtClean="0"/>
              <a:t>kapcsolatainak fejlesztése </a:t>
            </a:r>
            <a:r>
              <a:rPr lang="hu-HU" sz="2000" dirty="0"/>
              <a:t>és a KKV-k szerepvállalásának erősítése a gyakorlati </a:t>
            </a:r>
            <a:r>
              <a:rPr lang="hu-HU" sz="2000" dirty="0" smtClean="0"/>
              <a:t>képzésben.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/>
              <a:t>Széles szakmai gyakorlati alapot biztosító modern tanműhelyek </a:t>
            </a:r>
            <a:r>
              <a:rPr lang="hu-HU" sz="2000" dirty="0" smtClean="0"/>
              <a:t>kialakítása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8923887"/>
              </p:ext>
            </p:extLst>
          </p:nvPr>
        </p:nvGraphicFramePr>
        <p:xfrm>
          <a:off x="6098647" y="475576"/>
          <a:ext cx="2957885" cy="868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83313963"/>
              </p:ext>
            </p:extLst>
          </p:nvPr>
        </p:nvGraphicFramePr>
        <p:xfrm>
          <a:off x="6114551" y="1410997"/>
          <a:ext cx="2957885" cy="1141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860366559"/>
              </p:ext>
            </p:extLst>
          </p:nvPr>
        </p:nvGraphicFramePr>
        <p:xfrm>
          <a:off x="6114551" y="2656345"/>
          <a:ext cx="2957885" cy="1234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953297089"/>
              </p:ext>
            </p:extLst>
          </p:nvPr>
        </p:nvGraphicFramePr>
        <p:xfrm>
          <a:off x="6114551" y="3994826"/>
          <a:ext cx="2957885" cy="1158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628753298"/>
              </p:ext>
            </p:extLst>
          </p:nvPr>
        </p:nvGraphicFramePr>
        <p:xfrm>
          <a:off x="6098647" y="5804452"/>
          <a:ext cx="2957885" cy="1022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26242047"/>
              </p:ext>
            </p:extLst>
          </p:nvPr>
        </p:nvGraphicFramePr>
        <p:xfrm>
          <a:off x="6114551" y="4977517"/>
          <a:ext cx="2957885" cy="107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</p:spTree>
    <p:extLst>
      <p:ext uri="{BB962C8B-B14F-4D97-AF65-F5344CB8AC3E}">
        <p14:creationId xmlns:p14="http://schemas.microsoft.com/office/powerpoint/2010/main" val="111877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3"/>
          <p:cNvSpPr>
            <a:spLocks noGrp="1"/>
          </p:cNvSpPr>
          <p:nvPr>
            <p:ph type="title"/>
          </p:nvPr>
        </p:nvSpPr>
        <p:spPr>
          <a:xfrm>
            <a:off x="-2" y="619"/>
            <a:ext cx="5939625" cy="106219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rgbClr val="C00000"/>
                </a:solidFill>
              </a:rPr>
              <a:t>III. Vonzó szakmai karriert nyújtó </a:t>
            </a:r>
            <a:r>
              <a:rPr lang="hu-HU" sz="2400" b="1" dirty="0" smtClean="0">
                <a:solidFill>
                  <a:srgbClr val="C00000"/>
                </a:solidFill>
              </a:rPr>
              <a:t>képzés</a:t>
            </a:r>
            <a:endParaRPr lang="hu-HU" sz="2400" dirty="0">
              <a:solidFill>
                <a:srgbClr val="C00000"/>
              </a:solidFill>
            </a:endParaRPr>
          </a:p>
        </p:txBody>
      </p:sp>
      <p:sp>
        <p:nvSpPr>
          <p:cNvPr id="8" name="Cím 3"/>
          <p:cNvSpPr txBox="1">
            <a:spLocks/>
          </p:cNvSpPr>
          <p:nvPr/>
        </p:nvSpPr>
        <p:spPr>
          <a:xfrm>
            <a:off x="-2" y="1229666"/>
            <a:ext cx="5939623" cy="37429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/>
              <a:t>Emelt szintű érettségi tárgyként elismerni a szakmai vizsgát, a 12. év végén csak 4 tárgyból tesz </a:t>
            </a:r>
            <a:br>
              <a:rPr lang="hu-HU" sz="2000" dirty="0"/>
            </a:br>
            <a:r>
              <a:rPr lang="hu-HU" sz="2000" dirty="0" smtClean="0"/>
              <a:t>érettségit.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/>
              <a:t>Szakgimnáziumból a technikus vizsgát követően felvételi nélküli továbbhaladás a szakirányú </a:t>
            </a:r>
            <a:r>
              <a:rPr lang="hu-HU" sz="2000" dirty="0" smtClean="0"/>
              <a:t>felsőoktatásba.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/>
              <a:t>Mellék-szakképesítés </a:t>
            </a:r>
            <a:r>
              <a:rPr lang="hu-HU" sz="2000" dirty="0" smtClean="0"/>
              <a:t>választása.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/>
              <a:t>Átalakított ösztöndíjrendszer, amelyben az ösztöndíj 50%-át a tanulmányainak sikeres befejezésekor kapja meg a </a:t>
            </a:r>
            <a:r>
              <a:rPr lang="hu-HU" sz="2000" dirty="0" smtClean="0"/>
              <a:t>fiatal.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2000" dirty="0" smtClean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549650465"/>
              </p:ext>
            </p:extLst>
          </p:nvPr>
        </p:nvGraphicFramePr>
        <p:xfrm>
          <a:off x="6098647" y="475576"/>
          <a:ext cx="2957885" cy="868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721380007"/>
              </p:ext>
            </p:extLst>
          </p:nvPr>
        </p:nvGraphicFramePr>
        <p:xfrm>
          <a:off x="6114551" y="1485824"/>
          <a:ext cx="2957885" cy="1344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977080595"/>
              </p:ext>
            </p:extLst>
          </p:nvPr>
        </p:nvGraphicFramePr>
        <p:xfrm>
          <a:off x="6114550" y="2890431"/>
          <a:ext cx="2957885" cy="1234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683786876"/>
              </p:ext>
            </p:extLst>
          </p:nvPr>
        </p:nvGraphicFramePr>
        <p:xfrm>
          <a:off x="6114551" y="4252446"/>
          <a:ext cx="2957885" cy="1158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4" name="Diagram 13"/>
          <p:cNvGraphicFramePr/>
          <p:nvPr/>
        </p:nvGraphicFramePr>
        <p:xfrm>
          <a:off x="6114551" y="4977517"/>
          <a:ext cx="2957885" cy="433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062262738"/>
              </p:ext>
            </p:extLst>
          </p:nvPr>
        </p:nvGraphicFramePr>
        <p:xfrm>
          <a:off x="6114551" y="5359223"/>
          <a:ext cx="2957885" cy="1158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pic>
        <p:nvPicPr>
          <p:cNvPr id="2052" name="Picture 4" descr="KÃ©ptalÃ¡lat a kÃ¶vetkezÅre: âszakma sztÃ¡r kÃ©pek 2018â"/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1" t="4777" r="20069" b="20807"/>
          <a:stretch/>
        </p:blipFill>
        <p:spPr bwMode="auto">
          <a:xfrm>
            <a:off x="-2" y="4972594"/>
            <a:ext cx="5939248" cy="188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zövegdoboz 14"/>
          <p:cNvSpPr txBox="1"/>
          <p:nvPr/>
        </p:nvSpPr>
        <p:spPr>
          <a:xfrm>
            <a:off x="4787856" y="1680716"/>
            <a:ext cx="767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rgbClr val="00B1EA"/>
                </a:solidFill>
                <a:sym typeface="Webdings"/>
              </a:rPr>
              <a:t></a:t>
            </a:r>
            <a:endParaRPr lang="hu-HU" sz="4000" dirty="0">
              <a:solidFill>
                <a:srgbClr val="00B1EA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3868123" y="2972712"/>
            <a:ext cx="767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rgbClr val="00B1EA"/>
                </a:solidFill>
                <a:sym typeface="Webdings"/>
              </a:rPr>
              <a:t></a:t>
            </a:r>
            <a:endParaRPr lang="hu-HU" sz="4000" dirty="0">
              <a:solidFill>
                <a:srgbClr val="00B1EA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1828800" y="4124935"/>
            <a:ext cx="80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rgbClr val="00B1EA"/>
                </a:solidFill>
                <a:sym typeface="Webdings"/>
              </a:rPr>
              <a:t></a:t>
            </a:r>
            <a:endParaRPr lang="hu-HU" sz="4000" dirty="0">
              <a:solidFill>
                <a:srgbClr val="00B1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13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>
          <a:xfrm>
            <a:off x="-4" y="1230217"/>
            <a:ext cx="5860871" cy="4431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  <a:ea typeface="+mj-ea"/>
                <a:cs typeface="+mj-cs"/>
              </a:rPr>
              <a:t>Rugalmasan reagáló, minőségi képzést nyújtó, innovatív felnőttképzés, a jelenlegi felnőttképzési rendszer fejlesztésével</a:t>
            </a:r>
            <a:r>
              <a:rPr lang="hu-HU" sz="2000" dirty="0" smtClean="0">
                <a:latin typeface="+mj-lt"/>
                <a:ea typeface="+mj-ea"/>
                <a:cs typeface="+mj-cs"/>
              </a:rPr>
              <a:t>.</a:t>
            </a:r>
          </a:p>
          <a:p>
            <a:pPr marL="342900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2000" dirty="0" smtClean="0">
              <a:latin typeface="+mj-lt"/>
              <a:ea typeface="+mj-ea"/>
              <a:cs typeface="+mj-cs"/>
            </a:endParaRPr>
          </a:p>
          <a:p>
            <a:pPr marL="342900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  <a:ea typeface="+mj-ea"/>
                <a:cs typeface="+mj-cs"/>
              </a:rPr>
              <a:t>Digitális </a:t>
            </a:r>
            <a:r>
              <a:rPr lang="hu-HU" sz="2000" dirty="0">
                <a:latin typeface="+mj-lt"/>
                <a:ea typeface="+mj-ea"/>
                <a:cs typeface="+mj-cs"/>
              </a:rPr>
              <a:t>szakmai képzések indításával az IKT kompetenciák </a:t>
            </a:r>
            <a:r>
              <a:rPr lang="hu-HU" sz="2000" dirty="0" smtClean="0">
                <a:latin typeface="+mj-lt"/>
                <a:ea typeface="+mj-ea"/>
                <a:cs typeface="+mj-cs"/>
              </a:rPr>
              <a:t>fejlesztése. </a:t>
            </a:r>
          </a:p>
          <a:p>
            <a:pPr marL="0"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hu-HU" sz="2000" dirty="0" smtClean="0">
              <a:latin typeface="+mj-lt"/>
              <a:ea typeface="+mj-ea"/>
              <a:cs typeface="+mj-cs"/>
            </a:endParaRPr>
          </a:p>
          <a:p>
            <a:pPr marL="342900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  <a:ea typeface="+mj-ea"/>
                <a:cs typeface="+mj-cs"/>
              </a:rPr>
              <a:t>Minősített vizsgaközpontok létrehozásával a kimeneti szabályozás megteremtése.</a:t>
            </a:r>
          </a:p>
        </p:txBody>
      </p:sp>
      <p:sp>
        <p:nvSpPr>
          <p:cNvPr id="5" name="Cím 3"/>
          <p:cNvSpPr>
            <a:spLocks noGrp="1"/>
          </p:cNvSpPr>
          <p:nvPr>
            <p:ph type="title"/>
          </p:nvPr>
        </p:nvSpPr>
        <p:spPr>
          <a:xfrm>
            <a:off x="-3" y="4"/>
            <a:ext cx="5860871" cy="155678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hu-HU" sz="2000" b="1" dirty="0">
                <a:solidFill>
                  <a:srgbClr val="C00000"/>
                </a:solidFill>
              </a:rPr>
              <a:t>IV. A felnőtteknek rugalmas tanulási lehetőséget </a:t>
            </a:r>
            <a:r>
              <a:rPr lang="hu-HU" sz="2000" b="1" dirty="0" smtClean="0">
                <a:solidFill>
                  <a:srgbClr val="C00000"/>
                </a:solidFill>
              </a:rPr>
              <a:t>kínáló</a:t>
            </a:r>
            <a:br>
              <a:rPr lang="hu-HU" sz="2000" b="1" dirty="0" smtClean="0">
                <a:solidFill>
                  <a:srgbClr val="C00000"/>
                </a:solidFill>
              </a:rPr>
            </a:br>
            <a:r>
              <a:rPr lang="hu-HU" sz="2000" b="1" dirty="0" smtClean="0">
                <a:solidFill>
                  <a:srgbClr val="C00000"/>
                </a:solidFill>
              </a:rPr>
              <a:t>(felnőttképzés)</a:t>
            </a:r>
            <a:r>
              <a:rPr lang="hu-HU" sz="2000" b="1" dirty="0"/>
              <a:t/>
            </a:r>
            <a:br>
              <a:rPr lang="hu-HU" sz="2000" b="1" dirty="0"/>
            </a:br>
            <a:endParaRPr lang="hu-HU" sz="20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/>
          <a:srcRect t="1" r="6404" b="-64"/>
          <a:stretch/>
        </p:blipFill>
        <p:spPr>
          <a:xfrm>
            <a:off x="5796136" y="5"/>
            <a:ext cx="3347863" cy="6862354"/>
          </a:xfrm>
          <a:prstGeom prst="rect">
            <a:avLst/>
          </a:prstGeom>
        </p:spPr>
      </p:pic>
      <p:grpSp>
        <p:nvGrpSpPr>
          <p:cNvPr id="8" name="Csoportba foglalás 7"/>
          <p:cNvGrpSpPr/>
          <p:nvPr/>
        </p:nvGrpSpPr>
        <p:grpSpPr>
          <a:xfrm>
            <a:off x="5991124" y="21225"/>
            <a:ext cx="2957885" cy="861120"/>
            <a:chOff x="0" y="3536"/>
            <a:chExt cx="2957885" cy="861120"/>
          </a:xfrm>
          <a:solidFill>
            <a:srgbClr val="92D050"/>
          </a:solidFill>
        </p:grpSpPr>
        <p:sp>
          <p:nvSpPr>
            <p:cNvPr id="9" name="Lekerekített téglalap 8"/>
            <p:cNvSpPr/>
            <p:nvPr/>
          </p:nvSpPr>
          <p:spPr>
            <a:xfrm>
              <a:off x="0" y="3536"/>
              <a:ext cx="2957885" cy="8611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Lekerekített téglalap 4"/>
            <p:cNvSpPr txBox="1"/>
            <p:nvPr/>
          </p:nvSpPr>
          <p:spPr>
            <a:xfrm>
              <a:off x="42036" y="45572"/>
              <a:ext cx="2873813" cy="7770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800" b="1" kern="1200" dirty="0" smtClean="0">
                  <a:latin typeface="+mj-lt"/>
                </a:rPr>
                <a:t>Hatás /</a:t>
              </a:r>
              <a:endParaRPr lang="hu-HU" sz="1800" kern="1200" dirty="0">
                <a:latin typeface="+mj-lt"/>
              </a:endParaRPr>
            </a:p>
          </p:txBody>
        </p:sp>
      </p:grp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395710687"/>
              </p:ext>
            </p:extLst>
          </p:nvPr>
        </p:nvGraphicFramePr>
        <p:xfrm>
          <a:off x="6134839" y="3451914"/>
          <a:ext cx="2957885" cy="1088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342107725"/>
              </p:ext>
            </p:extLst>
          </p:nvPr>
        </p:nvGraphicFramePr>
        <p:xfrm>
          <a:off x="6054331" y="5085184"/>
          <a:ext cx="2957885" cy="1344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778101263"/>
              </p:ext>
            </p:extLst>
          </p:nvPr>
        </p:nvGraphicFramePr>
        <p:xfrm>
          <a:off x="6186114" y="5438471"/>
          <a:ext cx="2957885" cy="1344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21507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601</Words>
  <Application>Microsoft Office PowerPoint</Application>
  <PresentationFormat>Diavetítés a képernyőre (4:3 oldalarány)</PresentationFormat>
  <Paragraphs>137</Paragraphs>
  <Slides>12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Szakképzés 4.0  - avagy –  Innováció a szakképzésben</vt:lpstr>
      <vt:lpstr>PowerPoint bemutató</vt:lpstr>
      <vt:lpstr>Milyen és mennyire fontos készségeket várnak el a munkáltatók? </vt:lpstr>
      <vt:lpstr>KIHÍVÁSOK</vt:lpstr>
      <vt:lpstr>A SZAKKÉPZÉS 4.0 SZEMPONTJAI:</vt:lpstr>
      <vt:lpstr>I. Változó környezetünk kihívásaira hatékonyan reagáló képzési rendszer</vt:lpstr>
      <vt:lpstr>II. A képzési rendszerbe jobban beépülő duális modell</vt:lpstr>
      <vt:lpstr>III. Vonzó szakmai karriert nyújtó képzés</vt:lpstr>
      <vt:lpstr>IV. A felnőtteknek rugalmas tanulási lehetőséget kínáló (felnőttképzés) </vt:lpstr>
      <vt:lpstr>VI. Professzionális szervezeti keretek között működő képzési intézményrendszer </vt:lpstr>
      <vt:lpstr>PowerPoint bemutató</vt:lpstr>
      <vt:lpstr>PowerPoint bemutató</vt:lpstr>
    </vt:vector>
  </TitlesOfParts>
  <Company>KD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Pölöskei Gáborné</dc:creator>
  <cp:lastModifiedBy>Pölöskei Gáborné</cp:lastModifiedBy>
  <cp:revision>11</cp:revision>
  <dcterms:created xsi:type="dcterms:W3CDTF">2018-05-20T18:30:39Z</dcterms:created>
  <dcterms:modified xsi:type="dcterms:W3CDTF">2018-07-05T08:35:51Z</dcterms:modified>
</cp:coreProperties>
</file>