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23" r:id="rId3"/>
    <p:sldMasterId id="2147483762" r:id="rId4"/>
    <p:sldMasterId id="2147483766" r:id="rId5"/>
    <p:sldMasterId id="2147483770" r:id="rId6"/>
    <p:sldMasterId id="2147483774" r:id="rId7"/>
    <p:sldMasterId id="2147483778" r:id="rId8"/>
  </p:sldMasterIdLst>
  <p:notesMasterIdLst>
    <p:notesMasterId r:id="rId17"/>
  </p:notesMasterIdLst>
  <p:handoutMasterIdLst>
    <p:handoutMasterId r:id="rId18"/>
  </p:handoutMasterIdLst>
  <p:sldIdLst>
    <p:sldId id="315" r:id="rId9"/>
    <p:sldId id="478" r:id="rId10"/>
    <p:sldId id="482" r:id="rId11"/>
    <p:sldId id="483" r:id="rId12"/>
    <p:sldId id="464" r:id="rId13"/>
    <p:sldId id="484" r:id="rId14"/>
    <p:sldId id="399" r:id="rId15"/>
    <p:sldId id="485" r:id="rId16"/>
  </p:sldIdLst>
  <p:sldSz cx="9144000" cy="6858000" type="screen4x3"/>
  <p:notesSz cx="6797675" cy="987266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061"/>
    <a:srgbClr val="A6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06" autoAdjust="0"/>
    <p:restoredTop sz="94628" autoAdjust="0"/>
  </p:normalViewPr>
  <p:slideViewPr>
    <p:cSldViewPr>
      <p:cViewPr>
        <p:scale>
          <a:sx n="120" d="100"/>
          <a:sy n="120" d="100"/>
        </p:scale>
        <p:origin x="-324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046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mz\AppData\Local\Microsoft\Windows\Temporary%20Internet%20Files\Content.Outlook\PW6TBIY1\k&#233;pz&#233;st%20kezd&#337;k_2.%20t&#225;bla_diszciplin&#225;ris%20szakok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vrdesktops01\gvvrdesktops01\adamz.v2\Desktop\k&#233;pz&#233;st%20kezd&#337;k_2.%20t&#225;bla_diszciplin&#225;ris%20szak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Munka1!$A$2:$A$7</c:f>
              <c:strCache>
                <c:ptCount val="6"/>
                <c:pt idx="0">
                  <c:v>osztatlan tanári [10-11 félév [biológiatanár;    ]]</c:v>
                </c:pt>
                <c:pt idx="1">
                  <c:v>osztatlan tanári [10-11 félév [fizikatanár;    ]]</c:v>
                </c:pt>
                <c:pt idx="2">
                  <c:v>osztatlan tanári [10-11 félév [földrajztanár;    ]]</c:v>
                </c:pt>
                <c:pt idx="3">
                  <c:v>osztatlan tanári [10-11 félév [informatikatanár;    ]]</c:v>
                </c:pt>
                <c:pt idx="4">
                  <c:v>osztatlan tanári [10-11 félév [kémiatanár;    ]]</c:v>
                </c:pt>
                <c:pt idx="5">
                  <c:v>osztatlan tanári [10-11 félév [matematikatanár;    ]]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165</c:v>
                </c:pt>
                <c:pt idx="1">
                  <c:v>103</c:v>
                </c:pt>
                <c:pt idx="2">
                  <c:v>182</c:v>
                </c:pt>
                <c:pt idx="3">
                  <c:v>72</c:v>
                </c:pt>
                <c:pt idx="4">
                  <c:v>102</c:v>
                </c:pt>
                <c:pt idx="5">
                  <c:v>242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Munka1!$A$2:$A$7</c:f>
              <c:strCache>
                <c:ptCount val="6"/>
                <c:pt idx="0">
                  <c:v>osztatlan tanári [10-11 félév [biológiatanár;    ]]</c:v>
                </c:pt>
                <c:pt idx="1">
                  <c:v>osztatlan tanári [10-11 félév [fizikatanár;    ]]</c:v>
                </c:pt>
                <c:pt idx="2">
                  <c:v>osztatlan tanári [10-11 félév [földrajztanár;    ]]</c:v>
                </c:pt>
                <c:pt idx="3">
                  <c:v>osztatlan tanári [10-11 félév [informatikatanár;    ]]</c:v>
                </c:pt>
                <c:pt idx="4">
                  <c:v>osztatlan tanári [10-11 félév [kémiatanár;    ]]</c:v>
                </c:pt>
                <c:pt idx="5">
                  <c:v>osztatlan tanári [10-11 félév [matematikatanár;    ]]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  <c:pt idx="0">
                  <c:v>161</c:v>
                </c:pt>
                <c:pt idx="1">
                  <c:v>97</c:v>
                </c:pt>
                <c:pt idx="2">
                  <c:v>209</c:v>
                </c:pt>
                <c:pt idx="3">
                  <c:v>78</c:v>
                </c:pt>
                <c:pt idx="4">
                  <c:v>88</c:v>
                </c:pt>
                <c:pt idx="5">
                  <c:v>272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Munka1!$A$2:$A$7</c:f>
              <c:strCache>
                <c:ptCount val="6"/>
                <c:pt idx="0">
                  <c:v>osztatlan tanári [10-11 félév [biológiatanár;    ]]</c:v>
                </c:pt>
                <c:pt idx="1">
                  <c:v>osztatlan tanári [10-11 félév [fizikatanár;    ]]</c:v>
                </c:pt>
                <c:pt idx="2">
                  <c:v>osztatlan tanári [10-11 félév [földrajztanár;    ]]</c:v>
                </c:pt>
                <c:pt idx="3">
                  <c:v>osztatlan tanári [10-11 félév [informatikatanár;    ]]</c:v>
                </c:pt>
                <c:pt idx="4">
                  <c:v>osztatlan tanári [10-11 félév [kémiatanár;    ]]</c:v>
                </c:pt>
                <c:pt idx="5">
                  <c:v>osztatlan tanári [10-11 félév [matematikatanár;    ]]</c:v>
                </c:pt>
              </c:strCache>
            </c:strRef>
          </c:cat>
          <c:val>
            <c:numRef>
              <c:f>Munka1!$D$2:$D$7</c:f>
              <c:numCache>
                <c:formatCode>General</c:formatCode>
                <c:ptCount val="6"/>
                <c:pt idx="0">
                  <c:v>196</c:v>
                </c:pt>
                <c:pt idx="1">
                  <c:v>72</c:v>
                </c:pt>
                <c:pt idx="2">
                  <c:v>218</c:v>
                </c:pt>
                <c:pt idx="3">
                  <c:v>74</c:v>
                </c:pt>
                <c:pt idx="4">
                  <c:v>94</c:v>
                </c:pt>
                <c:pt idx="5">
                  <c:v>248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Munka1!$A$2:$A$7</c:f>
              <c:strCache>
                <c:ptCount val="6"/>
                <c:pt idx="0">
                  <c:v>osztatlan tanári [10-11 félév [biológiatanár;    ]]</c:v>
                </c:pt>
                <c:pt idx="1">
                  <c:v>osztatlan tanári [10-11 félév [fizikatanár;    ]]</c:v>
                </c:pt>
                <c:pt idx="2">
                  <c:v>osztatlan tanári [10-11 félév [földrajztanár;    ]]</c:v>
                </c:pt>
                <c:pt idx="3">
                  <c:v>osztatlan tanári [10-11 félév [informatikatanár;    ]]</c:v>
                </c:pt>
                <c:pt idx="4">
                  <c:v>osztatlan tanári [10-11 félév [kémiatanár;    ]]</c:v>
                </c:pt>
                <c:pt idx="5">
                  <c:v>osztatlan tanári [10-11 félév [matematikatanár;    ]]</c:v>
                </c:pt>
              </c:strCache>
            </c:strRef>
          </c:cat>
          <c:val>
            <c:numRef>
              <c:f>Munka1!$E$2:$E$7</c:f>
              <c:numCache>
                <c:formatCode>General</c:formatCode>
                <c:ptCount val="6"/>
                <c:pt idx="0">
                  <c:v>233</c:v>
                </c:pt>
                <c:pt idx="1">
                  <c:v>62</c:v>
                </c:pt>
                <c:pt idx="2">
                  <c:v>234</c:v>
                </c:pt>
                <c:pt idx="3">
                  <c:v>93</c:v>
                </c:pt>
                <c:pt idx="4">
                  <c:v>101</c:v>
                </c:pt>
                <c:pt idx="5">
                  <c:v>202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Munka1!$A$2:$A$7</c:f>
              <c:strCache>
                <c:ptCount val="6"/>
                <c:pt idx="0">
                  <c:v>osztatlan tanári [10-11 félév [biológiatanár;    ]]</c:v>
                </c:pt>
                <c:pt idx="1">
                  <c:v>osztatlan tanári [10-11 félév [fizikatanár;    ]]</c:v>
                </c:pt>
                <c:pt idx="2">
                  <c:v>osztatlan tanári [10-11 félév [földrajztanár;    ]]</c:v>
                </c:pt>
                <c:pt idx="3">
                  <c:v>osztatlan tanári [10-11 félév [informatikatanár;    ]]</c:v>
                </c:pt>
                <c:pt idx="4">
                  <c:v>osztatlan tanári [10-11 félév [kémiatanár;    ]]</c:v>
                </c:pt>
                <c:pt idx="5">
                  <c:v>osztatlan tanári [10-11 félév [matematikatanár;    ]]</c:v>
                </c:pt>
              </c:strCache>
            </c:strRef>
          </c:cat>
          <c:val>
            <c:numRef>
              <c:f>Munka1!$F$2:$F$7</c:f>
              <c:numCache>
                <c:formatCode>General</c:formatCode>
                <c:ptCount val="6"/>
                <c:pt idx="0">
                  <c:v>240</c:v>
                </c:pt>
                <c:pt idx="1">
                  <c:v>57</c:v>
                </c:pt>
                <c:pt idx="2">
                  <c:v>171</c:v>
                </c:pt>
                <c:pt idx="3">
                  <c:v>71</c:v>
                </c:pt>
                <c:pt idx="4">
                  <c:v>90</c:v>
                </c:pt>
                <c:pt idx="5">
                  <c:v>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86784"/>
        <c:axId val="45688320"/>
      </c:barChart>
      <c:catAx>
        <c:axId val="4568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5688320"/>
        <c:crosses val="autoZero"/>
        <c:auto val="1"/>
        <c:lblAlgn val="ctr"/>
        <c:lblOffset val="100"/>
        <c:noMultiLvlLbl val="0"/>
      </c:catAx>
      <c:valAx>
        <c:axId val="4568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686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Munka2!$B$1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Munka2!$A$2:$A$7</c:f>
              <c:strCache>
                <c:ptCount val="6"/>
                <c:pt idx="0">
                  <c:v>tanári [5 félév [biológiatanár]]</c:v>
                </c:pt>
                <c:pt idx="1">
                  <c:v>tanári [5 félév [fizikatanár]]</c:v>
                </c:pt>
                <c:pt idx="2">
                  <c:v>tanári [5 félév [földrajztanár]]</c:v>
                </c:pt>
                <c:pt idx="3">
                  <c:v>tanári [5 félév [informatikatanár]]</c:v>
                </c:pt>
                <c:pt idx="4">
                  <c:v>tanári [5 félév [kémiatanár]]</c:v>
                </c:pt>
                <c:pt idx="5">
                  <c:v>tanári [5 félév [matematikatanár]]</c:v>
                </c:pt>
              </c:strCache>
            </c:strRef>
          </c:cat>
          <c:val>
            <c:numRef>
              <c:f>Munka2!$B$2:$B$7</c:f>
              <c:numCache>
                <c:formatCode>General</c:formatCode>
                <c:ptCount val="6"/>
                <c:pt idx="0">
                  <c:v>23</c:v>
                </c:pt>
                <c:pt idx="1">
                  <c:v>16</c:v>
                </c:pt>
                <c:pt idx="2">
                  <c:v>49</c:v>
                </c:pt>
                <c:pt idx="3">
                  <c:v>29</c:v>
                </c:pt>
                <c:pt idx="4">
                  <c:v>10</c:v>
                </c:pt>
                <c:pt idx="5">
                  <c:v>74</c:v>
                </c:pt>
              </c:numCache>
            </c:numRef>
          </c:val>
        </c:ser>
        <c:ser>
          <c:idx val="1"/>
          <c:order val="1"/>
          <c:tx>
            <c:strRef>
              <c:f>Munka2!$C$1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Munka2!$A$2:$A$7</c:f>
              <c:strCache>
                <c:ptCount val="6"/>
                <c:pt idx="0">
                  <c:v>tanári [5 félév [biológiatanár]]</c:v>
                </c:pt>
                <c:pt idx="1">
                  <c:v>tanári [5 félév [fizikatanár]]</c:v>
                </c:pt>
                <c:pt idx="2">
                  <c:v>tanári [5 félév [földrajztanár]]</c:v>
                </c:pt>
                <c:pt idx="3">
                  <c:v>tanári [5 félév [informatikatanár]]</c:v>
                </c:pt>
                <c:pt idx="4">
                  <c:v>tanári [5 félév [kémiatanár]]</c:v>
                </c:pt>
                <c:pt idx="5">
                  <c:v>tanári [5 félév [matematikatanár]]</c:v>
                </c:pt>
              </c:strCache>
            </c:strRef>
          </c:cat>
          <c:val>
            <c:numRef>
              <c:f>Munka2!$C$2:$C$7</c:f>
              <c:numCache>
                <c:formatCode>General</c:formatCode>
                <c:ptCount val="6"/>
                <c:pt idx="0">
                  <c:v>16</c:v>
                </c:pt>
                <c:pt idx="1">
                  <c:v>19</c:v>
                </c:pt>
                <c:pt idx="2">
                  <c:v>48</c:v>
                </c:pt>
                <c:pt idx="3">
                  <c:v>38</c:v>
                </c:pt>
                <c:pt idx="4">
                  <c:v>9</c:v>
                </c:pt>
                <c:pt idx="5">
                  <c:v>74</c:v>
                </c:pt>
              </c:numCache>
            </c:numRef>
          </c:val>
        </c:ser>
        <c:ser>
          <c:idx val="2"/>
          <c:order val="2"/>
          <c:tx>
            <c:strRef>
              <c:f>Munka2!$D$1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Munka2!$A$2:$A$7</c:f>
              <c:strCache>
                <c:ptCount val="6"/>
                <c:pt idx="0">
                  <c:v>tanári [5 félév [biológiatanár]]</c:v>
                </c:pt>
                <c:pt idx="1">
                  <c:v>tanári [5 félév [fizikatanár]]</c:v>
                </c:pt>
                <c:pt idx="2">
                  <c:v>tanári [5 félév [földrajztanár]]</c:v>
                </c:pt>
                <c:pt idx="3">
                  <c:v>tanári [5 félév [informatikatanár]]</c:v>
                </c:pt>
                <c:pt idx="4">
                  <c:v>tanári [5 félév [kémiatanár]]</c:v>
                </c:pt>
                <c:pt idx="5">
                  <c:v>tanári [5 félév [matematikatanár]]</c:v>
                </c:pt>
              </c:strCache>
            </c:strRef>
          </c:cat>
          <c:val>
            <c:numRef>
              <c:f>Munka2!$D$2:$D$7</c:f>
              <c:numCache>
                <c:formatCode>General</c:formatCode>
                <c:ptCount val="6"/>
                <c:pt idx="0">
                  <c:v>45</c:v>
                </c:pt>
                <c:pt idx="1">
                  <c:v>25</c:v>
                </c:pt>
                <c:pt idx="2">
                  <c:v>56</c:v>
                </c:pt>
                <c:pt idx="3">
                  <c:v>49</c:v>
                </c:pt>
                <c:pt idx="4">
                  <c:v>22</c:v>
                </c:pt>
                <c:pt idx="5">
                  <c:v>92</c:v>
                </c:pt>
              </c:numCache>
            </c:numRef>
          </c:val>
        </c:ser>
        <c:ser>
          <c:idx val="3"/>
          <c:order val="3"/>
          <c:tx>
            <c:strRef>
              <c:f>Munka2!$E$1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Munka2!$A$2:$A$7</c:f>
              <c:strCache>
                <c:ptCount val="6"/>
                <c:pt idx="0">
                  <c:v>tanári [5 félév [biológiatanár]]</c:v>
                </c:pt>
                <c:pt idx="1">
                  <c:v>tanári [5 félév [fizikatanár]]</c:v>
                </c:pt>
                <c:pt idx="2">
                  <c:v>tanári [5 félév [földrajztanár]]</c:v>
                </c:pt>
                <c:pt idx="3">
                  <c:v>tanári [5 félév [informatikatanár]]</c:v>
                </c:pt>
                <c:pt idx="4">
                  <c:v>tanári [5 félév [kémiatanár]]</c:v>
                </c:pt>
                <c:pt idx="5">
                  <c:v>tanári [5 félév [matematikatanár]]</c:v>
                </c:pt>
              </c:strCache>
            </c:strRef>
          </c:cat>
          <c:val>
            <c:numRef>
              <c:f>Munka2!$E$2:$E$7</c:f>
              <c:numCache>
                <c:formatCode>General</c:formatCode>
                <c:ptCount val="6"/>
                <c:pt idx="0">
                  <c:v>31</c:v>
                </c:pt>
                <c:pt idx="1">
                  <c:v>20</c:v>
                </c:pt>
                <c:pt idx="2">
                  <c:v>63</c:v>
                </c:pt>
                <c:pt idx="3">
                  <c:v>28</c:v>
                </c:pt>
                <c:pt idx="4">
                  <c:v>7</c:v>
                </c:pt>
                <c:pt idx="5">
                  <c:v>61</c:v>
                </c:pt>
              </c:numCache>
            </c:numRef>
          </c:val>
        </c:ser>
        <c:ser>
          <c:idx val="4"/>
          <c:order val="4"/>
          <c:tx>
            <c:strRef>
              <c:f>Munka2!$F$1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Munka2!$A$2:$A$7</c:f>
              <c:strCache>
                <c:ptCount val="6"/>
                <c:pt idx="0">
                  <c:v>tanári [5 félév [biológiatanár]]</c:v>
                </c:pt>
                <c:pt idx="1">
                  <c:v>tanári [5 félév [fizikatanár]]</c:v>
                </c:pt>
                <c:pt idx="2">
                  <c:v>tanári [5 félév [földrajztanár]]</c:v>
                </c:pt>
                <c:pt idx="3">
                  <c:v>tanári [5 félév [informatikatanár]]</c:v>
                </c:pt>
                <c:pt idx="4">
                  <c:v>tanári [5 félév [kémiatanár]]</c:v>
                </c:pt>
                <c:pt idx="5">
                  <c:v>tanári [5 félév [matematikatanár]]</c:v>
                </c:pt>
              </c:strCache>
            </c:strRef>
          </c:cat>
          <c:val>
            <c:numRef>
              <c:f>Munka2!$F$2:$F$7</c:f>
              <c:numCache>
                <c:formatCode>General</c:formatCode>
                <c:ptCount val="6"/>
                <c:pt idx="0">
                  <c:v>34</c:v>
                </c:pt>
                <c:pt idx="1">
                  <c:v>43</c:v>
                </c:pt>
                <c:pt idx="2">
                  <c:v>74</c:v>
                </c:pt>
                <c:pt idx="3">
                  <c:v>38</c:v>
                </c:pt>
                <c:pt idx="4">
                  <c:v>15</c:v>
                </c:pt>
                <c:pt idx="5">
                  <c:v>79</c:v>
                </c:pt>
              </c:numCache>
            </c:numRef>
          </c:val>
        </c:ser>
        <c:ser>
          <c:idx val="5"/>
          <c:order val="5"/>
          <c:tx>
            <c:strRef>
              <c:f>Munka2!$G$1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Munka2!$A$2:$A$7</c:f>
              <c:strCache>
                <c:ptCount val="6"/>
                <c:pt idx="0">
                  <c:v>tanári [5 félév [biológiatanár]]</c:v>
                </c:pt>
                <c:pt idx="1">
                  <c:v>tanári [5 félév [fizikatanár]]</c:v>
                </c:pt>
                <c:pt idx="2">
                  <c:v>tanári [5 félév [földrajztanár]]</c:v>
                </c:pt>
                <c:pt idx="3">
                  <c:v>tanári [5 félév [informatikatanár]]</c:v>
                </c:pt>
                <c:pt idx="4">
                  <c:v>tanári [5 félév [kémiatanár]]</c:v>
                </c:pt>
                <c:pt idx="5">
                  <c:v>tanári [5 félév [matematikatanár]]</c:v>
                </c:pt>
              </c:strCache>
            </c:strRef>
          </c:cat>
          <c:val>
            <c:numRef>
              <c:f>Munka2!$G$2:$G$7</c:f>
              <c:numCache>
                <c:formatCode>General</c:formatCode>
                <c:ptCount val="6"/>
                <c:pt idx="0">
                  <c:v>41</c:v>
                </c:pt>
                <c:pt idx="1">
                  <c:v>31</c:v>
                </c:pt>
                <c:pt idx="2">
                  <c:v>86</c:v>
                </c:pt>
                <c:pt idx="3">
                  <c:v>43</c:v>
                </c:pt>
                <c:pt idx="4">
                  <c:v>29</c:v>
                </c:pt>
                <c:pt idx="5">
                  <c:v>84</c:v>
                </c:pt>
              </c:numCache>
            </c:numRef>
          </c:val>
        </c:ser>
        <c:ser>
          <c:idx val="6"/>
          <c:order val="6"/>
          <c:tx>
            <c:strRef>
              <c:f>Munka2!$H$1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Munka2!$A$2:$A$7</c:f>
              <c:strCache>
                <c:ptCount val="6"/>
                <c:pt idx="0">
                  <c:v>tanári [5 félév [biológiatanár]]</c:v>
                </c:pt>
                <c:pt idx="1">
                  <c:v>tanári [5 félév [fizikatanár]]</c:v>
                </c:pt>
                <c:pt idx="2">
                  <c:v>tanári [5 félév [földrajztanár]]</c:v>
                </c:pt>
                <c:pt idx="3">
                  <c:v>tanári [5 félév [informatikatanár]]</c:v>
                </c:pt>
                <c:pt idx="4">
                  <c:v>tanári [5 félév [kémiatanár]]</c:v>
                </c:pt>
                <c:pt idx="5">
                  <c:v>tanári [5 félév [matematikatanár]]</c:v>
                </c:pt>
              </c:strCache>
            </c:strRef>
          </c:cat>
          <c:val>
            <c:numRef>
              <c:f>Munka2!$H$2:$H$7</c:f>
              <c:numCache>
                <c:formatCode>General</c:formatCode>
                <c:ptCount val="6"/>
                <c:pt idx="0">
                  <c:v>55</c:v>
                </c:pt>
                <c:pt idx="1">
                  <c:v>34</c:v>
                </c:pt>
                <c:pt idx="2">
                  <c:v>94</c:v>
                </c:pt>
                <c:pt idx="3">
                  <c:v>48</c:v>
                </c:pt>
                <c:pt idx="4">
                  <c:v>19</c:v>
                </c:pt>
                <c:pt idx="5">
                  <c:v>108</c:v>
                </c:pt>
              </c:numCache>
            </c:numRef>
          </c:val>
        </c:ser>
        <c:ser>
          <c:idx val="7"/>
          <c:order val="7"/>
          <c:tx>
            <c:strRef>
              <c:f>Munka2!$I$1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Munka2!$A$2:$A$7</c:f>
              <c:strCache>
                <c:ptCount val="6"/>
                <c:pt idx="0">
                  <c:v>tanári [5 félév [biológiatanár]]</c:v>
                </c:pt>
                <c:pt idx="1">
                  <c:v>tanári [5 félév [fizikatanár]]</c:v>
                </c:pt>
                <c:pt idx="2">
                  <c:v>tanári [5 félév [földrajztanár]]</c:v>
                </c:pt>
                <c:pt idx="3">
                  <c:v>tanári [5 félév [informatikatanár]]</c:v>
                </c:pt>
                <c:pt idx="4">
                  <c:v>tanári [5 félév [kémiatanár]]</c:v>
                </c:pt>
                <c:pt idx="5">
                  <c:v>tanári [5 félév [matematikatanár]]</c:v>
                </c:pt>
              </c:strCache>
            </c:strRef>
          </c:cat>
          <c:val>
            <c:numRef>
              <c:f>Munka2!$I$2:$I$7</c:f>
              <c:numCache>
                <c:formatCode>General</c:formatCode>
                <c:ptCount val="6"/>
                <c:pt idx="0">
                  <c:v>44</c:v>
                </c:pt>
                <c:pt idx="1">
                  <c:v>29</c:v>
                </c:pt>
                <c:pt idx="2">
                  <c:v>76</c:v>
                </c:pt>
                <c:pt idx="3">
                  <c:v>23</c:v>
                </c:pt>
                <c:pt idx="4">
                  <c:v>24</c:v>
                </c:pt>
                <c:pt idx="5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58944"/>
        <c:axId val="45460480"/>
      </c:barChart>
      <c:catAx>
        <c:axId val="4545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460480"/>
        <c:crosses val="autoZero"/>
        <c:auto val="1"/>
        <c:lblAlgn val="ctr"/>
        <c:lblOffset val="100"/>
        <c:noMultiLvlLbl val="0"/>
      </c:catAx>
      <c:valAx>
        <c:axId val="4546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458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Munka3!$B$1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Munka3!$A$2:$A$7</c:f>
              <c:strCache>
                <c:ptCount val="6"/>
                <c:pt idx="0">
                  <c:v>fizika tantárgycsoport</c:v>
                </c:pt>
                <c:pt idx="1">
                  <c:v>kémia tantárgycsoport</c:v>
                </c:pt>
                <c:pt idx="2">
                  <c:v>biológia tantárgycsoport</c:v>
                </c:pt>
                <c:pt idx="3">
                  <c:v>földrajz tantárgycsoport</c:v>
                </c:pt>
                <c:pt idx="4">
                  <c:v>informatika tantárgycsoport</c:v>
                </c:pt>
                <c:pt idx="5">
                  <c:v>matematika tantárgycsoport</c:v>
                </c:pt>
              </c:strCache>
            </c:strRef>
          </c:cat>
          <c:val>
            <c:numRef>
              <c:f>Munka3!$B$2:$B$7</c:f>
              <c:numCache>
                <c:formatCode>General</c:formatCode>
                <c:ptCount val="6"/>
                <c:pt idx="0">
                  <c:v>202</c:v>
                </c:pt>
                <c:pt idx="1">
                  <c:v>114</c:v>
                </c:pt>
                <c:pt idx="2">
                  <c:v>108</c:v>
                </c:pt>
                <c:pt idx="3">
                  <c:v>95</c:v>
                </c:pt>
                <c:pt idx="4">
                  <c:v>95</c:v>
                </c:pt>
                <c:pt idx="5">
                  <c:v>433</c:v>
                </c:pt>
              </c:numCache>
            </c:numRef>
          </c:val>
        </c:ser>
        <c:ser>
          <c:idx val="1"/>
          <c:order val="1"/>
          <c:tx>
            <c:strRef>
              <c:f>Munka3!$C$1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Munka3!$A$2:$A$7</c:f>
              <c:strCache>
                <c:ptCount val="6"/>
                <c:pt idx="0">
                  <c:v>fizika tantárgycsoport</c:v>
                </c:pt>
                <c:pt idx="1">
                  <c:v>kémia tantárgycsoport</c:v>
                </c:pt>
                <c:pt idx="2">
                  <c:v>biológia tantárgycsoport</c:v>
                </c:pt>
                <c:pt idx="3">
                  <c:v>földrajz tantárgycsoport</c:v>
                </c:pt>
                <c:pt idx="4">
                  <c:v>informatika tantárgycsoport</c:v>
                </c:pt>
                <c:pt idx="5">
                  <c:v>matematika tantárgycsoport</c:v>
                </c:pt>
              </c:strCache>
            </c:strRef>
          </c:cat>
          <c:val>
            <c:numRef>
              <c:f>Munka3!$C$2:$C$7</c:f>
              <c:numCache>
                <c:formatCode>General</c:formatCode>
                <c:ptCount val="6"/>
                <c:pt idx="0">
                  <c:v>104</c:v>
                </c:pt>
                <c:pt idx="1">
                  <c:v>66</c:v>
                </c:pt>
                <c:pt idx="2">
                  <c:v>83</c:v>
                </c:pt>
                <c:pt idx="3">
                  <c:v>68</c:v>
                </c:pt>
                <c:pt idx="4">
                  <c:v>52</c:v>
                </c:pt>
                <c:pt idx="5">
                  <c:v>226</c:v>
                </c:pt>
              </c:numCache>
            </c:numRef>
          </c:val>
        </c:ser>
        <c:ser>
          <c:idx val="2"/>
          <c:order val="2"/>
          <c:tx>
            <c:strRef>
              <c:f>Munka3!$D$1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Munka3!$A$2:$A$7</c:f>
              <c:strCache>
                <c:ptCount val="6"/>
                <c:pt idx="0">
                  <c:v>fizika tantárgycsoport</c:v>
                </c:pt>
                <c:pt idx="1">
                  <c:v>kémia tantárgycsoport</c:v>
                </c:pt>
                <c:pt idx="2">
                  <c:v>biológia tantárgycsoport</c:v>
                </c:pt>
                <c:pt idx="3">
                  <c:v>földrajz tantárgycsoport</c:v>
                </c:pt>
                <c:pt idx="4">
                  <c:v>informatika tantárgycsoport</c:v>
                </c:pt>
                <c:pt idx="5">
                  <c:v>matematika tantárgycsoport</c:v>
                </c:pt>
              </c:strCache>
            </c:strRef>
          </c:cat>
          <c:val>
            <c:numRef>
              <c:f>Munka3!$D$2:$D$7</c:f>
              <c:numCache>
                <c:formatCode>General</c:formatCode>
                <c:ptCount val="6"/>
                <c:pt idx="0">
                  <c:v>88</c:v>
                </c:pt>
                <c:pt idx="1">
                  <c:v>76</c:v>
                </c:pt>
                <c:pt idx="2">
                  <c:v>87</c:v>
                </c:pt>
                <c:pt idx="3">
                  <c:v>63</c:v>
                </c:pt>
                <c:pt idx="4">
                  <c:v>57</c:v>
                </c:pt>
                <c:pt idx="5">
                  <c:v>227</c:v>
                </c:pt>
              </c:numCache>
            </c:numRef>
          </c:val>
        </c:ser>
        <c:ser>
          <c:idx val="3"/>
          <c:order val="3"/>
          <c:tx>
            <c:strRef>
              <c:f>Munka3!$E$1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Munka3!$A$2:$A$7</c:f>
              <c:strCache>
                <c:ptCount val="6"/>
                <c:pt idx="0">
                  <c:v>fizika tantárgycsoport</c:v>
                </c:pt>
                <c:pt idx="1">
                  <c:v>kémia tantárgycsoport</c:v>
                </c:pt>
                <c:pt idx="2">
                  <c:v>biológia tantárgycsoport</c:v>
                </c:pt>
                <c:pt idx="3">
                  <c:v>földrajz tantárgycsoport</c:v>
                </c:pt>
                <c:pt idx="4">
                  <c:v>informatika tantárgycsoport</c:v>
                </c:pt>
                <c:pt idx="5">
                  <c:v>matematika tantárgycsoport</c:v>
                </c:pt>
              </c:strCache>
            </c:strRef>
          </c:cat>
          <c:val>
            <c:numRef>
              <c:f>Munka3!$E$2:$E$7</c:f>
              <c:numCache>
                <c:formatCode>General</c:formatCode>
                <c:ptCount val="6"/>
                <c:pt idx="0">
                  <c:v>208</c:v>
                </c:pt>
                <c:pt idx="1">
                  <c:v>136</c:v>
                </c:pt>
                <c:pt idx="2">
                  <c:v>156</c:v>
                </c:pt>
                <c:pt idx="3">
                  <c:v>124</c:v>
                </c:pt>
                <c:pt idx="4">
                  <c:v>116</c:v>
                </c:pt>
                <c:pt idx="5">
                  <c:v>440</c:v>
                </c:pt>
              </c:numCache>
            </c:numRef>
          </c:val>
        </c:ser>
        <c:ser>
          <c:idx val="4"/>
          <c:order val="4"/>
          <c:tx>
            <c:strRef>
              <c:f>Munka3!$F$1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Munka3!$A$2:$A$7</c:f>
              <c:strCache>
                <c:ptCount val="6"/>
                <c:pt idx="0">
                  <c:v>fizika tantárgycsoport</c:v>
                </c:pt>
                <c:pt idx="1">
                  <c:v>kémia tantárgycsoport</c:v>
                </c:pt>
                <c:pt idx="2">
                  <c:v>biológia tantárgycsoport</c:v>
                </c:pt>
                <c:pt idx="3">
                  <c:v>földrajz tantárgycsoport</c:v>
                </c:pt>
                <c:pt idx="4">
                  <c:v>informatika tantárgycsoport</c:v>
                </c:pt>
                <c:pt idx="5">
                  <c:v>matematika tantárgycsoport</c:v>
                </c:pt>
              </c:strCache>
            </c:strRef>
          </c:cat>
          <c:val>
            <c:numRef>
              <c:f>Munka3!$F$2:$F$7</c:f>
              <c:numCache>
                <c:formatCode>General</c:formatCode>
                <c:ptCount val="6"/>
                <c:pt idx="0">
                  <c:v>190</c:v>
                </c:pt>
                <c:pt idx="1">
                  <c:v>145</c:v>
                </c:pt>
                <c:pt idx="2">
                  <c:v>176</c:v>
                </c:pt>
                <c:pt idx="3">
                  <c:v>191</c:v>
                </c:pt>
                <c:pt idx="4">
                  <c:v>141</c:v>
                </c:pt>
                <c:pt idx="5">
                  <c:v>436</c:v>
                </c:pt>
              </c:numCache>
            </c:numRef>
          </c:val>
        </c:ser>
        <c:ser>
          <c:idx val="5"/>
          <c:order val="5"/>
          <c:tx>
            <c:strRef>
              <c:f>Munka3!$G$1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Munka3!$A$2:$A$7</c:f>
              <c:strCache>
                <c:ptCount val="6"/>
                <c:pt idx="0">
                  <c:v>fizika tantárgycsoport</c:v>
                </c:pt>
                <c:pt idx="1">
                  <c:v>kémia tantárgycsoport</c:v>
                </c:pt>
                <c:pt idx="2">
                  <c:v>biológia tantárgycsoport</c:v>
                </c:pt>
                <c:pt idx="3">
                  <c:v>földrajz tantárgycsoport</c:v>
                </c:pt>
                <c:pt idx="4">
                  <c:v>informatika tantárgycsoport</c:v>
                </c:pt>
                <c:pt idx="5">
                  <c:v>matematika tantárgycsoport</c:v>
                </c:pt>
              </c:strCache>
            </c:strRef>
          </c:cat>
          <c:val>
            <c:numRef>
              <c:f>Munka3!$G$2:$G$7</c:f>
              <c:numCache>
                <c:formatCode>General</c:formatCode>
                <c:ptCount val="6"/>
                <c:pt idx="0">
                  <c:v>194</c:v>
                </c:pt>
                <c:pt idx="1">
                  <c:v>134</c:v>
                </c:pt>
                <c:pt idx="2">
                  <c:v>225</c:v>
                </c:pt>
                <c:pt idx="3">
                  <c:v>186</c:v>
                </c:pt>
                <c:pt idx="4">
                  <c:v>139</c:v>
                </c:pt>
                <c:pt idx="5">
                  <c:v>432</c:v>
                </c:pt>
              </c:numCache>
            </c:numRef>
          </c:val>
        </c:ser>
        <c:ser>
          <c:idx val="6"/>
          <c:order val="6"/>
          <c:tx>
            <c:strRef>
              <c:f>Munka3!$H$1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Munka3!$A$2:$A$7</c:f>
              <c:strCache>
                <c:ptCount val="6"/>
                <c:pt idx="0">
                  <c:v>fizika tantárgycsoport</c:v>
                </c:pt>
                <c:pt idx="1">
                  <c:v>kémia tantárgycsoport</c:v>
                </c:pt>
                <c:pt idx="2">
                  <c:v>biológia tantárgycsoport</c:v>
                </c:pt>
                <c:pt idx="3">
                  <c:v>földrajz tantárgycsoport</c:v>
                </c:pt>
                <c:pt idx="4">
                  <c:v>informatika tantárgycsoport</c:v>
                </c:pt>
                <c:pt idx="5">
                  <c:v>matematika tantárgycsoport</c:v>
                </c:pt>
              </c:strCache>
            </c:strRef>
          </c:cat>
          <c:val>
            <c:numRef>
              <c:f>Munka3!$H$2:$H$7</c:f>
              <c:numCache>
                <c:formatCode>General</c:formatCode>
                <c:ptCount val="6"/>
                <c:pt idx="0">
                  <c:v>218</c:v>
                </c:pt>
                <c:pt idx="1">
                  <c:v>124</c:v>
                </c:pt>
                <c:pt idx="2">
                  <c:v>186</c:v>
                </c:pt>
                <c:pt idx="3">
                  <c:v>144</c:v>
                </c:pt>
                <c:pt idx="4">
                  <c:v>135</c:v>
                </c:pt>
                <c:pt idx="5">
                  <c:v>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064576"/>
        <c:axId val="47066112"/>
      </c:barChart>
      <c:catAx>
        <c:axId val="47064576"/>
        <c:scaling>
          <c:orientation val="minMax"/>
        </c:scaling>
        <c:delete val="0"/>
        <c:axPos val="b"/>
        <c:majorTickMark val="out"/>
        <c:minorTickMark val="none"/>
        <c:tickLblPos val="nextTo"/>
        <c:crossAx val="47066112"/>
        <c:crosses val="autoZero"/>
        <c:auto val="1"/>
        <c:lblAlgn val="ctr"/>
        <c:lblOffset val="100"/>
        <c:noMultiLvlLbl val="0"/>
      </c:catAx>
      <c:valAx>
        <c:axId val="4706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064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974268395790301E-2"/>
          <c:y val="2.7340847499957341E-2"/>
          <c:w val="0.71853974793761144"/>
          <c:h val="0.91096744119668227"/>
        </c:manualLayout>
      </c:layout>
      <c:lineChart>
        <c:grouping val="standard"/>
        <c:varyColors val="0"/>
        <c:ser>
          <c:idx val="2"/>
          <c:order val="0"/>
          <c:tx>
            <c:strRef>
              <c:f>'képzések összesen'!$D$26</c:f>
              <c:strCache>
                <c:ptCount val="1"/>
                <c:pt idx="0">
                  <c:v>alapképzés (BA/BSc)</c:v>
                </c:pt>
              </c:strCache>
            </c:strRef>
          </c:tx>
          <c:marker>
            <c:symbol val="none"/>
          </c:marker>
          <c:cat>
            <c:strRef>
              <c:f>'képzések összesen'!$E$24:$L$25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'képzések összesen'!$E$26:$L$26</c:f>
              <c:numCache>
                <c:formatCode>General</c:formatCode>
                <c:ptCount val="8"/>
                <c:pt idx="0">
                  <c:v>73334</c:v>
                </c:pt>
                <c:pt idx="1">
                  <c:v>74858</c:v>
                </c:pt>
                <c:pt idx="2">
                  <c:v>60411</c:v>
                </c:pt>
                <c:pt idx="3">
                  <c:v>53927</c:v>
                </c:pt>
                <c:pt idx="4">
                  <c:v>52632</c:v>
                </c:pt>
                <c:pt idx="5">
                  <c:v>49461</c:v>
                </c:pt>
                <c:pt idx="6">
                  <c:v>51154</c:v>
                </c:pt>
                <c:pt idx="7">
                  <c:v>51549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'képzések összesen'!$D$27</c:f>
              <c:strCache>
                <c:ptCount val="1"/>
                <c:pt idx="0">
                  <c:v>osztatlan képzés</c:v>
                </c:pt>
              </c:strCache>
            </c:strRef>
          </c:tx>
          <c:marker>
            <c:symbol val="none"/>
          </c:marker>
          <c:cat>
            <c:strRef>
              <c:f>'képzések összesen'!$E$24:$L$25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'képzések összesen'!$E$27:$L$27</c:f>
              <c:numCache>
                <c:formatCode>General</c:formatCode>
                <c:ptCount val="8"/>
                <c:pt idx="0">
                  <c:v>6524</c:v>
                </c:pt>
                <c:pt idx="1">
                  <c:v>6665</c:v>
                </c:pt>
                <c:pt idx="2">
                  <c:v>5557</c:v>
                </c:pt>
                <c:pt idx="3">
                  <c:v>6188</c:v>
                </c:pt>
                <c:pt idx="4">
                  <c:v>6658</c:v>
                </c:pt>
                <c:pt idx="5">
                  <c:v>6934</c:v>
                </c:pt>
                <c:pt idx="6">
                  <c:v>7307</c:v>
                </c:pt>
                <c:pt idx="7">
                  <c:v>7936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'képzések összesen'!$D$28</c:f>
              <c:strCache>
                <c:ptCount val="1"/>
                <c:pt idx="0">
                  <c:v>osztatlan tanárképzés</c:v>
                </c:pt>
              </c:strCache>
            </c:strRef>
          </c:tx>
          <c:marker>
            <c:symbol val="none"/>
          </c:marker>
          <c:cat>
            <c:strRef>
              <c:f>'képzések összesen'!$E$24:$L$25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'képzések összesen'!$E$28:$L$28</c:f>
              <c:numCache>
                <c:formatCode>General</c:formatCode>
                <c:ptCount val="8"/>
                <c:pt idx="3">
                  <c:v>1304</c:v>
                </c:pt>
                <c:pt idx="4">
                  <c:v>1636</c:v>
                </c:pt>
                <c:pt idx="5">
                  <c:v>1927</c:v>
                </c:pt>
                <c:pt idx="6">
                  <c:v>2168</c:v>
                </c:pt>
                <c:pt idx="7">
                  <c:v>2371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'képzések összesen'!$D$29</c:f>
              <c:strCache>
                <c:ptCount val="1"/>
                <c:pt idx="0">
                  <c:v>mesterképzés (MA/MSc)</c:v>
                </c:pt>
              </c:strCache>
            </c:strRef>
          </c:tx>
          <c:marker>
            <c:symbol val="none"/>
          </c:marker>
          <c:cat>
            <c:strRef>
              <c:f>'képzések összesen'!$E$24:$L$25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'képzések összesen'!$E$29:$L$29</c:f>
              <c:numCache>
                <c:formatCode>General</c:formatCode>
                <c:ptCount val="8"/>
                <c:pt idx="0">
                  <c:v>20954</c:v>
                </c:pt>
                <c:pt idx="1">
                  <c:v>21482</c:v>
                </c:pt>
                <c:pt idx="2">
                  <c:v>19567</c:v>
                </c:pt>
                <c:pt idx="3">
                  <c:v>17750</c:v>
                </c:pt>
                <c:pt idx="4">
                  <c:v>19139</c:v>
                </c:pt>
                <c:pt idx="5">
                  <c:v>18788</c:v>
                </c:pt>
                <c:pt idx="6">
                  <c:v>17779</c:v>
                </c:pt>
                <c:pt idx="7">
                  <c:v>15760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965120"/>
        <c:axId val="48977024"/>
      </c:lineChart>
      <c:catAx>
        <c:axId val="48965120"/>
        <c:scaling>
          <c:orientation val="minMax"/>
        </c:scaling>
        <c:delete val="0"/>
        <c:axPos val="b"/>
        <c:majorTickMark val="out"/>
        <c:minorTickMark val="none"/>
        <c:tickLblPos val="nextTo"/>
        <c:crossAx val="48977024"/>
        <c:crosses val="autoZero"/>
        <c:auto val="1"/>
        <c:lblAlgn val="ctr"/>
        <c:lblOffset val="100"/>
        <c:noMultiLvlLbl val="0"/>
      </c:catAx>
      <c:valAx>
        <c:axId val="4897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965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25981167314162E-2"/>
          <c:y val="2.7579486473333949E-2"/>
          <c:w val="0.70141261412516509"/>
          <c:h val="0.91019033878864786"/>
        </c:manualLayout>
      </c:layout>
      <c:lineChart>
        <c:grouping val="standard"/>
        <c:varyColors val="0"/>
        <c:ser>
          <c:idx val="2"/>
          <c:order val="0"/>
          <c:tx>
            <c:strRef>
              <c:f>Munka1!$A$3</c:f>
              <c:strCache>
                <c:ptCount val="1"/>
                <c:pt idx="0">
                  <c:v>biológia</c:v>
                </c:pt>
              </c:strCache>
            </c:strRef>
          </c:tx>
          <c:marker>
            <c:symbol val="none"/>
          </c:marker>
          <c:cat>
            <c:strRef>
              <c:f>Munka1!$B$1:$L$2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Munka1!$B$3:$L$3</c:f>
              <c:numCache>
                <c:formatCode>General</c:formatCode>
                <c:ptCount val="11"/>
                <c:pt idx="0">
                  <c:v>1081</c:v>
                </c:pt>
                <c:pt idx="1">
                  <c:v>908</c:v>
                </c:pt>
                <c:pt idx="2">
                  <c:v>1244</c:v>
                </c:pt>
                <c:pt idx="3">
                  <c:v>1057</c:v>
                </c:pt>
                <c:pt idx="4">
                  <c:v>1117</c:v>
                </c:pt>
                <c:pt idx="5">
                  <c:v>1002</c:v>
                </c:pt>
                <c:pt idx="6">
                  <c:v>801</c:v>
                </c:pt>
                <c:pt idx="7">
                  <c:v>668</c:v>
                </c:pt>
                <c:pt idx="8">
                  <c:v>661</c:v>
                </c:pt>
                <c:pt idx="9">
                  <c:v>737</c:v>
                </c:pt>
                <c:pt idx="10">
                  <c:v>675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Munka1!$A$4</c:f>
              <c:strCache>
                <c:ptCount val="1"/>
                <c:pt idx="0">
                  <c:v>fizika</c:v>
                </c:pt>
              </c:strCache>
            </c:strRef>
          </c:tx>
          <c:marker>
            <c:symbol val="none"/>
          </c:marker>
          <c:cat>
            <c:strRef>
              <c:f>Munka1!$B$1:$L$2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Munka1!$B$4:$L$4</c:f>
              <c:numCache>
                <c:formatCode>General</c:formatCode>
                <c:ptCount val="11"/>
                <c:pt idx="0">
                  <c:v>353</c:v>
                </c:pt>
                <c:pt idx="1">
                  <c:v>269</c:v>
                </c:pt>
                <c:pt idx="2">
                  <c:v>317</c:v>
                </c:pt>
                <c:pt idx="3">
                  <c:v>368</c:v>
                </c:pt>
                <c:pt idx="4">
                  <c:v>394</c:v>
                </c:pt>
                <c:pt idx="5">
                  <c:v>364</c:v>
                </c:pt>
                <c:pt idx="6">
                  <c:v>270</c:v>
                </c:pt>
                <c:pt idx="7">
                  <c:v>261</c:v>
                </c:pt>
                <c:pt idx="8">
                  <c:v>245</c:v>
                </c:pt>
                <c:pt idx="9">
                  <c:v>230</c:v>
                </c:pt>
                <c:pt idx="10">
                  <c:v>181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Munka1!$A$5</c:f>
              <c:strCache>
                <c:ptCount val="1"/>
                <c:pt idx="0">
                  <c:v>földrajz</c:v>
                </c:pt>
              </c:strCache>
            </c:strRef>
          </c:tx>
          <c:marker>
            <c:symbol val="none"/>
          </c:marker>
          <c:cat>
            <c:strRef>
              <c:f>Munka1!$B$1:$L$2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Munka1!$B$5:$L$5</c:f>
              <c:numCache>
                <c:formatCode>General</c:formatCode>
                <c:ptCount val="11"/>
                <c:pt idx="0">
                  <c:v>799</c:v>
                </c:pt>
                <c:pt idx="1">
                  <c:v>815</c:v>
                </c:pt>
                <c:pt idx="2">
                  <c:v>893</c:v>
                </c:pt>
                <c:pt idx="3">
                  <c:v>913</c:v>
                </c:pt>
                <c:pt idx="4">
                  <c:v>875</c:v>
                </c:pt>
                <c:pt idx="5">
                  <c:v>785</c:v>
                </c:pt>
                <c:pt idx="6">
                  <c:v>568</c:v>
                </c:pt>
                <c:pt idx="7">
                  <c:v>434</c:v>
                </c:pt>
                <c:pt idx="8">
                  <c:v>317</c:v>
                </c:pt>
                <c:pt idx="9">
                  <c:v>340</c:v>
                </c:pt>
                <c:pt idx="10">
                  <c:v>228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Munka1!$A$6</c:f>
              <c:strCache>
                <c:ptCount val="1"/>
                <c:pt idx="0">
                  <c:v>gazdaságinformatikus</c:v>
                </c:pt>
              </c:strCache>
            </c:strRef>
          </c:tx>
          <c:marker>
            <c:symbol val="none"/>
          </c:marker>
          <c:cat>
            <c:strRef>
              <c:f>Munka1!$B$1:$L$2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Munka1!$B$6:$L$6</c:f>
              <c:numCache>
                <c:formatCode>General</c:formatCode>
                <c:ptCount val="11"/>
                <c:pt idx="0">
                  <c:v>687</c:v>
                </c:pt>
                <c:pt idx="1">
                  <c:v>652</c:v>
                </c:pt>
                <c:pt idx="2">
                  <c:v>799</c:v>
                </c:pt>
                <c:pt idx="3">
                  <c:v>821</c:v>
                </c:pt>
                <c:pt idx="4">
                  <c:v>1182</c:v>
                </c:pt>
                <c:pt idx="5">
                  <c:v>1345</c:v>
                </c:pt>
                <c:pt idx="6">
                  <c:v>1255</c:v>
                </c:pt>
                <c:pt idx="7">
                  <c:v>1234</c:v>
                </c:pt>
                <c:pt idx="8">
                  <c:v>1264</c:v>
                </c:pt>
                <c:pt idx="9">
                  <c:v>1181</c:v>
                </c:pt>
                <c:pt idx="10">
                  <c:v>1261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Munka1!$A$7</c:f>
              <c:strCache>
                <c:ptCount val="1"/>
                <c:pt idx="0">
                  <c:v>kémia</c:v>
                </c:pt>
              </c:strCache>
            </c:strRef>
          </c:tx>
          <c:marker>
            <c:symbol val="none"/>
          </c:marker>
          <c:cat>
            <c:strRef>
              <c:f>Munka1!$B$1:$L$2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Munka1!$B$7:$L$7</c:f>
              <c:numCache>
                <c:formatCode>General</c:formatCode>
                <c:ptCount val="11"/>
                <c:pt idx="0">
                  <c:v>370</c:v>
                </c:pt>
                <c:pt idx="1">
                  <c:v>316</c:v>
                </c:pt>
                <c:pt idx="2">
                  <c:v>373</c:v>
                </c:pt>
                <c:pt idx="3">
                  <c:v>455</c:v>
                </c:pt>
                <c:pt idx="4">
                  <c:v>517</c:v>
                </c:pt>
                <c:pt idx="5">
                  <c:v>409</c:v>
                </c:pt>
                <c:pt idx="6">
                  <c:v>355</c:v>
                </c:pt>
                <c:pt idx="7">
                  <c:v>305</c:v>
                </c:pt>
                <c:pt idx="8">
                  <c:v>297</c:v>
                </c:pt>
                <c:pt idx="9">
                  <c:v>268</c:v>
                </c:pt>
                <c:pt idx="10">
                  <c:v>224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Munka1!$A$8</c:f>
              <c:strCache>
                <c:ptCount val="1"/>
                <c:pt idx="0">
                  <c:v>matematika</c:v>
                </c:pt>
              </c:strCache>
            </c:strRef>
          </c:tx>
          <c:marker>
            <c:symbol val="none"/>
          </c:marker>
          <c:cat>
            <c:strRef>
              <c:f>Munka1!$B$1:$L$2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Munka1!$B$8:$L$8</c:f>
              <c:numCache>
                <c:formatCode>General</c:formatCode>
                <c:ptCount val="11"/>
                <c:pt idx="0">
                  <c:v>651</c:v>
                </c:pt>
                <c:pt idx="1">
                  <c:v>366</c:v>
                </c:pt>
                <c:pt idx="2">
                  <c:v>494</c:v>
                </c:pt>
                <c:pt idx="3">
                  <c:v>570</c:v>
                </c:pt>
                <c:pt idx="4">
                  <c:v>605</c:v>
                </c:pt>
                <c:pt idx="5">
                  <c:v>526</c:v>
                </c:pt>
                <c:pt idx="6">
                  <c:v>314</c:v>
                </c:pt>
                <c:pt idx="7">
                  <c:v>269</c:v>
                </c:pt>
                <c:pt idx="8">
                  <c:v>292</c:v>
                </c:pt>
                <c:pt idx="9">
                  <c:v>207</c:v>
                </c:pt>
                <c:pt idx="10">
                  <c:v>211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Munka1!$A$9</c:f>
              <c:strCache>
                <c:ptCount val="1"/>
                <c:pt idx="0">
                  <c:v>mérnökinformatikus</c:v>
                </c:pt>
              </c:strCache>
            </c:strRef>
          </c:tx>
          <c:marker>
            <c:symbol val="none"/>
          </c:marker>
          <c:cat>
            <c:strRef>
              <c:f>Munka1!$B$1:$L$2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Munka1!$B$9:$L$9</c:f>
              <c:numCache>
                <c:formatCode>General</c:formatCode>
                <c:ptCount val="11"/>
                <c:pt idx="0">
                  <c:v>3602</c:v>
                </c:pt>
                <c:pt idx="1">
                  <c:v>2896</c:v>
                </c:pt>
                <c:pt idx="2">
                  <c:v>3136</c:v>
                </c:pt>
                <c:pt idx="3">
                  <c:v>2973</c:v>
                </c:pt>
                <c:pt idx="4">
                  <c:v>2981</c:v>
                </c:pt>
                <c:pt idx="5">
                  <c:v>2221</c:v>
                </c:pt>
                <c:pt idx="6">
                  <c:v>1942</c:v>
                </c:pt>
                <c:pt idx="7">
                  <c:v>1896</c:v>
                </c:pt>
                <c:pt idx="8">
                  <c:v>1982</c:v>
                </c:pt>
                <c:pt idx="9">
                  <c:v>2126</c:v>
                </c:pt>
                <c:pt idx="10">
                  <c:v>2472</c:v>
                </c:pt>
              </c:numCache>
            </c:numRef>
          </c:val>
          <c:smooth val="0"/>
        </c:ser>
        <c:ser>
          <c:idx val="9"/>
          <c:order val="7"/>
          <c:tx>
            <c:strRef>
              <c:f>Munka1!$A$10</c:f>
              <c:strCache>
                <c:ptCount val="1"/>
                <c:pt idx="0">
                  <c:v>programtervező informatikus</c:v>
                </c:pt>
              </c:strCache>
            </c:strRef>
          </c:tx>
          <c:marker>
            <c:symbol val="none"/>
          </c:marker>
          <c:cat>
            <c:strRef>
              <c:f>Munka1!$B$1:$L$2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Munka1!$B$10:$L$10</c:f>
              <c:numCache>
                <c:formatCode>General</c:formatCode>
                <c:ptCount val="11"/>
                <c:pt idx="0">
                  <c:v>1506</c:v>
                </c:pt>
                <c:pt idx="1">
                  <c:v>1448</c:v>
                </c:pt>
                <c:pt idx="2">
                  <c:v>1458</c:v>
                </c:pt>
                <c:pt idx="3">
                  <c:v>1543</c:v>
                </c:pt>
                <c:pt idx="4">
                  <c:v>1500</c:v>
                </c:pt>
                <c:pt idx="5">
                  <c:v>1243</c:v>
                </c:pt>
                <c:pt idx="6">
                  <c:v>1134</c:v>
                </c:pt>
                <c:pt idx="7">
                  <c:v>1254</c:v>
                </c:pt>
                <c:pt idx="8">
                  <c:v>1297</c:v>
                </c:pt>
                <c:pt idx="9">
                  <c:v>1531</c:v>
                </c:pt>
                <c:pt idx="10">
                  <c:v>1691</c:v>
                </c:pt>
              </c:numCache>
            </c:numRef>
          </c:val>
          <c:smooth val="0"/>
        </c:ser>
        <c:ser>
          <c:idx val="10"/>
          <c:order val="8"/>
          <c:tx>
            <c:strRef>
              <c:f>Munka1!$A$11</c:f>
              <c:strCache>
                <c:ptCount val="1"/>
                <c:pt idx="0">
                  <c:v>vegyészmérnöki</c:v>
                </c:pt>
              </c:strCache>
            </c:strRef>
          </c:tx>
          <c:marker>
            <c:symbol val="none"/>
          </c:marker>
          <c:cat>
            <c:strRef>
              <c:f>Munka1!$B$1:$L$2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Munka1!$B$11:$L$11</c:f>
              <c:numCache>
                <c:formatCode>General</c:formatCode>
                <c:ptCount val="11"/>
                <c:pt idx="0">
                  <c:v>300</c:v>
                </c:pt>
                <c:pt idx="1">
                  <c:v>345</c:v>
                </c:pt>
                <c:pt idx="2">
                  <c:v>357</c:v>
                </c:pt>
                <c:pt idx="3">
                  <c:v>362</c:v>
                </c:pt>
                <c:pt idx="4">
                  <c:v>391</c:v>
                </c:pt>
                <c:pt idx="5">
                  <c:v>423</c:v>
                </c:pt>
                <c:pt idx="6">
                  <c:v>430</c:v>
                </c:pt>
                <c:pt idx="7">
                  <c:v>429</c:v>
                </c:pt>
                <c:pt idx="8">
                  <c:v>417</c:v>
                </c:pt>
                <c:pt idx="9">
                  <c:v>408</c:v>
                </c:pt>
                <c:pt idx="10">
                  <c:v>418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773824"/>
        <c:axId val="117775360"/>
      </c:lineChart>
      <c:catAx>
        <c:axId val="117773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17775360"/>
        <c:crosses val="autoZero"/>
        <c:auto val="1"/>
        <c:lblAlgn val="ctr"/>
        <c:lblOffset val="100"/>
        <c:noMultiLvlLbl val="0"/>
      </c:catAx>
      <c:valAx>
        <c:axId val="117775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773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Munka2!$A$3</c:f>
              <c:strCache>
                <c:ptCount val="1"/>
                <c:pt idx="0">
                  <c:v>biológus</c:v>
                </c:pt>
              </c:strCache>
            </c:strRef>
          </c:tx>
          <c:marker>
            <c:symbol val="none"/>
          </c:marker>
          <c:cat>
            <c:strRef>
              <c:f>Munka2!$B$1:$J$2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strCache>
            </c:strRef>
          </c:cat>
          <c:val>
            <c:numRef>
              <c:f>Munka2!$B$3:$J$3</c:f>
              <c:numCache>
                <c:formatCode>General</c:formatCode>
                <c:ptCount val="9"/>
                <c:pt idx="0">
                  <c:v>178</c:v>
                </c:pt>
                <c:pt idx="1">
                  <c:v>240</c:v>
                </c:pt>
                <c:pt idx="2">
                  <c:v>242</c:v>
                </c:pt>
                <c:pt idx="3">
                  <c:v>211</c:v>
                </c:pt>
                <c:pt idx="4">
                  <c:v>221</c:v>
                </c:pt>
                <c:pt idx="5">
                  <c:v>234</c:v>
                </c:pt>
                <c:pt idx="6">
                  <c:v>230</c:v>
                </c:pt>
                <c:pt idx="7">
                  <c:v>207</c:v>
                </c:pt>
                <c:pt idx="8">
                  <c:v>191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Munka2!$A$4</c:f>
              <c:strCache>
                <c:ptCount val="1"/>
                <c:pt idx="0">
                  <c:v>fizikus</c:v>
                </c:pt>
              </c:strCache>
            </c:strRef>
          </c:tx>
          <c:marker>
            <c:symbol val="none"/>
          </c:marker>
          <c:cat>
            <c:strRef>
              <c:f>Munka2!$B$1:$J$2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strCache>
            </c:strRef>
          </c:cat>
          <c:val>
            <c:numRef>
              <c:f>Munka2!$B$4:$J$4</c:f>
              <c:numCache>
                <c:formatCode>General</c:formatCode>
                <c:ptCount val="9"/>
                <c:pt idx="0">
                  <c:v>69</c:v>
                </c:pt>
                <c:pt idx="1">
                  <c:v>115</c:v>
                </c:pt>
                <c:pt idx="2">
                  <c:v>82</c:v>
                </c:pt>
                <c:pt idx="3">
                  <c:v>79</c:v>
                </c:pt>
                <c:pt idx="4">
                  <c:v>90</c:v>
                </c:pt>
                <c:pt idx="5">
                  <c:v>75</c:v>
                </c:pt>
                <c:pt idx="6">
                  <c:v>78</c:v>
                </c:pt>
                <c:pt idx="7">
                  <c:v>90</c:v>
                </c:pt>
                <c:pt idx="8">
                  <c:v>113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Munka2!$A$5</c:f>
              <c:strCache>
                <c:ptCount val="1"/>
                <c:pt idx="0">
                  <c:v>gazdaságinformatikus</c:v>
                </c:pt>
              </c:strCache>
            </c:strRef>
          </c:tx>
          <c:marker>
            <c:symbol val="none"/>
          </c:marker>
          <c:cat>
            <c:strRef>
              <c:f>Munka2!$B$1:$J$2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strCache>
            </c:strRef>
          </c:cat>
          <c:val>
            <c:numRef>
              <c:f>Munka2!$B$5:$J$5</c:f>
              <c:numCache>
                <c:formatCode>General</c:formatCode>
                <c:ptCount val="9"/>
                <c:pt idx="0">
                  <c:v>53</c:v>
                </c:pt>
                <c:pt idx="1">
                  <c:v>131</c:v>
                </c:pt>
                <c:pt idx="2">
                  <c:v>159</c:v>
                </c:pt>
                <c:pt idx="3">
                  <c:v>127</c:v>
                </c:pt>
                <c:pt idx="4">
                  <c:v>90</c:v>
                </c:pt>
                <c:pt idx="5">
                  <c:v>95</c:v>
                </c:pt>
                <c:pt idx="6">
                  <c:v>105</c:v>
                </c:pt>
                <c:pt idx="7">
                  <c:v>117</c:v>
                </c:pt>
                <c:pt idx="8">
                  <c:v>129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Munka2!$A$6</c:f>
              <c:strCache>
                <c:ptCount val="1"/>
                <c:pt idx="0">
                  <c:v>geográfus</c:v>
                </c:pt>
              </c:strCache>
            </c:strRef>
          </c:tx>
          <c:marker>
            <c:symbol val="none"/>
          </c:marker>
          <c:cat>
            <c:strRef>
              <c:f>Munka2!$B$1:$J$2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strCache>
            </c:strRef>
          </c:cat>
          <c:val>
            <c:numRef>
              <c:f>Munka2!$B$6:$J$6</c:f>
              <c:numCache>
                <c:formatCode>General</c:formatCode>
                <c:ptCount val="9"/>
                <c:pt idx="0">
                  <c:v>172</c:v>
                </c:pt>
                <c:pt idx="1">
                  <c:v>207</c:v>
                </c:pt>
                <c:pt idx="2">
                  <c:v>229</c:v>
                </c:pt>
                <c:pt idx="3">
                  <c:v>184</c:v>
                </c:pt>
                <c:pt idx="4">
                  <c:v>174</c:v>
                </c:pt>
                <c:pt idx="5">
                  <c:v>179</c:v>
                </c:pt>
                <c:pt idx="6">
                  <c:v>163</c:v>
                </c:pt>
                <c:pt idx="7">
                  <c:v>142</c:v>
                </c:pt>
                <c:pt idx="8">
                  <c:v>105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Munka2!$A$7</c:f>
              <c:strCache>
                <c:ptCount val="1"/>
                <c:pt idx="0">
                  <c:v>matematikus</c:v>
                </c:pt>
              </c:strCache>
            </c:strRef>
          </c:tx>
          <c:marker>
            <c:symbol val="none"/>
          </c:marker>
          <c:cat>
            <c:strRef>
              <c:f>Munka2!$B$1:$J$2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strCache>
            </c:strRef>
          </c:cat>
          <c:val>
            <c:numRef>
              <c:f>Munka2!$B$7:$J$7</c:f>
              <c:numCache>
                <c:formatCode>General</c:formatCode>
                <c:ptCount val="9"/>
                <c:pt idx="0">
                  <c:v>22</c:v>
                </c:pt>
                <c:pt idx="1">
                  <c:v>32</c:v>
                </c:pt>
                <c:pt idx="2">
                  <c:v>32</c:v>
                </c:pt>
                <c:pt idx="3">
                  <c:v>27</c:v>
                </c:pt>
                <c:pt idx="4">
                  <c:v>26</c:v>
                </c:pt>
                <c:pt idx="5">
                  <c:v>22</c:v>
                </c:pt>
                <c:pt idx="6">
                  <c:v>39</c:v>
                </c:pt>
                <c:pt idx="7">
                  <c:v>26</c:v>
                </c:pt>
                <c:pt idx="8">
                  <c:v>22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Munka2!$A$8</c:f>
              <c:strCache>
                <c:ptCount val="1"/>
                <c:pt idx="0">
                  <c:v>mérnökinformatikus</c:v>
                </c:pt>
              </c:strCache>
            </c:strRef>
          </c:tx>
          <c:marker>
            <c:symbol val="none"/>
          </c:marker>
          <c:cat>
            <c:strRef>
              <c:f>Munka2!$B$1:$J$2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strCache>
            </c:strRef>
          </c:cat>
          <c:val>
            <c:numRef>
              <c:f>Munka2!$B$8:$J$8</c:f>
              <c:numCache>
                <c:formatCode>General</c:formatCode>
                <c:ptCount val="9"/>
                <c:pt idx="0">
                  <c:v>211</c:v>
                </c:pt>
                <c:pt idx="1">
                  <c:v>357</c:v>
                </c:pt>
                <c:pt idx="2">
                  <c:v>361</c:v>
                </c:pt>
                <c:pt idx="3">
                  <c:v>355</c:v>
                </c:pt>
                <c:pt idx="4">
                  <c:v>307</c:v>
                </c:pt>
                <c:pt idx="5">
                  <c:v>400</c:v>
                </c:pt>
                <c:pt idx="6">
                  <c:v>339</c:v>
                </c:pt>
                <c:pt idx="7">
                  <c:v>383</c:v>
                </c:pt>
                <c:pt idx="8">
                  <c:v>394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Munka2!$A$9</c:f>
              <c:strCache>
                <c:ptCount val="1"/>
                <c:pt idx="0">
                  <c:v>programtervező informatikus</c:v>
                </c:pt>
              </c:strCache>
            </c:strRef>
          </c:tx>
          <c:marker>
            <c:symbol val="none"/>
          </c:marker>
          <c:cat>
            <c:strRef>
              <c:f>Munka2!$B$1:$J$2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strCache>
            </c:strRef>
          </c:cat>
          <c:val>
            <c:numRef>
              <c:f>Munka2!$B$9:$J$9</c:f>
              <c:numCache>
                <c:formatCode>General</c:formatCode>
                <c:ptCount val="9"/>
                <c:pt idx="0">
                  <c:v>123</c:v>
                </c:pt>
                <c:pt idx="1">
                  <c:v>204</c:v>
                </c:pt>
                <c:pt idx="2">
                  <c:v>270</c:v>
                </c:pt>
                <c:pt idx="3">
                  <c:v>222</c:v>
                </c:pt>
                <c:pt idx="4">
                  <c:v>208</c:v>
                </c:pt>
                <c:pt idx="5">
                  <c:v>207</c:v>
                </c:pt>
                <c:pt idx="6">
                  <c:v>193</c:v>
                </c:pt>
                <c:pt idx="7">
                  <c:v>211</c:v>
                </c:pt>
                <c:pt idx="8">
                  <c:v>176</c:v>
                </c:pt>
              </c:numCache>
            </c:numRef>
          </c:val>
          <c:smooth val="0"/>
        </c:ser>
        <c:ser>
          <c:idx val="9"/>
          <c:order val="7"/>
          <c:tx>
            <c:strRef>
              <c:f>Munka2!$A$10</c:f>
              <c:strCache>
                <c:ptCount val="1"/>
                <c:pt idx="0">
                  <c:v>vegyész</c:v>
                </c:pt>
              </c:strCache>
            </c:strRef>
          </c:tx>
          <c:marker>
            <c:symbol val="none"/>
          </c:marker>
          <c:cat>
            <c:strRef>
              <c:f>Munka2!$B$1:$J$2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strCache>
            </c:strRef>
          </c:cat>
          <c:val>
            <c:numRef>
              <c:f>Munka2!$B$10:$J$10</c:f>
              <c:numCache>
                <c:formatCode>General</c:formatCode>
                <c:ptCount val="9"/>
                <c:pt idx="0">
                  <c:v>81</c:v>
                </c:pt>
                <c:pt idx="1">
                  <c:v>120</c:v>
                </c:pt>
                <c:pt idx="2">
                  <c:v>167</c:v>
                </c:pt>
                <c:pt idx="3">
                  <c:v>134</c:v>
                </c:pt>
                <c:pt idx="4">
                  <c:v>127</c:v>
                </c:pt>
                <c:pt idx="5">
                  <c:v>139</c:v>
                </c:pt>
                <c:pt idx="6">
                  <c:v>136</c:v>
                </c:pt>
                <c:pt idx="7">
                  <c:v>157</c:v>
                </c:pt>
                <c:pt idx="8">
                  <c:v>124</c:v>
                </c:pt>
              </c:numCache>
            </c:numRef>
          </c:val>
          <c:smooth val="0"/>
        </c:ser>
        <c:ser>
          <c:idx val="10"/>
          <c:order val="8"/>
          <c:tx>
            <c:strRef>
              <c:f>Munka2!$A$11</c:f>
              <c:strCache>
                <c:ptCount val="1"/>
                <c:pt idx="0">
                  <c:v>vegyészmérnöki</c:v>
                </c:pt>
              </c:strCache>
            </c:strRef>
          </c:tx>
          <c:marker>
            <c:symbol val="none"/>
          </c:marker>
          <c:cat>
            <c:strRef>
              <c:f>Munka2!$B$1:$J$2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strCache>
            </c:strRef>
          </c:cat>
          <c:val>
            <c:numRef>
              <c:f>Munka2!$B$11:$J$11</c:f>
              <c:numCache>
                <c:formatCode>General</c:formatCode>
                <c:ptCount val="9"/>
                <c:pt idx="0">
                  <c:v>38</c:v>
                </c:pt>
                <c:pt idx="1">
                  <c:v>56</c:v>
                </c:pt>
                <c:pt idx="2">
                  <c:v>71</c:v>
                </c:pt>
                <c:pt idx="3">
                  <c:v>106</c:v>
                </c:pt>
                <c:pt idx="4">
                  <c:v>101</c:v>
                </c:pt>
                <c:pt idx="5">
                  <c:v>147</c:v>
                </c:pt>
                <c:pt idx="6">
                  <c:v>165</c:v>
                </c:pt>
                <c:pt idx="7">
                  <c:v>154</c:v>
                </c:pt>
                <c:pt idx="8">
                  <c:v>165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857280"/>
        <c:axId val="117863168"/>
      </c:lineChart>
      <c:catAx>
        <c:axId val="117857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7863168"/>
        <c:crosses val="autoZero"/>
        <c:auto val="1"/>
        <c:lblAlgn val="ctr"/>
        <c:lblOffset val="100"/>
        <c:noMultiLvlLbl val="0"/>
      </c:catAx>
      <c:valAx>
        <c:axId val="11786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857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CFC645-EEA6-4DD7-B028-C540C6A7A9A6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BF16B5-A69D-4C26-8918-475D31CCBF2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9847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31F981-AFB7-4D5F-BA47-87C66F2F57A3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239"/>
            <a:ext cx="5438775" cy="4442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08EAC5-FA94-4EC5-9122-7D9569EACC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853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FD0D1-9B44-4BA0-8FBD-8D535462445C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6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FD0D1-9B44-4BA0-8FBD-8D535462445C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60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FD0D1-9B44-4BA0-8FBD-8D535462445C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60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FD0D1-9B44-4BA0-8FBD-8D535462445C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060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FD0D1-9B44-4BA0-8FBD-8D535462445C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060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FD0D1-9B44-4BA0-8FBD-8D535462445C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060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FD0D1-9B44-4BA0-8FBD-8D535462445C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12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E995D-2059-4704-BDEF-2CE308328754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479E8F8-720A-416B-B518-E553237436C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2287C-43F9-48A2-8387-0C544AC3EC4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1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36099-93D8-4ACE-9150-0096614BAA2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83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9561-5D9B-4AFC-A1C2-D8D7DA65FD7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977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2287C-43F9-48A2-8387-0C544AC3EC4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71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36099-93D8-4ACE-9150-0096614BAA2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974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9561-5D9B-4AFC-A1C2-D8D7DA65FD7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23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2287C-43F9-48A2-8387-0C544AC3EC4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27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36099-93D8-4ACE-9150-0096614BAA2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07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9561-5D9B-4AFC-A1C2-D8D7DA65FD7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36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2287C-43F9-48A2-8387-0C544AC3EC4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2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36099-93D8-4ACE-9150-0096614BAA29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36099-93D8-4ACE-9150-0096614BAA2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8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9561-5D9B-4AFC-A1C2-D8D7DA65FD7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78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2287C-43F9-48A2-8387-0C544AC3EC4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2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9561-5D9B-4AFC-A1C2-D8D7DA65FD74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2287C-43F9-48A2-8387-0C544AC3EC42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D376-08B7-4C17-85D1-F4F32589CC3C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0DA5-C898-496D-9FA3-55DAB3841E0C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DB2EC-83C9-4DCF-B61F-E6A6449D3666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36099-93D8-4ACE-9150-0096614BAA2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8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9561-5D9B-4AFC-A1C2-D8D7DA65FD7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9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e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.jpe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jpe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B3398C-EE82-43AF-8B8C-8AE4F8204A43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27C512-561C-47B7-BCD3-6E2EE5331E6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" y="15875"/>
            <a:ext cx="9140825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E2066-4176-462B-85E0-3BCB58870BE7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AEA751-E9E8-4FFC-8043-E4483DD002B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" y="15875"/>
            <a:ext cx="9140825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DDF74F-A8BC-47EA-8D10-D13863591FEA}" type="datetimeFigureOut">
              <a:rPr lang="hu-HU"/>
              <a:pPr>
                <a:defRPr/>
              </a:pPr>
              <a:t>2018.05.31.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EB0D684-FFED-4075-ADA6-879C0485C793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" y="15875"/>
            <a:ext cx="9140825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E2066-4176-462B-85E0-3BCB58870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AEA751-E9E8-4FFC-8043-E4483DD002B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5493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" y="15875"/>
            <a:ext cx="9140825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E2066-4176-462B-85E0-3BCB58870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AEA751-E9E8-4FFC-8043-E4483DD002B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11561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" y="15875"/>
            <a:ext cx="9140825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E2066-4176-462B-85E0-3BCB58870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AEA751-E9E8-4FFC-8043-E4483DD002B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0460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" y="15875"/>
            <a:ext cx="9140825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E2066-4176-462B-85E0-3BCB58870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AEA751-E9E8-4FFC-8043-E4483DD002B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37498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" y="15875"/>
            <a:ext cx="9140825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E2066-4176-462B-85E0-3BCB58870BE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2018.05.31.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AEA751-E9E8-4FFC-8043-E4483DD002B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5221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772400" cy="1872208"/>
          </a:xfrm>
        </p:spPr>
        <p:txBody>
          <a:bodyPr>
            <a:normAutofit/>
          </a:bodyPr>
          <a:lstStyle/>
          <a:p>
            <a:r>
              <a:rPr lang="hu-HU" sz="2800" b="1" dirty="0"/>
              <a:t>Természettudományi képzések helyzete</a:t>
            </a:r>
            <a:br>
              <a:rPr lang="hu-HU" sz="2800" b="1" dirty="0"/>
            </a:b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 smtClean="0"/>
              <a:t>Budapest, 2018.  június 1.</a:t>
            </a:r>
            <a:br>
              <a:rPr lang="hu-HU" sz="2800" b="1" dirty="0" smtClean="0"/>
            </a:br>
            <a:endParaRPr lang="hu-HU" sz="20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403648" y="5157193"/>
            <a:ext cx="6984776" cy="1008112"/>
          </a:xfrm>
        </p:spPr>
        <p:txBody>
          <a:bodyPr>
            <a:normAutofit/>
          </a:bodyPr>
          <a:lstStyle/>
          <a:p>
            <a:pPr algn="r" eaLnBrk="1" hangingPunct="1">
              <a:spcBef>
                <a:spcPts val="0"/>
              </a:spcBef>
              <a:buFont typeface="Arial" charset="0"/>
              <a:buNone/>
              <a:tabLst>
                <a:tab pos="3763963" algn="l"/>
              </a:tabLst>
              <a:defRPr/>
            </a:pP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Dr. Horváth Zita</a:t>
            </a:r>
          </a:p>
          <a:p>
            <a:pPr algn="r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Felsőoktatásért felelős helyettes államtitkár</a:t>
            </a:r>
          </a:p>
          <a:p>
            <a:pPr algn="r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Oktatási Államtitkárság</a:t>
            </a:r>
          </a:p>
        </p:txBody>
      </p:sp>
    </p:spTree>
    <p:extLst>
      <p:ext uri="{BB962C8B-B14F-4D97-AF65-F5344CB8AC3E}">
        <p14:creationId xmlns:p14="http://schemas.microsoft.com/office/powerpoint/2010/main" val="11613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0" y="1125539"/>
            <a:ext cx="9144000" cy="2872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u-HU" sz="3200" dirty="0"/>
              <a:t/>
            </a:r>
            <a:br>
              <a:rPr lang="hu-HU" sz="3200" dirty="0"/>
            </a:br>
            <a:endParaRPr lang="hu-HU" dirty="0" smtClean="0"/>
          </a:p>
        </p:txBody>
      </p:sp>
      <p:sp>
        <p:nvSpPr>
          <p:cNvPr id="5123" name="Content Placeholder 6"/>
          <p:cNvSpPr>
            <a:spLocks noGrp="1"/>
          </p:cNvSpPr>
          <p:nvPr>
            <p:ph idx="14"/>
          </p:nvPr>
        </p:nvSpPr>
        <p:spPr>
          <a:xfrm>
            <a:off x="323529" y="1700808"/>
            <a:ext cx="8424936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323528" y="1340769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Osztatlan természettudományos tanárképzésre beiratkozottak számának alakulása</a:t>
            </a:r>
            <a:r>
              <a:rPr lang="hu-HU" sz="24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hu-HU" sz="2400" b="1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(2013-2017)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151407"/>
              </p:ext>
            </p:extLst>
          </p:nvPr>
        </p:nvGraphicFramePr>
        <p:xfrm>
          <a:off x="611560" y="2294876"/>
          <a:ext cx="7956852" cy="3833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8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0" y="1125538"/>
            <a:ext cx="9144000" cy="79129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u-HU" sz="3200" dirty="0" smtClean="0"/>
              <a:t>.</a:t>
            </a:r>
            <a:br>
              <a:rPr lang="hu-HU" sz="3200" dirty="0" smtClean="0"/>
            </a:b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33388" y="141251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Osztott</a:t>
            </a:r>
            <a:r>
              <a:rPr lang="hu-HU" sz="2400" dirty="0" smtClean="0"/>
              <a:t> </a:t>
            </a:r>
            <a:r>
              <a:rPr lang="hu-HU" sz="2400" b="1" dirty="0" smtClean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természettudományos tanárképzésre </a:t>
            </a:r>
            <a:r>
              <a:rPr lang="hu-HU" sz="2400" b="1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beiratkozottak számának alakulása (2009-2016)</a:t>
            </a: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715916"/>
              </p:ext>
            </p:extLst>
          </p:nvPr>
        </p:nvGraphicFramePr>
        <p:xfrm>
          <a:off x="395536" y="2132856"/>
          <a:ext cx="85689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598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 txBox="1">
            <a:spLocks noGrp="1"/>
          </p:cNvSpPr>
          <p:nvPr>
            <p:ph type="ctrTitle"/>
          </p:nvPr>
        </p:nvSpPr>
        <p:spPr>
          <a:xfrm>
            <a:off x="0" y="11255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Nyugdíjkorhatárt</a:t>
            </a:r>
            <a:r>
              <a:rPr lang="hu-HU" sz="2400" dirty="0" smtClean="0">
                <a:solidFill>
                  <a:schemeClr val="tx1"/>
                </a:solidFill>
                <a:latin typeface="Ariel"/>
              </a:rPr>
              <a:t> </a:t>
            </a:r>
            <a:r>
              <a:rPr lang="hu-HU" sz="2400" b="1" dirty="0"/>
              <a:t>elérők számának alakulása (2019-2025)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9905"/>
              </p:ext>
            </p:extLst>
          </p:nvPr>
        </p:nvGraphicFramePr>
        <p:xfrm>
          <a:off x="251520" y="1556792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04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50405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u-HU" sz="2400" b="1" dirty="0"/>
              <a:t>Felvettek</a:t>
            </a:r>
            <a:r>
              <a:rPr lang="hu-HU" sz="2400" dirty="0">
                <a:solidFill>
                  <a:schemeClr val="tx1"/>
                </a:solidFill>
                <a:latin typeface="Ariel"/>
              </a:rPr>
              <a:t> </a:t>
            </a:r>
            <a:r>
              <a:rPr lang="hu-HU" sz="2400" b="1" dirty="0"/>
              <a:t>száma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776488"/>
              </p:ext>
            </p:extLst>
          </p:nvPr>
        </p:nvGraphicFramePr>
        <p:xfrm>
          <a:off x="323528" y="1772816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21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6"/>
          <p:cNvSpPr>
            <a:spLocks noGrp="1"/>
          </p:cNvSpPr>
          <p:nvPr>
            <p:ph idx="14"/>
          </p:nvPr>
        </p:nvSpPr>
        <p:spPr>
          <a:xfrm>
            <a:off x="107504" y="1700808"/>
            <a:ext cx="8928991" cy="475252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7800" lvl="0" indent="-177800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ím 5"/>
          <p:cNvSpPr txBox="1">
            <a:spLocks noGrp="1"/>
          </p:cNvSpPr>
          <p:nvPr>
            <p:ph type="ctrTitle"/>
          </p:nvPr>
        </p:nvSpPr>
        <p:spPr>
          <a:xfrm>
            <a:off x="0" y="112553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Beiratkozottak</a:t>
            </a:r>
            <a:r>
              <a:rPr lang="hu-HU" sz="2400" dirty="0" smtClean="0">
                <a:solidFill>
                  <a:schemeClr val="tx1"/>
                </a:solidFill>
                <a:latin typeface="Ariel"/>
              </a:rPr>
              <a:t> </a:t>
            </a:r>
            <a:r>
              <a:rPr lang="hu-HU" sz="2400" b="1" dirty="0"/>
              <a:t>számának alakulása a releváns </a:t>
            </a:r>
            <a:r>
              <a:rPr lang="hu-HU" sz="2400" b="1" dirty="0" smtClean="0"/>
              <a:t>alapszakokon</a:t>
            </a:r>
            <a:br>
              <a:rPr lang="hu-HU" sz="2400" b="1" dirty="0" smtClean="0"/>
            </a:br>
            <a:r>
              <a:rPr lang="hu-HU" sz="2400" b="1" dirty="0" smtClean="0"/>
              <a:t> </a:t>
            </a:r>
            <a:r>
              <a:rPr lang="hu-HU" sz="2400" b="1" dirty="0"/>
              <a:t>(2007-2017)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351064"/>
              </p:ext>
            </p:extLst>
          </p:nvPr>
        </p:nvGraphicFramePr>
        <p:xfrm>
          <a:off x="395536" y="1916832"/>
          <a:ext cx="84614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41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6"/>
          <p:cNvSpPr>
            <a:spLocks noGrp="1"/>
          </p:cNvSpPr>
          <p:nvPr>
            <p:ph idx="14"/>
          </p:nvPr>
        </p:nvSpPr>
        <p:spPr>
          <a:xfrm>
            <a:off x="323529" y="1700808"/>
            <a:ext cx="8424936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ím 4"/>
          <p:cNvSpPr txBox="1">
            <a:spLocks noGrp="1"/>
          </p:cNvSpPr>
          <p:nvPr>
            <p:ph type="ctrTitle"/>
          </p:nvPr>
        </p:nvSpPr>
        <p:spPr>
          <a:xfrm>
            <a:off x="0" y="112553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Beiratkozottak</a:t>
            </a:r>
            <a:r>
              <a:rPr lang="hu-HU" sz="2400" dirty="0" smtClean="0">
                <a:solidFill>
                  <a:schemeClr val="tx1"/>
                </a:solidFill>
                <a:latin typeface="Ariel"/>
              </a:rPr>
              <a:t> </a:t>
            </a:r>
            <a:r>
              <a:rPr lang="hu-HU" sz="2400" b="1" dirty="0"/>
              <a:t>számának alakulása a releváns mesterképzéseken (2009-2017)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850398"/>
              </p:ext>
            </p:extLst>
          </p:nvPr>
        </p:nvGraphicFramePr>
        <p:xfrm>
          <a:off x="467544" y="2204864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88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0" y="1125538"/>
            <a:ext cx="9144000" cy="631825"/>
          </a:xfrm>
        </p:spPr>
        <p:txBody>
          <a:bodyPr>
            <a:normAutofit fontScale="90000"/>
          </a:bodyPr>
          <a:lstStyle/>
          <a:p>
            <a:pPr lvl="0" eaLnBrk="1" hangingPunct="1">
              <a:defRPr/>
            </a:pPr>
            <a:r>
              <a:rPr lang="hu-HU" sz="3200" dirty="0"/>
              <a:t/>
            </a:r>
            <a:br>
              <a:rPr lang="hu-HU" sz="3200" dirty="0"/>
            </a:br>
            <a:endParaRPr lang="hu-HU" dirty="0" smtClean="0"/>
          </a:p>
        </p:txBody>
      </p:sp>
      <p:sp>
        <p:nvSpPr>
          <p:cNvPr id="5123" name="Content Placeholder 6"/>
          <p:cNvSpPr>
            <a:spLocks noGrp="1"/>
          </p:cNvSpPr>
          <p:nvPr>
            <p:ph idx="14"/>
          </p:nvPr>
        </p:nvSpPr>
        <p:spPr>
          <a:xfrm>
            <a:off x="323529" y="1757363"/>
            <a:ext cx="8424936" cy="4551361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hu-H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hu-H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hu-H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hu-H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hu-H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Köszönöm a figyelmet!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hu-H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zita.horvath</a:t>
            </a:r>
            <a:r>
              <a:rPr lang="hu-H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@</a:t>
            </a:r>
            <a:r>
              <a:rPr lang="hu-H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emmi.gov.hu</a:t>
            </a:r>
            <a:r>
              <a:rPr lang="hu-H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3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4667</TotalTime>
  <Words>68</Words>
  <Application>Microsoft Office PowerPoint</Application>
  <PresentationFormat>Diavetítés a képernyőre (4:3 oldalarány)</PresentationFormat>
  <Paragraphs>33</Paragraphs>
  <Slides>8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8</vt:i4>
      </vt:variant>
      <vt:variant>
        <vt:lpstr>Diacímek</vt:lpstr>
      </vt:variant>
      <vt:variant>
        <vt:i4>8</vt:i4>
      </vt:variant>
    </vt:vector>
  </HeadingPairs>
  <TitlesOfParts>
    <vt:vector size="16" baseType="lpstr">
      <vt:lpstr>Office Theme</vt:lpstr>
      <vt:lpstr>Beloldalak</vt:lpstr>
      <vt:lpstr>1_Beloldalak</vt:lpstr>
      <vt:lpstr>2_Beloldalak</vt:lpstr>
      <vt:lpstr>3_Beloldalak</vt:lpstr>
      <vt:lpstr>4_Beloldalak</vt:lpstr>
      <vt:lpstr>5_Beloldalak</vt:lpstr>
      <vt:lpstr>6_Beloldalak</vt:lpstr>
      <vt:lpstr>Természettudományi képzések helyzete  Budapest, 2018.  június 1. </vt:lpstr>
      <vt:lpstr> </vt:lpstr>
      <vt:lpstr>. </vt:lpstr>
      <vt:lpstr>Nyugdíjkorhatárt elérők számának alakulása (2019-2025)</vt:lpstr>
      <vt:lpstr>Felvettek száma</vt:lpstr>
      <vt:lpstr>Beiratkozottak számának alakulása a releváns alapszakokon  (2007-2017)</vt:lpstr>
      <vt:lpstr>Beiratkozottak számának alakulása a releváns mesterképzéseken (2009-2017)</vt:lpstr>
      <vt:lpstr>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Papp Szabolcs</dc:creator>
  <cp:lastModifiedBy>Dutka Szilvia</cp:lastModifiedBy>
  <cp:revision>326</cp:revision>
  <cp:lastPrinted>2016-10-25T06:32:17Z</cp:lastPrinted>
  <dcterms:created xsi:type="dcterms:W3CDTF">2010-06-15T13:49:13Z</dcterms:created>
  <dcterms:modified xsi:type="dcterms:W3CDTF">2018-05-31T13:35:11Z</dcterms:modified>
</cp:coreProperties>
</file>